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diagrams/layout1.xml" ContentType="application/vnd.openxmlformats-officedocument.drawingml.diagramLayout+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slides/slide89.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slides/slide7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2"/>
  </p:notesMasterIdLst>
  <p:handoutMasterIdLst>
    <p:handoutMasterId r:id="rId93"/>
  </p:handoutMasterIdLst>
  <p:sldIdLst>
    <p:sldId id="317" r:id="rId2"/>
    <p:sldId id="264" r:id="rId3"/>
    <p:sldId id="309" r:id="rId4"/>
    <p:sldId id="650" r:id="rId5"/>
    <p:sldId id="632" r:id="rId6"/>
    <p:sldId id="635" r:id="rId7"/>
    <p:sldId id="636" r:id="rId8"/>
    <p:sldId id="637" r:id="rId9"/>
    <p:sldId id="638" r:id="rId10"/>
    <p:sldId id="633" r:id="rId11"/>
    <p:sldId id="639" r:id="rId12"/>
    <p:sldId id="640" r:id="rId13"/>
    <p:sldId id="552" r:id="rId14"/>
    <p:sldId id="651" r:id="rId15"/>
    <p:sldId id="523" r:id="rId16"/>
    <p:sldId id="562" r:id="rId17"/>
    <p:sldId id="602" r:id="rId18"/>
    <p:sldId id="553" r:id="rId19"/>
    <p:sldId id="603" r:id="rId20"/>
    <p:sldId id="554" r:id="rId21"/>
    <p:sldId id="555" r:id="rId22"/>
    <p:sldId id="557" r:id="rId23"/>
    <p:sldId id="556" r:id="rId24"/>
    <p:sldId id="524" r:id="rId25"/>
    <p:sldId id="525" r:id="rId26"/>
    <p:sldId id="310" r:id="rId27"/>
    <p:sldId id="558" r:id="rId28"/>
    <p:sldId id="642" r:id="rId29"/>
    <p:sldId id="559" r:id="rId30"/>
    <p:sldId id="560" r:id="rId31"/>
    <p:sldId id="566" r:id="rId32"/>
    <p:sldId id="567" r:id="rId33"/>
    <p:sldId id="568" r:id="rId34"/>
    <p:sldId id="569" r:id="rId35"/>
    <p:sldId id="570" r:id="rId36"/>
    <p:sldId id="572" r:id="rId37"/>
    <p:sldId id="571" r:id="rId38"/>
    <p:sldId id="575" r:id="rId39"/>
    <p:sldId id="649" r:id="rId40"/>
    <p:sldId id="573" r:id="rId41"/>
    <p:sldId id="574" r:id="rId42"/>
    <p:sldId id="576" r:id="rId43"/>
    <p:sldId id="577" r:id="rId44"/>
    <p:sldId id="653" r:id="rId45"/>
    <p:sldId id="600" r:id="rId46"/>
    <p:sldId id="583" r:id="rId47"/>
    <p:sldId id="580" r:id="rId48"/>
    <p:sldId id="578" r:id="rId49"/>
    <p:sldId id="579" r:id="rId50"/>
    <p:sldId id="581" r:id="rId51"/>
    <p:sldId id="582" r:id="rId52"/>
    <p:sldId id="584" r:id="rId53"/>
    <p:sldId id="590" r:id="rId54"/>
    <p:sldId id="652" r:id="rId55"/>
    <p:sldId id="587" r:id="rId56"/>
    <p:sldId id="646" r:id="rId57"/>
    <p:sldId id="647" r:id="rId58"/>
    <p:sldId id="585" r:id="rId59"/>
    <p:sldId id="586" r:id="rId60"/>
    <p:sldId id="591" r:id="rId61"/>
    <p:sldId id="641" r:id="rId62"/>
    <p:sldId id="593" r:id="rId63"/>
    <p:sldId id="595" r:id="rId64"/>
    <p:sldId id="643" r:id="rId65"/>
    <p:sldId id="644" r:id="rId66"/>
    <p:sldId id="645" r:id="rId67"/>
    <p:sldId id="597" r:id="rId68"/>
    <p:sldId id="598" r:id="rId69"/>
    <p:sldId id="611" r:id="rId70"/>
    <p:sldId id="629" r:id="rId71"/>
    <p:sldId id="630" r:id="rId72"/>
    <p:sldId id="631" r:id="rId73"/>
    <p:sldId id="612" r:id="rId74"/>
    <p:sldId id="613" r:id="rId75"/>
    <p:sldId id="614" r:id="rId76"/>
    <p:sldId id="615" r:id="rId77"/>
    <p:sldId id="616" r:id="rId78"/>
    <p:sldId id="617" r:id="rId79"/>
    <p:sldId id="618" r:id="rId80"/>
    <p:sldId id="619" r:id="rId81"/>
    <p:sldId id="620" r:id="rId82"/>
    <p:sldId id="621" r:id="rId83"/>
    <p:sldId id="622" r:id="rId84"/>
    <p:sldId id="623" r:id="rId85"/>
    <p:sldId id="624" r:id="rId86"/>
    <p:sldId id="625" r:id="rId87"/>
    <p:sldId id="626" r:id="rId88"/>
    <p:sldId id="627" r:id="rId89"/>
    <p:sldId id="628" r:id="rId90"/>
    <p:sldId id="302" r:id="rId91"/>
  </p:sldIdLst>
  <p:sldSz cx="9144000" cy="5143500" type="screen16x9"/>
  <p:notesSz cx="6858000" cy="9144000"/>
  <p:custDataLst>
    <p:tags r:id="rId94"/>
  </p:custDataLst>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extLst>
    <p:ext uri="{EFAFB233-063F-42B5-8137-9DF3F51BA10A}">
      <p15:sldGuideLst xmlns="" xmlns:p15="http://schemas.microsoft.com/office/powerpoint/2012/main">
        <p15:guide id="1" orient="horz" pos="1842">
          <p15:clr>
            <a:srgbClr val="A4A3A4"/>
          </p15:clr>
        </p15:guide>
        <p15:guide id="2" pos="2925">
          <p15:clr>
            <a:srgbClr val="A4A3A4"/>
          </p15:clr>
        </p15:guide>
      </p15:sldGuideLst>
    </p:ext>
    <p:ext uri="{2D200454-40CA-4A62-9FC3-DE9A4176ACB9}">
      <p15:notesGuideLst xmlns="" xmlns:p15="http://schemas.microsoft.com/office/powerpoint/2012/main">
        <p15:guide id="1" orient="horz" pos="3274">
          <p15:clr>
            <a:srgbClr val="A4A3A4"/>
          </p15:clr>
        </p15:guide>
        <p15:guide id="2" pos="219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79600"/>
    <a:srgbClr val="005DA2"/>
    <a:srgbClr val="0F1836"/>
    <a:srgbClr val="696039"/>
    <a:srgbClr val="6A84B7"/>
    <a:srgbClr val="3992DB"/>
    <a:srgbClr val="FDFDFD"/>
    <a:srgbClr val="D9D9D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1393" autoAdjust="0"/>
    <p:restoredTop sz="94660" autoAdjust="0"/>
  </p:normalViewPr>
  <p:slideViewPr>
    <p:cSldViewPr>
      <p:cViewPr varScale="1">
        <p:scale>
          <a:sx n="119" d="100"/>
          <a:sy n="119" d="100"/>
        </p:scale>
        <p:origin x="-768" y="-90"/>
      </p:cViewPr>
      <p:guideLst>
        <p:guide orient="horz" pos="1842"/>
        <p:guide pos="292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820"/>
    </p:cViewPr>
  </p:sorterViewPr>
  <p:notesViewPr>
    <p:cSldViewPr>
      <p:cViewPr varScale="1">
        <p:scale>
          <a:sx n="86" d="100"/>
          <a:sy n="86" d="100"/>
        </p:scale>
        <p:origin x="-3810" y="-90"/>
      </p:cViewPr>
      <p:guideLst>
        <p:guide orient="horz" pos="3274"/>
        <p:guide pos="2194"/>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handoutMaster" Target="handoutMasters/handoutMaster1.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5B04EA-D003-4F1B-A30B-3040793A8B6C}" type="doc">
      <dgm:prSet loTypeId="urn:microsoft.com/office/officeart/2005/8/layout/arrow2" loCatId="process" qsTypeId="urn:microsoft.com/office/officeart/2005/8/quickstyle/simple1#2" qsCatId="simple" csTypeId="urn:microsoft.com/office/officeart/2005/8/colors/accent1_2#2" csCatId="accent1" phldr="1"/>
      <dgm:spPr/>
    </dgm:pt>
    <dgm:pt modelId="{20B7E618-2E70-4799-9C98-6211290889E6}">
      <dgm:prSet phldrT="[文本]" custT="1"/>
      <dgm:spPr/>
      <dgm:t>
        <a:bodyPr/>
        <a:lstStyle/>
        <a:p>
          <a:r>
            <a:rPr lang="zh-CN" altLang="en-US" sz="1600" dirty="0"/>
            <a:t>业务结算期</a:t>
          </a:r>
        </a:p>
        <a:p>
          <a:r>
            <a:rPr lang="zh-CN" altLang="en-US" sz="1400" b="1" dirty="0">
              <a:solidFill>
                <a:srgbClr val="FF0000"/>
              </a:solidFill>
              <a:latin typeface="微软雅黑" panose="020B0503020204020204" pitchFamily="34" charset="-122"/>
              <a:ea typeface="微软雅黑" panose="020B0503020204020204" pitchFamily="34" charset="-122"/>
            </a:rPr>
            <a:t>每月</a:t>
          </a:r>
          <a:r>
            <a:rPr lang="en-US" altLang="zh-CN" sz="1400" b="1" dirty="0">
              <a:solidFill>
                <a:srgbClr val="FF0000"/>
              </a:solidFill>
              <a:latin typeface="微软雅黑" panose="020B0503020204020204" pitchFamily="34" charset="-122"/>
              <a:ea typeface="微软雅黑" panose="020B0503020204020204" pitchFamily="34" charset="-122"/>
            </a:rPr>
            <a:t>7</a:t>
          </a:r>
          <a:r>
            <a:rPr lang="zh-CN" altLang="en-US" sz="1400" b="1" dirty="0">
              <a:solidFill>
                <a:srgbClr val="FF0000"/>
              </a:solidFill>
              <a:latin typeface="微软雅黑" panose="020B0503020204020204" pitchFamily="34" charset="-122"/>
              <a:ea typeface="微软雅黑" panose="020B0503020204020204" pitchFamily="34" charset="-122"/>
            </a:rPr>
            <a:t>号至</a:t>
          </a:r>
          <a:r>
            <a:rPr lang="en-US" altLang="zh-CN" sz="1400" b="1" dirty="0">
              <a:solidFill>
                <a:srgbClr val="FF0000"/>
              </a:solidFill>
              <a:latin typeface="微软雅黑" panose="020B0503020204020204" pitchFamily="34" charset="-122"/>
              <a:ea typeface="微软雅黑" panose="020B0503020204020204" pitchFamily="34" charset="-122"/>
            </a:rPr>
            <a:t>10</a:t>
          </a:r>
          <a:r>
            <a:rPr lang="zh-CN" altLang="en-US" sz="1400" b="1" dirty="0">
              <a:solidFill>
                <a:srgbClr val="FF0000"/>
              </a:solidFill>
              <a:latin typeface="微软雅黑" panose="020B0503020204020204" pitchFamily="34" charset="-122"/>
              <a:ea typeface="微软雅黑" panose="020B0503020204020204" pitchFamily="34" charset="-122"/>
            </a:rPr>
            <a:t>号</a:t>
          </a:r>
          <a:endParaRPr lang="zh-CN" altLang="en-US" sz="1400" dirty="0"/>
        </a:p>
        <a:p>
          <a:r>
            <a:rPr lang="zh-CN" altLang="en-US" sz="1400" b="1" dirty="0">
              <a:solidFill>
                <a:srgbClr val="FF0000"/>
              </a:solidFill>
              <a:latin typeface="微软雅黑" panose="020B0503020204020204" pitchFamily="34" charset="-122"/>
              <a:ea typeface="微软雅黑" panose="020B0503020204020204" pitchFamily="34" charset="-122"/>
            </a:rPr>
            <a:t>（期间暂停对外业务）</a:t>
          </a:r>
          <a:endParaRPr lang="zh-CN" altLang="en-US" sz="1400" dirty="0"/>
        </a:p>
      </dgm:t>
    </dgm:pt>
    <dgm:pt modelId="{CFD08D77-BE5F-45ED-BFDE-ABE6AEDE136E}" type="parTrans" cxnId="{C7FA2382-4E9E-4AE7-8FD1-3D972A3546F5}">
      <dgm:prSet/>
      <dgm:spPr/>
      <dgm:t>
        <a:bodyPr/>
        <a:lstStyle/>
        <a:p>
          <a:endParaRPr lang="zh-CN" altLang="en-US"/>
        </a:p>
      </dgm:t>
    </dgm:pt>
    <dgm:pt modelId="{CE2DED79-1AB7-462F-9097-49BEFABACC0C}" type="sibTrans" cxnId="{C7FA2382-4E9E-4AE7-8FD1-3D972A3546F5}">
      <dgm:prSet/>
      <dgm:spPr/>
      <dgm:t>
        <a:bodyPr/>
        <a:lstStyle/>
        <a:p>
          <a:endParaRPr lang="zh-CN" altLang="en-US"/>
        </a:p>
      </dgm:t>
    </dgm:pt>
    <dgm:pt modelId="{EC051513-4258-46E8-8F2D-5936ED906161}">
      <dgm:prSet phldrT="[文本]" custT="1"/>
      <dgm:spPr/>
      <dgm:t>
        <a:bodyPr/>
        <a:lstStyle/>
        <a:p>
          <a:pPr algn="l"/>
          <a:r>
            <a:rPr lang="zh-CN" altLang="en-US" sz="1600" dirty="0"/>
            <a:t>业务经办期</a:t>
          </a:r>
        </a:p>
        <a:p>
          <a:pPr algn="ctr"/>
          <a:r>
            <a:rPr lang="zh-CN" altLang="en-US" sz="1400" b="1" dirty="0" smtClean="0">
              <a:solidFill>
                <a:srgbClr val="FF0000"/>
              </a:solidFill>
              <a:latin typeface="微软雅黑" panose="020B0503020204020204" pitchFamily="34" charset="-122"/>
              <a:ea typeface="微软雅黑" panose="020B0503020204020204" pitchFamily="34" charset="-122"/>
            </a:rPr>
            <a:t>每月11号至</a:t>
          </a:r>
          <a:r>
            <a:rPr lang="zh-CN" altLang="en-US" sz="1400" b="1" dirty="0">
              <a:solidFill>
                <a:srgbClr val="FF0000"/>
              </a:solidFill>
              <a:latin typeface="微软雅黑" panose="020B0503020204020204" pitchFamily="34" charset="-122"/>
              <a:ea typeface="微软雅黑" panose="020B0503020204020204" pitchFamily="34" charset="-122"/>
            </a:rPr>
            <a:t>次月</a:t>
          </a:r>
          <a:r>
            <a:rPr lang="zh-CN" altLang="en-US" sz="1400" b="1" dirty="0" smtClean="0">
              <a:solidFill>
                <a:srgbClr val="FF0000"/>
              </a:solidFill>
              <a:latin typeface="微软雅黑" panose="020B0503020204020204" pitchFamily="34" charset="-122"/>
              <a:ea typeface="微软雅黑" panose="020B0503020204020204" pitchFamily="34" charset="-122"/>
            </a:rPr>
            <a:t>6号24</a:t>
          </a:r>
          <a:r>
            <a:rPr lang="zh-CN" altLang="en-US" sz="1400" b="1" dirty="0">
              <a:solidFill>
                <a:srgbClr val="FF0000"/>
              </a:solidFill>
              <a:latin typeface="微软雅黑" panose="020B0503020204020204" pitchFamily="34" charset="-122"/>
              <a:ea typeface="微软雅黑" panose="020B0503020204020204" pitchFamily="34" charset="-122"/>
            </a:rPr>
            <a:t>点</a:t>
          </a:r>
          <a:endParaRPr lang="en-US" altLang="zh-CN" sz="1400" b="1" dirty="0">
            <a:solidFill>
              <a:srgbClr val="FF0000"/>
            </a:solidFill>
            <a:latin typeface="微软雅黑" panose="020B0503020204020204" pitchFamily="34" charset="-122"/>
            <a:ea typeface="微软雅黑" panose="020B0503020204020204" pitchFamily="34" charset="-122"/>
          </a:endParaRPr>
        </a:p>
        <a:p>
          <a:pPr algn="l"/>
          <a:r>
            <a:rPr lang="zh-CN" altLang="en-US" sz="1400" b="1" dirty="0">
              <a:solidFill>
                <a:srgbClr val="FF0000"/>
              </a:solidFill>
              <a:latin typeface="微软雅黑" panose="020B0503020204020204" pitchFamily="34" charset="-122"/>
              <a:ea typeface="微软雅黑" panose="020B0503020204020204" pitchFamily="34" charset="-122"/>
            </a:rPr>
            <a:t>    </a:t>
          </a:r>
          <a:r>
            <a:rPr lang="zh-CN" altLang="en-US" sz="1400" b="1" dirty="0" smtClean="0">
              <a:solidFill>
                <a:srgbClr val="FF0000"/>
              </a:solidFill>
              <a:latin typeface="微软雅黑" panose="020B0503020204020204" pitchFamily="34" charset="-122"/>
              <a:ea typeface="微软雅黑" panose="020B0503020204020204" pitchFamily="34" charset="-122"/>
            </a:rPr>
            <a:t>（</a:t>
          </a:r>
          <a:r>
            <a:rPr lang="en-US" altLang="zh-CN" sz="1400" b="1" dirty="0" smtClean="0">
              <a:solidFill>
                <a:srgbClr val="FF0000"/>
              </a:solidFill>
              <a:latin typeface="微软雅黑" panose="020B0503020204020204" pitchFamily="34" charset="-122"/>
              <a:ea typeface="微软雅黑" panose="020B0503020204020204" pitchFamily="34" charset="-122"/>
            </a:rPr>
            <a:t>7</a:t>
          </a:r>
          <a:r>
            <a:rPr lang="zh-CN" altLang="en-US" sz="1400" b="1" dirty="0" smtClean="0">
              <a:solidFill>
                <a:srgbClr val="FF0000"/>
              </a:solidFill>
              <a:latin typeface="微软雅黑" panose="020B0503020204020204" pitchFamily="34" charset="-122"/>
              <a:ea typeface="微软雅黑" panose="020B0503020204020204" pitchFamily="34" charset="-122"/>
            </a:rPr>
            <a:t>号</a:t>
          </a:r>
          <a:r>
            <a:rPr lang="en-US" altLang="zh-CN" sz="1400" b="1" dirty="0" smtClean="0">
              <a:solidFill>
                <a:srgbClr val="FF0000"/>
              </a:solidFill>
              <a:latin typeface="微软雅黑" panose="020B0503020204020204" pitchFamily="34" charset="-122"/>
              <a:ea typeface="微软雅黑" panose="020B0503020204020204" pitchFamily="34" charset="-122"/>
            </a:rPr>
            <a:t>-10</a:t>
          </a:r>
          <a:r>
            <a:rPr lang="zh-CN" altLang="en-US" sz="1400" b="1" dirty="0" smtClean="0">
              <a:solidFill>
                <a:srgbClr val="FF0000"/>
              </a:solidFill>
              <a:latin typeface="微软雅黑" panose="020B0503020204020204" pitchFamily="34" charset="-122"/>
              <a:ea typeface="微软雅黑" panose="020B0503020204020204" pitchFamily="34" charset="-122"/>
            </a:rPr>
            <a:t>号预</a:t>
          </a:r>
          <a:r>
            <a:rPr lang="zh-CN" altLang="en-US" sz="1400" b="1" dirty="0">
              <a:solidFill>
                <a:srgbClr val="FF0000"/>
              </a:solidFill>
              <a:latin typeface="微软雅黑" panose="020B0503020204020204" pitchFamily="34" charset="-122"/>
              <a:ea typeface="微软雅黑" panose="020B0503020204020204" pitchFamily="34" charset="-122"/>
            </a:rPr>
            <a:t>登记）</a:t>
          </a:r>
        </a:p>
      </dgm:t>
    </dgm:pt>
    <dgm:pt modelId="{1806DAE2-0EB5-4898-8793-4C544BD98D9E}" type="parTrans" cxnId="{0AED3F79-FE5A-4C06-8E45-54EAA0AD8BBE}">
      <dgm:prSet/>
      <dgm:spPr/>
      <dgm:t>
        <a:bodyPr/>
        <a:lstStyle/>
        <a:p>
          <a:endParaRPr lang="zh-CN" altLang="en-US"/>
        </a:p>
      </dgm:t>
    </dgm:pt>
    <dgm:pt modelId="{04C8A604-C49C-480C-B2A8-DB26DCC22186}" type="sibTrans" cxnId="{0AED3F79-FE5A-4C06-8E45-54EAA0AD8BBE}">
      <dgm:prSet/>
      <dgm:spPr/>
      <dgm:t>
        <a:bodyPr/>
        <a:lstStyle/>
        <a:p>
          <a:endParaRPr lang="zh-CN" altLang="en-US"/>
        </a:p>
      </dgm:t>
    </dgm:pt>
    <dgm:pt modelId="{87B03E59-AF14-4484-934C-1CA732C3EAA8}" type="pres">
      <dgm:prSet presAssocID="{C65B04EA-D003-4F1B-A30B-3040793A8B6C}" presName="arrowDiagram" presStyleCnt="0">
        <dgm:presLayoutVars>
          <dgm:chMax val="5"/>
          <dgm:dir/>
          <dgm:resizeHandles val="exact"/>
        </dgm:presLayoutVars>
      </dgm:prSet>
      <dgm:spPr/>
    </dgm:pt>
    <dgm:pt modelId="{AF3C1D4A-DFDC-411B-A4CA-E8A5B68CB15E}" type="pres">
      <dgm:prSet presAssocID="{C65B04EA-D003-4F1B-A30B-3040793A8B6C}" presName="arrow" presStyleLbl="bgShp" presStyleIdx="0" presStyleCnt="1" custScaleX="106265"/>
      <dgm:spPr/>
    </dgm:pt>
    <dgm:pt modelId="{DC1E1E4E-E83B-46A7-A12D-D2AB27A778B4}" type="pres">
      <dgm:prSet presAssocID="{C65B04EA-D003-4F1B-A30B-3040793A8B6C}" presName="arrowDiagram2" presStyleCnt="0"/>
      <dgm:spPr/>
    </dgm:pt>
    <dgm:pt modelId="{90F753EE-BD64-43AA-B69B-8691BD84BFB5}" type="pres">
      <dgm:prSet presAssocID="{20B7E618-2E70-4799-9C98-6211290889E6}" presName="bullet2a" presStyleLbl="node1" presStyleIdx="0" presStyleCnt="2"/>
      <dgm:spPr/>
    </dgm:pt>
    <dgm:pt modelId="{19704F7C-71A9-4934-9B0F-0A0AB45A3349}" type="pres">
      <dgm:prSet presAssocID="{20B7E618-2E70-4799-9C98-6211290889E6}" presName="textBox2a" presStyleLbl="revTx" presStyleIdx="0" presStyleCnt="2">
        <dgm:presLayoutVars>
          <dgm:bulletEnabled val="1"/>
        </dgm:presLayoutVars>
      </dgm:prSet>
      <dgm:spPr/>
      <dgm:t>
        <a:bodyPr/>
        <a:lstStyle/>
        <a:p>
          <a:endParaRPr lang="zh-CN" altLang="en-US"/>
        </a:p>
      </dgm:t>
    </dgm:pt>
    <dgm:pt modelId="{1AD939F2-3464-46BF-8F4D-073DDE4758A2}" type="pres">
      <dgm:prSet presAssocID="{EC051513-4258-46E8-8F2D-5936ED906161}" presName="bullet2b" presStyleLbl="node1" presStyleIdx="1" presStyleCnt="2"/>
      <dgm:spPr/>
    </dgm:pt>
    <dgm:pt modelId="{336C73DC-0550-4DEC-84DD-C96B1EACD5F1}" type="pres">
      <dgm:prSet presAssocID="{EC051513-4258-46E8-8F2D-5936ED906161}" presName="textBox2b" presStyleLbl="revTx" presStyleIdx="1" presStyleCnt="2" custScaleY="61405" custLinFactNeighborX="-12811" custLinFactNeighborY="-16453">
        <dgm:presLayoutVars>
          <dgm:bulletEnabled val="1"/>
        </dgm:presLayoutVars>
      </dgm:prSet>
      <dgm:spPr/>
      <dgm:t>
        <a:bodyPr/>
        <a:lstStyle/>
        <a:p>
          <a:endParaRPr lang="zh-CN" altLang="en-US"/>
        </a:p>
      </dgm:t>
    </dgm:pt>
  </dgm:ptLst>
  <dgm:cxnLst>
    <dgm:cxn modelId="{1872DE7B-4856-49BA-8C3F-4BC4863782E7}" type="presOf" srcId="{C65B04EA-D003-4F1B-A30B-3040793A8B6C}" destId="{87B03E59-AF14-4484-934C-1CA732C3EAA8}" srcOrd="0" destOrd="0" presId="urn:microsoft.com/office/officeart/2005/8/layout/arrow2"/>
    <dgm:cxn modelId="{C7FA2382-4E9E-4AE7-8FD1-3D972A3546F5}" srcId="{C65B04EA-D003-4F1B-A30B-3040793A8B6C}" destId="{20B7E618-2E70-4799-9C98-6211290889E6}" srcOrd="0" destOrd="0" parTransId="{CFD08D77-BE5F-45ED-BFDE-ABE6AEDE136E}" sibTransId="{CE2DED79-1AB7-462F-9097-49BEFABACC0C}"/>
    <dgm:cxn modelId="{BE1C43FF-1A29-47A9-AAAB-B016765C4A8D}" type="presOf" srcId="{EC051513-4258-46E8-8F2D-5936ED906161}" destId="{336C73DC-0550-4DEC-84DD-C96B1EACD5F1}" srcOrd="0" destOrd="0" presId="urn:microsoft.com/office/officeart/2005/8/layout/arrow2"/>
    <dgm:cxn modelId="{DC873ECA-9DC1-4CB5-989E-53AAE1A91DA8}" type="presOf" srcId="{20B7E618-2E70-4799-9C98-6211290889E6}" destId="{19704F7C-71A9-4934-9B0F-0A0AB45A3349}" srcOrd="0" destOrd="0" presId="urn:microsoft.com/office/officeart/2005/8/layout/arrow2"/>
    <dgm:cxn modelId="{0AED3F79-FE5A-4C06-8E45-54EAA0AD8BBE}" srcId="{C65B04EA-D003-4F1B-A30B-3040793A8B6C}" destId="{EC051513-4258-46E8-8F2D-5936ED906161}" srcOrd="1" destOrd="0" parTransId="{1806DAE2-0EB5-4898-8793-4C544BD98D9E}" sibTransId="{04C8A604-C49C-480C-B2A8-DB26DCC22186}"/>
    <dgm:cxn modelId="{31118421-B7B1-491B-BB8D-9427480A7972}" type="presParOf" srcId="{87B03E59-AF14-4484-934C-1CA732C3EAA8}" destId="{AF3C1D4A-DFDC-411B-A4CA-E8A5B68CB15E}" srcOrd="0" destOrd="0" presId="urn:microsoft.com/office/officeart/2005/8/layout/arrow2"/>
    <dgm:cxn modelId="{95540173-6830-40E7-A117-7146312A41E3}" type="presParOf" srcId="{87B03E59-AF14-4484-934C-1CA732C3EAA8}" destId="{DC1E1E4E-E83B-46A7-A12D-D2AB27A778B4}" srcOrd="1" destOrd="0" presId="urn:microsoft.com/office/officeart/2005/8/layout/arrow2"/>
    <dgm:cxn modelId="{A188615C-0FEA-44D9-A994-E4E4B9D10420}" type="presParOf" srcId="{DC1E1E4E-E83B-46A7-A12D-D2AB27A778B4}" destId="{90F753EE-BD64-43AA-B69B-8691BD84BFB5}" srcOrd="0" destOrd="0" presId="urn:microsoft.com/office/officeart/2005/8/layout/arrow2"/>
    <dgm:cxn modelId="{4F428657-6457-441A-BF80-D8B79A8DF09B}" type="presParOf" srcId="{DC1E1E4E-E83B-46A7-A12D-D2AB27A778B4}" destId="{19704F7C-71A9-4934-9B0F-0A0AB45A3349}" srcOrd="1" destOrd="0" presId="urn:microsoft.com/office/officeart/2005/8/layout/arrow2"/>
    <dgm:cxn modelId="{8291DC87-8832-4B3C-94A2-72C47172757B}" type="presParOf" srcId="{DC1E1E4E-E83B-46A7-A12D-D2AB27A778B4}" destId="{1AD939F2-3464-46BF-8F4D-073DDE4758A2}" srcOrd="2" destOrd="0" presId="urn:microsoft.com/office/officeart/2005/8/layout/arrow2"/>
    <dgm:cxn modelId="{5DDFD757-4E91-4398-AFAB-8EAC1C336856}" type="presParOf" srcId="{DC1E1E4E-E83B-46A7-A12D-D2AB27A778B4}" destId="{336C73DC-0550-4DEC-84DD-C96B1EACD5F1}" srcOrd="3" destOrd="0" presId="urn:microsoft.com/office/officeart/2005/8/layout/arrow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3C1D4A-DFDC-411B-A4CA-E8A5B68CB15E}">
      <dsp:nvSpPr>
        <dsp:cNvPr id="0" name=""/>
        <dsp:cNvSpPr/>
      </dsp:nvSpPr>
      <dsp:spPr>
        <a:xfrm>
          <a:off x="401219" y="0"/>
          <a:ext cx="6127046" cy="3603636"/>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F753EE-BD64-43AA-B69B-8691BD84BFB5}">
      <dsp:nvSpPr>
        <dsp:cNvPr id="0" name=""/>
        <dsp:cNvSpPr/>
      </dsp:nvSpPr>
      <dsp:spPr>
        <a:xfrm>
          <a:off x="1922386" y="1963981"/>
          <a:ext cx="201803" cy="20180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704F7C-71A9-4934-9B0F-0A0AB45A3349}">
      <dsp:nvSpPr>
        <dsp:cNvPr id="0" name=""/>
        <dsp:cNvSpPr/>
      </dsp:nvSpPr>
      <dsp:spPr>
        <a:xfrm>
          <a:off x="2023288" y="2064883"/>
          <a:ext cx="1873890" cy="1538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932" tIns="0" rIns="0" bIns="0" numCol="1" spcCol="1270" anchor="t" anchorCtr="0">
          <a:noAutofit/>
        </a:bodyPr>
        <a:lstStyle/>
        <a:p>
          <a:pPr marL="0" lvl="0" indent="0" algn="l" defTabSz="711200">
            <a:lnSpc>
              <a:spcPct val="90000"/>
            </a:lnSpc>
            <a:spcBef>
              <a:spcPct val="0"/>
            </a:spcBef>
            <a:spcAft>
              <a:spcPct val="35000"/>
            </a:spcAft>
            <a:buNone/>
          </a:pPr>
          <a:r>
            <a:rPr lang="zh-CN" altLang="en-US" sz="1600" kern="1200" dirty="0"/>
            <a:t>业务结算期</a:t>
          </a:r>
        </a:p>
        <a:p>
          <a:pPr marL="0" lvl="0" indent="0" algn="l" defTabSz="711200">
            <a:lnSpc>
              <a:spcPct val="90000"/>
            </a:lnSpc>
            <a:spcBef>
              <a:spcPct val="0"/>
            </a:spcBef>
            <a:spcAft>
              <a:spcPct val="35000"/>
            </a:spcAft>
            <a:buNone/>
          </a:pPr>
          <a:r>
            <a:rPr lang="zh-CN" altLang="en-US" sz="1400" b="1" kern="1200" dirty="0">
              <a:solidFill>
                <a:srgbClr val="FF0000"/>
              </a:solidFill>
              <a:latin typeface="微软雅黑" panose="020B0503020204020204" pitchFamily="34" charset="-122"/>
              <a:ea typeface="微软雅黑" panose="020B0503020204020204" pitchFamily="34" charset="-122"/>
            </a:rPr>
            <a:t>每月</a:t>
          </a:r>
          <a:r>
            <a:rPr lang="en-US" altLang="zh-CN" sz="1400" b="1" kern="1200" dirty="0">
              <a:solidFill>
                <a:srgbClr val="FF0000"/>
              </a:solidFill>
              <a:latin typeface="微软雅黑" panose="020B0503020204020204" pitchFamily="34" charset="-122"/>
              <a:ea typeface="微软雅黑" panose="020B0503020204020204" pitchFamily="34" charset="-122"/>
            </a:rPr>
            <a:t>7</a:t>
          </a:r>
          <a:r>
            <a:rPr lang="zh-CN" altLang="en-US" sz="1400" b="1" kern="1200" dirty="0">
              <a:solidFill>
                <a:srgbClr val="FF0000"/>
              </a:solidFill>
              <a:latin typeface="微软雅黑" panose="020B0503020204020204" pitchFamily="34" charset="-122"/>
              <a:ea typeface="微软雅黑" panose="020B0503020204020204" pitchFamily="34" charset="-122"/>
            </a:rPr>
            <a:t>号至</a:t>
          </a:r>
          <a:r>
            <a:rPr lang="en-US" altLang="zh-CN" sz="1400" b="1" kern="1200" dirty="0">
              <a:solidFill>
                <a:srgbClr val="FF0000"/>
              </a:solidFill>
              <a:latin typeface="微软雅黑" panose="020B0503020204020204" pitchFamily="34" charset="-122"/>
              <a:ea typeface="微软雅黑" panose="020B0503020204020204" pitchFamily="34" charset="-122"/>
            </a:rPr>
            <a:t>10</a:t>
          </a:r>
          <a:r>
            <a:rPr lang="zh-CN" altLang="en-US" sz="1400" b="1" kern="1200" dirty="0">
              <a:solidFill>
                <a:srgbClr val="FF0000"/>
              </a:solidFill>
              <a:latin typeface="微软雅黑" panose="020B0503020204020204" pitchFamily="34" charset="-122"/>
              <a:ea typeface="微软雅黑" panose="020B0503020204020204" pitchFamily="34" charset="-122"/>
            </a:rPr>
            <a:t>号</a:t>
          </a:r>
          <a:endParaRPr lang="zh-CN" altLang="en-US" sz="1400" kern="1200" dirty="0"/>
        </a:p>
        <a:p>
          <a:pPr marL="0" lvl="0" indent="0" algn="l" defTabSz="711200">
            <a:lnSpc>
              <a:spcPct val="90000"/>
            </a:lnSpc>
            <a:spcBef>
              <a:spcPct val="0"/>
            </a:spcBef>
            <a:spcAft>
              <a:spcPct val="35000"/>
            </a:spcAft>
            <a:buNone/>
          </a:pPr>
          <a:r>
            <a:rPr lang="zh-CN" altLang="en-US" sz="1400" b="1" kern="1200" dirty="0">
              <a:solidFill>
                <a:srgbClr val="FF0000"/>
              </a:solidFill>
              <a:latin typeface="微软雅黑" panose="020B0503020204020204" pitchFamily="34" charset="-122"/>
              <a:ea typeface="微软雅黑" panose="020B0503020204020204" pitchFamily="34" charset="-122"/>
            </a:rPr>
            <a:t>（期间暂停对外业务）</a:t>
          </a:r>
          <a:endParaRPr lang="zh-CN" altLang="en-US" sz="1400" kern="1200" dirty="0"/>
        </a:p>
      </dsp:txBody>
      <dsp:txXfrm>
        <a:off x="2023288" y="2064883"/>
        <a:ext cx="1873890" cy="1538752"/>
      </dsp:txXfrm>
    </dsp:sp>
    <dsp:sp modelId="{1AD939F2-3464-46BF-8F4D-073DDE4758A2}">
      <dsp:nvSpPr>
        <dsp:cNvPr id="0" name=""/>
        <dsp:cNvSpPr/>
      </dsp:nvSpPr>
      <dsp:spPr>
        <a:xfrm>
          <a:off x="3781862" y="1045054"/>
          <a:ext cx="345949" cy="34594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6C73DC-0550-4DEC-84DD-C96B1EACD5F1}">
      <dsp:nvSpPr>
        <dsp:cNvPr id="0" name=""/>
        <dsp:cNvSpPr/>
      </dsp:nvSpPr>
      <dsp:spPr>
        <a:xfrm>
          <a:off x="3714773" y="1285887"/>
          <a:ext cx="1873890" cy="14648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3311" tIns="0" rIns="0" bIns="0" numCol="1" spcCol="1270" anchor="t" anchorCtr="0">
          <a:noAutofit/>
        </a:bodyPr>
        <a:lstStyle/>
        <a:p>
          <a:pPr marL="0" lvl="0" indent="0" algn="l" defTabSz="711200">
            <a:lnSpc>
              <a:spcPct val="90000"/>
            </a:lnSpc>
            <a:spcBef>
              <a:spcPct val="0"/>
            </a:spcBef>
            <a:spcAft>
              <a:spcPct val="35000"/>
            </a:spcAft>
            <a:buNone/>
          </a:pPr>
          <a:r>
            <a:rPr lang="zh-CN" altLang="en-US" sz="1600" kern="1200" dirty="0"/>
            <a:t>业务经办期</a:t>
          </a:r>
        </a:p>
        <a:p>
          <a:pPr marL="0" lvl="0" indent="0" algn="ctr" defTabSz="711200">
            <a:lnSpc>
              <a:spcPct val="90000"/>
            </a:lnSpc>
            <a:spcBef>
              <a:spcPct val="0"/>
            </a:spcBef>
            <a:spcAft>
              <a:spcPct val="35000"/>
            </a:spcAft>
            <a:buNone/>
          </a:pPr>
          <a:r>
            <a:rPr lang="zh-CN" altLang="en-US" sz="1400" b="1" kern="1200" dirty="0">
              <a:solidFill>
                <a:srgbClr val="FF0000"/>
              </a:solidFill>
              <a:latin typeface="微软雅黑" panose="020B0503020204020204" pitchFamily="34" charset="-122"/>
              <a:ea typeface="微软雅黑" panose="020B0503020204020204" pitchFamily="34" charset="-122"/>
            </a:rPr>
            <a:t>每月11日0点至次月6日24点</a:t>
          </a:r>
          <a:endParaRPr lang="en-US" altLang="zh-CN" sz="1400" b="1" kern="1200" dirty="0">
            <a:solidFill>
              <a:srgbClr val="FF0000"/>
            </a:solidFill>
            <a:latin typeface="微软雅黑" panose="020B0503020204020204" pitchFamily="34" charset="-122"/>
            <a:ea typeface="微软雅黑" panose="020B0503020204020204" pitchFamily="34" charset="-122"/>
          </a:endParaRPr>
        </a:p>
        <a:p>
          <a:pPr marL="0" lvl="0" indent="0" algn="l" defTabSz="711200">
            <a:lnSpc>
              <a:spcPct val="90000"/>
            </a:lnSpc>
            <a:spcBef>
              <a:spcPct val="0"/>
            </a:spcBef>
            <a:spcAft>
              <a:spcPct val="35000"/>
            </a:spcAft>
            <a:buNone/>
          </a:pPr>
          <a:r>
            <a:rPr lang="zh-CN" altLang="en-US" sz="1400" b="1" kern="1200" dirty="0">
              <a:solidFill>
                <a:srgbClr val="FF0000"/>
              </a:solidFill>
              <a:latin typeface="微软雅黑" panose="020B0503020204020204" pitchFamily="34" charset="-122"/>
              <a:ea typeface="微软雅黑" panose="020B0503020204020204" pitchFamily="34" charset="-122"/>
            </a:rPr>
            <a:t>    （</a:t>
          </a:r>
          <a:r>
            <a:rPr lang="en-US" altLang="zh-CN" sz="1400" b="1" kern="1200" dirty="0">
              <a:solidFill>
                <a:srgbClr val="FF0000"/>
              </a:solidFill>
              <a:latin typeface="微软雅黑" panose="020B0503020204020204" pitchFamily="34" charset="-122"/>
              <a:ea typeface="微软雅黑" panose="020B0503020204020204" pitchFamily="34" charset="-122"/>
            </a:rPr>
            <a:t>7-10</a:t>
          </a:r>
          <a:r>
            <a:rPr lang="zh-CN" altLang="en-US" sz="1400" b="1" kern="1200" dirty="0">
              <a:solidFill>
                <a:srgbClr val="FF0000"/>
              </a:solidFill>
              <a:latin typeface="微软雅黑" panose="020B0503020204020204" pitchFamily="34" charset="-122"/>
              <a:ea typeface="微软雅黑" panose="020B0503020204020204" pitchFamily="34" charset="-122"/>
            </a:rPr>
            <a:t>预登记）</a:t>
          </a:r>
        </a:p>
      </dsp:txBody>
      <dsp:txXfrm>
        <a:off x="3714773" y="1285887"/>
        <a:ext cx="1873890" cy="1464881"/>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F6CD17A9-A65B-4E95-B849-E510B62A7CA3}" type="datetimeFigureOut">
              <a:rPr lang="zh-CN" altLang="en-US"/>
              <a:pPr>
                <a:defRPr/>
              </a:pPr>
              <a:t>2021-09-17</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9AE8DDE2-A830-4BD1-B203-C6013DED7A25}" type="slidenum">
              <a:rPr lang="zh-CN" altLang="en-US"/>
              <a:pPr>
                <a:defRPr/>
              </a:pPr>
              <a:t>‹#›</a:t>
            </a:fld>
            <a:endParaRPr lang="zh-CN" altLang="en-US"/>
          </a:p>
        </p:txBody>
      </p:sp>
    </p:spTree>
    <p:extLst>
      <p:ext uri="{BB962C8B-B14F-4D97-AF65-F5344CB8AC3E}">
        <p14:creationId xmlns=""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26FCEF7A-842A-4D7F-BFC2-06D9D9108EB4}" type="datetimeFigureOut">
              <a:rPr lang="zh-CN" altLang="en-US"/>
              <a:pPr>
                <a:defRPr/>
              </a:pPr>
              <a:t>2021-09-17</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73386C8F-9DBD-4EEE-9401-847903A5C42C}"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幻灯片图像占位符 1"/>
          <p:cNvSpPr>
            <a:spLocks noGrp="1" noRot="1" noChangeAspect="1"/>
          </p:cNvSpPr>
          <p:nvPr>
            <p:ph type="sldImg"/>
          </p:nvPr>
        </p:nvSpPr>
        <p:spPr bwMode="auto">
          <a:noFill/>
          <a:ln>
            <a:solidFill>
              <a:srgbClr val="000000"/>
            </a:solidFill>
            <a:miter lim="800000"/>
            <a:headEnd/>
            <a:tailEnd/>
          </a:ln>
        </p:spPr>
      </p:sp>
      <p:sp>
        <p:nvSpPr>
          <p:cNvPr id="20482"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20483"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F059552-68DE-4E96-B6C4-CFAF8F337D4F}" type="slidenum">
              <a:rPr lang="zh-CN" altLang="en-US"/>
              <a:pPr fontAlgn="base">
                <a:spcBef>
                  <a:spcPct val="0"/>
                </a:spcBef>
                <a:spcAft>
                  <a:spcPct val="0"/>
                </a:spcAft>
                <a:defRPr/>
              </a:pPr>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幻灯片图像占位符 1"/>
          <p:cNvSpPr>
            <a:spLocks noGrp="1" noRot="1" noChangeAspect="1"/>
          </p:cNvSpPr>
          <p:nvPr>
            <p:ph type="sldImg"/>
          </p:nvPr>
        </p:nvSpPr>
        <p:spPr bwMode="auto">
          <a:noFill/>
          <a:ln>
            <a:solidFill>
              <a:srgbClr val="000000"/>
            </a:solidFill>
            <a:miter lim="800000"/>
            <a:headEnd/>
            <a:tailEnd/>
          </a:ln>
        </p:spPr>
      </p:sp>
      <p:sp>
        <p:nvSpPr>
          <p:cNvPr id="22530"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22531"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6CFB9C6-774D-4657-8771-0A311AE06C4F}" type="slidenum">
              <a:rPr lang="zh-CN" altLang="en-US"/>
              <a:pPr fontAlgn="base">
                <a:spcBef>
                  <a:spcPct val="0"/>
                </a:spcBef>
                <a:spcAft>
                  <a:spcPct val="0"/>
                </a:spcAft>
                <a:defRPr/>
              </a:pPr>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幻灯片图像占位符 1"/>
          <p:cNvSpPr>
            <a:spLocks noGrp="1" noRot="1" noChangeAspect="1"/>
          </p:cNvSpPr>
          <p:nvPr>
            <p:ph type="sldImg"/>
          </p:nvPr>
        </p:nvSpPr>
        <p:spPr bwMode="auto">
          <a:noFill/>
          <a:ln>
            <a:solidFill>
              <a:srgbClr val="000000"/>
            </a:solidFill>
            <a:miter lim="800000"/>
            <a:headEnd/>
            <a:tailEnd/>
          </a:ln>
        </p:spPr>
      </p:sp>
      <p:sp>
        <p:nvSpPr>
          <p:cNvPr id="24578"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24579"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6E104CD-22BD-410D-9F89-0DEEF3C7E7C5}" type="slidenum">
              <a:rPr lang="zh-CN" altLang="en-US"/>
              <a:pPr fontAlgn="base">
                <a:spcBef>
                  <a:spcPct val="0"/>
                </a:spcBef>
                <a:spcAft>
                  <a:spcPct val="0"/>
                </a:spcAft>
                <a:defRPr/>
              </a:pPr>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9</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幻灯片图像占位符 1"/>
          <p:cNvSpPr>
            <a:spLocks noGrp="1" noRot="1" noChangeAspect="1"/>
          </p:cNvSpPr>
          <p:nvPr>
            <p:ph type="sldImg"/>
          </p:nvPr>
        </p:nvSpPr>
        <p:spPr bwMode="auto">
          <a:noFill/>
          <a:ln>
            <a:solidFill>
              <a:srgbClr val="000000"/>
            </a:solidFill>
            <a:miter lim="800000"/>
            <a:headEnd/>
            <a:tailEnd/>
          </a:ln>
        </p:spPr>
      </p:sp>
      <p:sp>
        <p:nvSpPr>
          <p:cNvPr id="38914"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38915"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3E2A8C-0E87-4303-AB78-6A9E34808200}" type="slidenum">
              <a:rPr lang="zh-CN" altLang="en-US"/>
              <a:pPr fontAlgn="base">
                <a:spcBef>
                  <a:spcPct val="0"/>
                </a:spcBef>
                <a:spcAft>
                  <a:spcPct val="0"/>
                </a:spcAft>
                <a:defRPr/>
              </a:pPr>
              <a:t>26</a:t>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幻灯片图像占位符 1"/>
          <p:cNvSpPr>
            <a:spLocks noGrp="1" noRot="1" noChangeAspect="1"/>
          </p:cNvSpPr>
          <p:nvPr>
            <p:ph type="sldImg"/>
          </p:nvPr>
        </p:nvSpPr>
        <p:spPr bwMode="auto">
          <a:noFill/>
          <a:ln>
            <a:solidFill>
              <a:srgbClr val="000000"/>
            </a:solidFill>
            <a:miter lim="800000"/>
            <a:headEnd/>
            <a:tailEnd/>
          </a:ln>
        </p:spPr>
      </p:sp>
      <p:sp>
        <p:nvSpPr>
          <p:cNvPr id="82946"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82947"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C6B720A-521F-472F-9091-0579DF6EA99F}" type="slidenum">
              <a:rPr lang="zh-CN" altLang="en-US"/>
              <a:pPr fontAlgn="base">
                <a:spcBef>
                  <a:spcPct val="0"/>
                </a:spcBef>
                <a:spcAft>
                  <a:spcPct val="0"/>
                </a:spcAft>
                <a:defRPr/>
              </a:pPr>
              <a:t>69</a:t>
            </a:fld>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73386C8F-9DBD-4EEE-9401-847903A5C42C}" type="slidenum">
              <a:rPr lang="zh-CN" altLang="en-US" smtClean="0"/>
              <a:pPr>
                <a:defRPr/>
              </a:pPr>
              <a:t>72</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幻灯片图像占位符 1"/>
          <p:cNvSpPr>
            <a:spLocks noGrp="1" noRot="1" noChangeAspect="1"/>
          </p:cNvSpPr>
          <p:nvPr>
            <p:ph type="sldImg"/>
          </p:nvPr>
        </p:nvSpPr>
        <p:spPr bwMode="auto">
          <a:noFill/>
          <a:ln>
            <a:solidFill>
              <a:srgbClr val="000000"/>
            </a:solidFill>
            <a:miter lim="800000"/>
            <a:headEnd/>
            <a:tailEnd/>
          </a:ln>
        </p:spPr>
      </p:sp>
      <p:sp>
        <p:nvSpPr>
          <p:cNvPr id="105474"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102403"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C2657CC-0250-46BA-9DC4-8FB9D010AF3C}" type="slidenum">
              <a:rPr lang="zh-CN" altLang="en-US"/>
              <a:pPr fontAlgn="base">
                <a:spcBef>
                  <a:spcPct val="0"/>
                </a:spcBef>
                <a:spcAft>
                  <a:spcPct val="0"/>
                </a:spcAft>
                <a:defRPr/>
              </a:pPr>
              <a:t>90</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pPr>
              <a:defRPr/>
            </a:pPr>
            <a:fld id="{8E13875E-82D8-4AA4-A7E6-8C7DEBB5435F}" type="datetimeFigureOut">
              <a:rPr lang="zh-CN" altLang="en-US"/>
              <a:pPr>
                <a:defRPr/>
              </a:pPr>
              <a:t>2021-09-17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41AAE41A-3D3F-46E2-AC78-BC7179BAA0FB}"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2914536C-AFCF-43AE-A320-496E70364D97}" type="datetimeFigureOut">
              <a:rPr lang="zh-CN" altLang="en-US"/>
              <a:pPr>
                <a:defRPr/>
              </a:pPr>
              <a:t>2021-09-17</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48F1B35E-0EF0-4A79-928D-6A1B16AF58A1}"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FBE5647D-E895-4165-B0FA-A8917DD85902}" type="datetimeFigureOut">
              <a:rPr lang="zh-CN" altLang="en-US"/>
              <a:pPr>
                <a:defRPr/>
              </a:pPr>
              <a:t>2021-09-17</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389C5426-C779-4329-AA61-9BFF60AA73A8}" type="slidenum">
              <a:rPr lang="zh-CN" altLang="en-US"/>
              <a:pPr>
                <a:defRPr/>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58DF4BBF-64E4-4A32-BBA4-AC1827FCC1D0}" type="datetimeFigureOut">
              <a:rPr lang="zh-CN" altLang="en-US"/>
              <a:pPr>
                <a:defRPr/>
              </a:pPr>
              <a:t>2021-09-17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B62DE9F3-6985-402E-8481-8A45B7F3FCA7}" type="slidenum">
              <a:rPr lang="zh-CN" altLang="en-US"/>
              <a:pPr>
                <a:defRPr/>
              </a:pPr>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A9171E6C-51A1-44FC-8994-2393BCB351EA}" type="datetimeFigureOut">
              <a:rPr lang="zh-CN" altLang="en-US"/>
              <a:pPr>
                <a:defRPr/>
              </a:pPr>
              <a:t>2021-09-17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801F7307-9EF8-4B1E-8A66-EC42630D499F}" type="slidenum">
              <a:rPr lang="zh-CN" altLang="en-US"/>
              <a:pPr>
                <a:defRPr/>
              </a:pPr>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Normal Page">
    <p:spTree>
      <p:nvGrpSpPr>
        <p:cNvPr id="1" name=""/>
        <p:cNvGrpSpPr/>
        <p:nvPr/>
      </p:nvGrpSpPr>
      <p:grpSpPr>
        <a:xfrm>
          <a:off x="0" y="0"/>
          <a:ext cx="0" cy="0"/>
          <a:chOff x="0" y="0"/>
          <a:chExt cx="0" cy="0"/>
        </a:xfrm>
      </p:grpSpPr>
      <p:sp>
        <p:nvSpPr>
          <p:cNvPr id="2" name="Date Placeholder 2"/>
          <p:cNvSpPr>
            <a:spLocks noGrp="1"/>
          </p:cNvSpPr>
          <p:nvPr>
            <p:ph type="dt" sz="half" idx="10"/>
          </p:nvPr>
        </p:nvSpPr>
        <p:spPr>
          <a:xfrm>
            <a:off x="628650" y="4767263"/>
            <a:ext cx="2057400" cy="274637"/>
          </a:xfrm>
        </p:spPr>
        <p:txBody>
          <a:bodyPr/>
          <a:lstStyle>
            <a:lvl1pPr>
              <a:defRPr>
                <a:latin typeface="+mn-ea"/>
                <a:ea typeface="+mn-ea"/>
              </a:defRPr>
            </a:lvl1pPr>
          </a:lstStyle>
          <a:p>
            <a:pPr>
              <a:defRPr/>
            </a:pPr>
            <a:fld id="{6CF9BB31-60D2-4BE9-92FE-A8798CD84CF0}" type="datetime1">
              <a:rPr lang="id-ID"/>
              <a:pPr>
                <a:defRPr/>
              </a:pPr>
              <a:t>17/09/2021</a:t>
            </a:fld>
            <a:endParaRPr lang="id-ID"/>
          </a:p>
        </p:txBody>
      </p:sp>
    </p:spTree>
  </p:cSld>
  <p:clrMapOvr>
    <a:masterClrMapping/>
  </p:clrMapOvr>
  <p:transition spd="slow">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节标题">
    <p:spTree>
      <p:nvGrpSpPr>
        <p:cNvPr id="1" name=""/>
        <p:cNvGrpSpPr/>
        <p:nvPr/>
      </p:nvGrpSpPr>
      <p:grpSpPr>
        <a:xfrm>
          <a:off x="0" y="0"/>
          <a:ext cx="0" cy="0"/>
          <a:chOff x="0" y="0"/>
          <a:chExt cx="0" cy="0"/>
        </a:xfrm>
      </p:grpSpPr>
      <p:grpSp>
        <p:nvGrpSpPr>
          <p:cNvPr id="2" name="组合 1"/>
          <p:cNvGrpSpPr>
            <a:grpSpLocks/>
          </p:cNvGrpSpPr>
          <p:nvPr userDrawn="1"/>
        </p:nvGrpSpPr>
        <p:grpSpPr bwMode="auto">
          <a:xfrm>
            <a:off x="319088" y="244475"/>
            <a:ext cx="381000" cy="298450"/>
            <a:chOff x="6468477" y="1576639"/>
            <a:chExt cx="555374" cy="433141"/>
          </a:xfrm>
        </p:grpSpPr>
        <p:sp>
          <p:nvSpPr>
            <p:cNvPr id="3" name="矩形 2"/>
            <p:cNvSpPr/>
            <p:nvPr/>
          </p:nvSpPr>
          <p:spPr>
            <a:xfrm rot="2700000">
              <a:off x="6468271" y="1576845"/>
              <a:ext cx="433141" cy="4327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dirty="0"/>
            </a:p>
          </p:txBody>
        </p:sp>
        <p:sp>
          <p:nvSpPr>
            <p:cNvPr id="4" name="矩形 3"/>
            <p:cNvSpPr/>
            <p:nvPr/>
          </p:nvSpPr>
          <p:spPr>
            <a:xfrm rot="2700000">
              <a:off x="6590916" y="1576844"/>
              <a:ext cx="433141" cy="432730"/>
            </a:xfrm>
            <a:prstGeom prst="rect">
              <a:avLst/>
            </a:prstGeom>
            <a:gradFill>
              <a:gsLst>
                <a:gs pos="0">
                  <a:srgbClr val="0F7EB3"/>
                </a:gs>
                <a:gs pos="100000">
                  <a:srgbClr val="0B5F8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dirty="0"/>
            </a:p>
          </p:txBody>
        </p:sp>
      </p:grpSp>
    </p:spTree>
  </p:cSld>
  <p:clrMapOvr>
    <a:masterClrMapping/>
  </p:clrMapOvr>
  <p:transition advTm="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16"/>
          <p:cNvPicPr>
            <a:picLocks noChangeAspect="1"/>
          </p:cNvPicPr>
          <p:nvPr userDrawn="1"/>
        </p:nvPicPr>
        <p:blipFill>
          <a:blip r:embed="rId2"/>
          <a:srcRect/>
          <a:stretch>
            <a:fillRect/>
          </a:stretch>
        </p:blipFill>
        <p:spPr bwMode="auto">
          <a:xfrm>
            <a:off x="0" y="-3175"/>
            <a:ext cx="9144000" cy="5146675"/>
          </a:xfrm>
          <a:prstGeom prst="rect">
            <a:avLst/>
          </a:prstGeom>
          <a:noFill/>
          <a:ln w="9525">
            <a:noFill/>
            <a:miter lim="800000"/>
            <a:headEnd/>
            <a:tailEnd/>
          </a:ln>
        </p:spPr>
      </p:pic>
      <p:cxnSp>
        <p:nvCxnSpPr>
          <p:cNvPr id="3" name="直接连接符 6"/>
          <p:cNvCxnSpPr/>
          <p:nvPr userDrawn="1"/>
        </p:nvCxnSpPr>
        <p:spPr>
          <a:xfrm>
            <a:off x="755650" y="625475"/>
            <a:ext cx="78486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TextBox 15"/>
          <p:cNvSpPr txBox="1"/>
          <p:nvPr userDrawn="1"/>
        </p:nvSpPr>
        <p:spPr>
          <a:xfrm>
            <a:off x="8101013" y="241300"/>
            <a:ext cx="671512" cy="366713"/>
          </a:xfrm>
          <a:prstGeom prst="rect">
            <a:avLst/>
          </a:prstGeom>
          <a:noFill/>
        </p:spPr>
        <p:txBody>
          <a:bodyPr>
            <a:spAutoFit/>
          </a:bodyPr>
          <a:lstStyle/>
          <a:p>
            <a:pPr algn="ctr" fontAlgn="auto">
              <a:spcBef>
                <a:spcPts val="0"/>
              </a:spcBef>
              <a:spcAft>
                <a:spcPts val="0"/>
              </a:spcAft>
              <a:defRPr/>
            </a:pPr>
            <a:fld id="{ED01FFB6-D2BD-4434-80D5-54D2ABF2712B}" type="slidenum">
              <a:rPr lang="zh-CN" altLang="en-US">
                <a:solidFill>
                  <a:schemeClr val="accent1"/>
                </a:solidFill>
                <a:latin typeface="微软雅黑 Light" panose="020B0502040204020203" pitchFamily="34" charset="-122"/>
                <a:ea typeface="微软雅黑 Light" panose="020B0502040204020203" pitchFamily="34" charset="-122"/>
              </a:rPr>
              <a:pPr algn="ctr" fontAlgn="auto">
                <a:spcBef>
                  <a:spcPts val="0"/>
                </a:spcBef>
                <a:spcAft>
                  <a:spcPts val="0"/>
                </a:spcAft>
                <a:defRPr/>
              </a:pPr>
              <a:t>‹#›</a:t>
            </a:fld>
            <a:r>
              <a:rPr lang="zh-CN" altLang="en-US" dirty="0">
                <a:solidFill>
                  <a:schemeClr val="accent1"/>
                </a:solidFill>
                <a:latin typeface="微软雅黑 Light" panose="020B0502040204020203" pitchFamily="34" charset="-122"/>
                <a:ea typeface="微软雅黑 Light" panose="020B0502040204020203" pitchFamily="34" charset="-122"/>
              </a:rPr>
              <a:t> </a:t>
            </a:r>
          </a:p>
        </p:txBody>
      </p:sp>
      <p:pic>
        <p:nvPicPr>
          <p:cNvPr id="5" name="Picture 2"/>
          <p:cNvPicPr>
            <a:picLocks noChangeAspect="1" noChangeArrowheads="1"/>
          </p:cNvPicPr>
          <p:nvPr userDrawn="1"/>
        </p:nvPicPr>
        <p:blipFill>
          <a:blip r:embed="rId3"/>
          <a:srcRect/>
          <a:stretch>
            <a:fillRect/>
          </a:stretch>
        </p:blipFill>
        <p:spPr bwMode="auto">
          <a:xfrm>
            <a:off x="250825" y="195263"/>
            <a:ext cx="504825" cy="431800"/>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2" name="图片 2"/>
          <p:cNvPicPr>
            <a:picLocks noChangeAspect="1"/>
          </p:cNvPicPr>
          <p:nvPr userDrawn="1"/>
        </p:nvPicPr>
        <p:blipFill>
          <a:blip r:embed="rId2"/>
          <a:srcRect/>
          <a:stretch>
            <a:fillRect/>
          </a:stretch>
        </p:blipFill>
        <p:spPr bwMode="auto">
          <a:xfrm>
            <a:off x="0" y="-3175"/>
            <a:ext cx="9144000" cy="5146675"/>
          </a:xfrm>
          <a:prstGeom prst="rect">
            <a:avLst/>
          </a:prstGeom>
          <a:noFill/>
          <a:ln w="9525">
            <a:noFill/>
            <a:miter lim="800000"/>
            <a:headEnd/>
            <a:tailEnd/>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pic>
        <p:nvPicPr>
          <p:cNvPr id="2" name="图片 4"/>
          <p:cNvPicPr>
            <a:picLocks noChangeAspect="1"/>
          </p:cNvPicPr>
          <p:nvPr userDrawn="1"/>
        </p:nvPicPr>
        <p:blipFill>
          <a:blip r:embed="rId2"/>
          <a:srcRect/>
          <a:stretch>
            <a:fillRect/>
          </a:stretch>
        </p:blipFill>
        <p:spPr bwMode="auto">
          <a:xfrm>
            <a:off x="0" y="-3175"/>
            <a:ext cx="9144000" cy="5146675"/>
          </a:xfrm>
          <a:prstGeom prst="rect">
            <a:avLst/>
          </a:prstGeom>
          <a:noFill/>
          <a:ln w="9525">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pPr>
              <a:defRPr/>
            </a:pPr>
            <a:fld id="{2F59118B-90C0-4C74-85AA-32D1B3085831}" type="datetimeFigureOut">
              <a:rPr lang="zh-CN" altLang="en-US"/>
              <a:pPr>
                <a:defRPr/>
              </a:pPr>
              <a:t>2021-09-17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A6BA95DD-E896-45D2-8FA8-3296E16B1FDF}"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a:defRPr/>
            </a:pPr>
            <a:fld id="{C8431EDB-6F1F-4F3F-A9EE-1E031CA8C70B}" type="datetimeFigureOut">
              <a:rPr lang="zh-CN" altLang="en-US"/>
              <a:pPr>
                <a:defRPr/>
              </a:pPr>
              <a:t>2021-09-17</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A5D80343-1EF1-4D9B-A6E3-121E17C035C3}"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p:txBody>
          <a:bodyPr/>
          <a:lstStyle>
            <a:lvl1pPr>
              <a:defRPr/>
            </a:lvl1pPr>
          </a:lstStyle>
          <a:p>
            <a:pPr>
              <a:defRPr/>
            </a:pPr>
            <a:fld id="{7D7A4B29-09CA-466F-B73C-C10B96A5E174}" type="datetimeFigureOut">
              <a:rPr lang="zh-CN" altLang="en-US"/>
              <a:pPr>
                <a:defRPr/>
              </a:pPr>
              <a:t>2021-09-17</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8BBFA6E2-02B9-4F5D-A8AA-729DFCBDA478}"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fld id="{DC460854-1F10-4111-BD55-C76C7CBA3E75}" type="datetimeFigureOut">
              <a:rPr lang="zh-CN" altLang="en-US"/>
              <a:pPr>
                <a:defRPr/>
              </a:pPr>
              <a:t>2021-09-17</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27FB4511-B9CD-4176-B07C-1B4694F953BB}"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BCE54771-6875-492F-98B1-D85737633F73}" type="datetimeFigureOut">
              <a:rPr lang="zh-CN" altLang="en-US"/>
              <a:pPr>
                <a:defRPr/>
              </a:pPr>
              <a:t>2021-09-17</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D49078B8-97D6-471F-9E55-6E1D6F1188BA}"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06375"/>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p:cNvSpPr>
            <a:spLocks noGrp="1"/>
          </p:cNvSpPr>
          <p:nvPr>
            <p:ph type="body" idx="1"/>
          </p:nvPr>
        </p:nvSpPr>
        <p:spPr bwMode="auto">
          <a:xfrm>
            <a:off x="457200" y="1200150"/>
            <a:ext cx="8229600" cy="339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7120CC7C-1270-4FF2-812B-E378D0A62864}" type="datetimeFigureOut">
              <a:rPr lang="zh-CN" altLang="en-US"/>
              <a:pPr>
                <a:defRPr/>
              </a:pPr>
              <a:t>2021-09-17</a:t>
            </a:fld>
            <a:endParaRPr lang="zh-CN" altLang="en-US"/>
          </a:p>
        </p:txBody>
      </p:sp>
      <p:sp>
        <p:nvSpPr>
          <p:cNvPr id="5" name="页脚占位符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C9A9AA0D-E95E-45B9-910C-FC9E821795DC}"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2" r:id="rId5"/>
    <p:sldLayoutId id="2147483661" r:id="rId6"/>
    <p:sldLayoutId id="2147483660" r:id="rId7"/>
    <p:sldLayoutId id="2147483659" r:id="rId8"/>
    <p:sldLayoutId id="2147483658" r:id="rId9"/>
    <p:sldLayoutId id="2147483657" r:id="rId10"/>
    <p:sldLayoutId id="2147483656" r:id="rId11"/>
    <p:sldLayoutId id="2147483655" r:id="rId12"/>
    <p:sldLayoutId id="2147483654" r:id="rId13"/>
    <p:sldLayoutId id="2147483667" r:id="rId14"/>
    <p:sldLayoutId id="2147483668" r:id="rId15"/>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online.bjca.org.cn/"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5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4.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slide" Target="slide78.xml"/><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slide" Target="slide78.xml"/><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slide" Target="slide78.xml"/><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jpeg"/><Relationship Id="rId1" Type="http://schemas.openxmlformats.org/officeDocument/2006/relationships/slideLayout" Target="../slideLayouts/slideLayout2.xml"/><Relationship Id="rId6" Type="http://schemas.openxmlformats.org/officeDocument/2006/relationships/image" Target="../media/image88.jpeg"/><Relationship Id="rId5" Type="http://schemas.openxmlformats.org/officeDocument/2006/relationships/slide" Target="slide77.xml"/><Relationship Id="rId4" Type="http://schemas.openxmlformats.org/officeDocument/2006/relationships/slide" Target="slide78.xml"/></Relationships>
</file>

<file path=ppt/slides/_rels/slide89.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89.png"/><Relationship Id="rId1" Type="http://schemas.openxmlformats.org/officeDocument/2006/relationships/slideLayout" Target="../slideLayouts/slideLayout2.xml"/><Relationship Id="rId4" Type="http://schemas.openxmlformats.org/officeDocument/2006/relationships/slide" Target="slide7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图片 1"/>
          <p:cNvPicPr>
            <a:picLocks noChangeAspect="1"/>
          </p:cNvPicPr>
          <p:nvPr/>
        </p:nvPicPr>
        <p:blipFill>
          <a:blip r:embed="rId3"/>
          <a:srcRect/>
          <a:stretch>
            <a:fillRect/>
          </a:stretch>
        </p:blipFill>
        <p:spPr bwMode="auto">
          <a:xfrm>
            <a:off x="0" y="0"/>
            <a:ext cx="9144000" cy="5143500"/>
          </a:xfrm>
          <a:prstGeom prst="rect">
            <a:avLst/>
          </a:prstGeom>
          <a:noFill/>
          <a:ln w="9525">
            <a:noFill/>
            <a:miter lim="800000"/>
            <a:headEnd/>
            <a:tailEnd/>
          </a:ln>
        </p:spPr>
      </p:pic>
      <p:sp>
        <p:nvSpPr>
          <p:cNvPr id="43" name="Rectangle 3"/>
          <p:cNvSpPr txBox="1">
            <a:spLocks noChangeArrowheads="1"/>
          </p:cNvSpPr>
          <p:nvPr/>
        </p:nvSpPr>
        <p:spPr bwMode="auto">
          <a:xfrm>
            <a:off x="2357438" y="1714500"/>
            <a:ext cx="6275387" cy="688975"/>
          </a:xfrm>
          <a:prstGeom prst="rect">
            <a:avLst/>
          </a:prstGeom>
          <a:noFill/>
          <a:ln w="9525">
            <a:noFill/>
            <a:miter lim="800000"/>
            <a:headEnd/>
            <a:tailEnd/>
          </a:ln>
        </p:spPr>
        <p:txBody>
          <a:bodyPr anchor="ctr"/>
          <a:lstStyle/>
          <a:p>
            <a:pPr algn="r"/>
            <a:r>
              <a:rPr lang="zh-CN" altLang="en-US" sz="2400" b="1">
                <a:solidFill>
                  <a:schemeClr val="accent1"/>
                </a:solidFill>
                <a:latin typeface="微软雅黑" pitchFamily="34" charset="-122"/>
                <a:ea typeface="微软雅黑" pitchFamily="34" charset="-122"/>
              </a:rPr>
              <a:t>苏州市吴江区网办服务大厅业务培训</a:t>
            </a:r>
          </a:p>
        </p:txBody>
      </p:sp>
      <p:sp>
        <p:nvSpPr>
          <p:cNvPr id="44" name="Rectangle 4"/>
          <p:cNvSpPr txBox="1">
            <a:spLocks noChangeArrowheads="1"/>
          </p:cNvSpPr>
          <p:nvPr/>
        </p:nvSpPr>
        <p:spPr>
          <a:xfrm>
            <a:off x="6276975" y="2541588"/>
            <a:ext cx="2327275" cy="390525"/>
          </a:xfrm>
          <a:prstGeom prst="rect">
            <a:avLst/>
          </a:prstGeom>
        </p:spPr>
        <p:txBody>
          <a:bodyPr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46" name="直接连接符 5"/>
          <p:cNvCxnSpPr>
            <a:cxnSpLocks noChangeShapeType="1"/>
          </p:cNvCxnSpPr>
          <p:nvPr/>
        </p:nvCxnSpPr>
        <p:spPr bwMode="auto">
          <a:xfrm flipH="1">
            <a:off x="3924300" y="2486025"/>
            <a:ext cx="4618038" cy="0"/>
          </a:xfrm>
          <a:prstGeom prst="line">
            <a:avLst/>
          </a:prstGeom>
          <a:noFill/>
          <a:ln w="12700">
            <a:solidFill>
              <a:schemeClr val="accent1"/>
            </a:solidFill>
            <a:round/>
            <a:headEnd/>
            <a:tailEnd/>
          </a:ln>
        </p:spPr>
      </p:cxnSp>
      <p:sp>
        <p:nvSpPr>
          <p:cNvPr id="47" name="矩形 9"/>
          <p:cNvSpPr>
            <a:spLocks noChangeArrowheads="1"/>
          </p:cNvSpPr>
          <p:nvPr/>
        </p:nvSpPr>
        <p:spPr bwMode="auto">
          <a:xfrm>
            <a:off x="8764588" y="1898650"/>
            <a:ext cx="379412" cy="1609725"/>
          </a:xfrm>
          <a:prstGeom prst="rect">
            <a:avLst/>
          </a:prstGeom>
          <a:solidFill>
            <a:schemeClr val="accent1"/>
          </a:solidFill>
          <a:ln w="9525">
            <a:noFill/>
            <a:miter lim="800000"/>
            <a:headEnd/>
            <a:tailEnd/>
          </a:ln>
        </p:spPr>
        <p:txBody>
          <a:bodyPr lIns="68557" tIns="34279" rIns="68557" bIns="34279"/>
          <a:lstStyle/>
          <a:p>
            <a:endParaRPr lang="zh-CN" altLang="en-US">
              <a:latin typeface="微软雅黑" pitchFamily="34" charset="-122"/>
              <a:ea typeface="微软雅黑" pitchFamily="34" charset="-122"/>
            </a:endParaRPr>
          </a:p>
        </p:txBody>
      </p:sp>
      <p:sp>
        <p:nvSpPr>
          <p:cNvPr id="48" name="矩形 47"/>
          <p:cNvSpPr>
            <a:spLocks noChangeArrowheads="1"/>
          </p:cNvSpPr>
          <p:nvPr/>
        </p:nvSpPr>
        <p:spPr bwMode="auto">
          <a:xfrm>
            <a:off x="1660525" y="806450"/>
            <a:ext cx="7104063" cy="898525"/>
          </a:xfrm>
          <a:prstGeom prst="rect">
            <a:avLst/>
          </a:prstGeom>
          <a:noFill/>
          <a:ln w="9525">
            <a:noFill/>
            <a:miter lim="800000"/>
            <a:headEnd/>
            <a:tailEnd/>
          </a:ln>
        </p:spPr>
        <p:txBody>
          <a:bodyPr lIns="68571" tIns="34285" rIns="68571" bIns="34285">
            <a:spAutoFit/>
          </a:bodyPr>
          <a:lstStyle/>
          <a:p>
            <a:pPr algn="r"/>
            <a:r>
              <a:rPr lang="zh-CN" altLang="en-US" sz="5400" b="1">
                <a:solidFill>
                  <a:schemeClr val="accent1"/>
                </a:solidFill>
                <a:latin typeface="微软雅黑" pitchFamily="34" charset="-122"/>
                <a:ea typeface="微软雅黑" pitchFamily="34" charset="-122"/>
              </a:rPr>
              <a:t>省人力资源和社会保障</a:t>
            </a:r>
          </a:p>
        </p:txBody>
      </p:sp>
      <p:grpSp>
        <p:nvGrpSpPr>
          <p:cNvPr id="49" name="组合 48"/>
          <p:cNvGrpSpPr>
            <a:grpSpLocks/>
          </p:cNvGrpSpPr>
          <p:nvPr/>
        </p:nvGrpSpPr>
        <p:grpSpPr bwMode="auto">
          <a:xfrm>
            <a:off x="8120063" y="3071813"/>
            <a:ext cx="433387" cy="433387"/>
            <a:chOff x="6084168" y="1274820"/>
            <a:chExt cx="432048" cy="432834"/>
          </a:xfrm>
        </p:grpSpPr>
        <p:sp>
          <p:nvSpPr>
            <p:cNvPr id="19478" name="椭圆 22"/>
            <p:cNvSpPr>
              <a:spLocks noChangeArrowheads="1"/>
            </p:cNvSpPr>
            <p:nvPr/>
          </p:nvSpPr>
          <p:spPr bwMode="auto">
            <a:xfrm>
              <a:off x="6084168" y="1274820"/>
              <a:ext cx="432048" cy="432834"/>
            </a:xfrm>
            <a:prstGeom prst="ellipse">
              <a:avLst/>
            </a:prstGeom>
            <a:solidFill>
              <a:schemeClr val="accent1"/>
            </a:solidFill>
            <a:ln w="9525">
              <a:noFill/>
              <a:round/>
              <a:headEnd/>
              <a:tailEnd/>
            </a:ln>
          </p:spPr>
          <p:txBody>
            <a:bodyPr anchor="ctr"/>
            <a:lstStyle/>
            <a:p>
              <a:pPr algn="ctr"/>
              <a:endParaRPr lang="zh-CN" altLang="en-US">
                <a:solidFill>
                  <a:srgbClr val="FFFFFF"/>
                </a:solidFill>
                <a:latin typeface="Calibri" pitchFamily="34" charset="0"/>
              </a:endParaRPr>
            </a:p>
          </p:txBody>
        </p:sp>
        <p:sp>
          <p:nvSpPr>
            <p:cNvPr id="19479" name="Freeform 59"/>
            <p:cNvSpPr>
              <a:spLocks noChangeArrowheads="1"/>
            </p:cNvSpPr>
            <p:nvPr/>
          </p:nvSpPr>
          <p:spPr bwMode="auto">
            <a:xfrm>
              <a:off x="6180302" y="1365898"/>
              <a:ext cx="239780" cy="250679"/>
            </a:xfrm>
            <a:custGeom>
              <a:avLst/>
              <a:gdLst>
                <a:gd name="T0" fmla="*/ 2147483647 w 581"/>
                <a:gd name="T1" fmla="*/ 2147483647 h 609"/>
                <a:gd name="T2" fmla="*/ 2147483647 w 581"/>
                <a:gd name="T3" fmla="*/ 2147483647 h 609"/>
                <a:gd name="T4" fmla="*/ 2147483647 w 581"/>
                <a:gd name="T5" fmla="*/ 2147483647 h 609"/>
                <a:gd name="T6" fmla="*/ 2147483647 w 581"/>
                <a:gd name="T7" fmla="*/ 2147483647 h 609"/>
                <a:gd name="T8" fmla="*/ 2147483647 w 581"/>
                <a:gd name="T9" fmla="*/ 2147483647 h 609"/>
                <a:gd name="T10" fmla="*/ 2147483647 w 581"/>
                <a:gd name="T11" fmla="*/ 2147483647 h 609"/>
                <a:gd name="T12" fmla="*/ 2147483647 w 581"/>
                <a:gd name="T13" fmla="*/ 2147483647 h 609"/>
                <a:gd name="T14" fmla="*/ 2147483647 w 581"/>
                <a:gd name="T15" fmla="*/ 2147483647 h 609"/>
                <a:gd name="T16" fmla="*/ 2147483647 w 581"/>
                <a:gd name="T17" fmla="*/ 2147483647 h 609"/>
                <a:gd name="T18" fmla="*/ 2147483647 w 581"/>
                <a:gd name="T19" fmla="*/ 2147483647 h 609"/>
                <a:gd name="T20" fmla="*/ 2147483647 w 581"/>
                <a:gd name="T21" fmla="*/ 2147483647 h 609"/>
                <a:gd name="T22" fmla="*/ 0 w 581"/>
                <a:gd name="T23" fmla="*/ 2147483647 h 609"/>
                <a:gd name="T24" fmla="*/ 2147483647 w 581"/>
                <a:gd name="T25" fmla="*/ 2147483647 h 609"/>
                <a:gd name="T26" fmla="*/ 2147483647 w 581"/>
                <a:gd name="T27" fmla="*/ 2147483647 h 609"/>
                <a:gd name="T28" fmla="*/ 2147483647 w 581"/>
                <a:gd name="T29" fmla="*/ 2147483647 h 609"/>
                <a:gd name="T30" fmla="*/ 2147483647 w 581"/>
                <a:gd name="T31" fmla="*/ 2147483647 h 609"/>
                <a:gd name="T32" fmla="*/ 2147483647 w 581"/>
                <a:gd name="T33" fmla="*/ 2147483647 h 609"/>
                <a:gd name="T34" fmla="*/ 2147483647 w 581"/>
                <a:gd name="T35" fmla="*/ 2147483647 h 609"/>
                <a:gd name="T36" fmla="*/ 2147483647 w 581"/>
                <a:gd name="T37" fmla="*/ 2147483647 h 609"/>
                <a:gd name="T38" fmla="*/ 2147483647 w 581"/>
                <a:gd name="T39" fmla="*/ 2147483647 h 609"/>
                <a:gd name="T40" fmla="*/ 2147483647 w 581"/>
                <a:gd name="T41" fmla="*/ 2147483647 h 609"/>
                <a:gd name="T42" fmla="*/ 2147483647 w 581"/>
                <a:gd name="T43" fmla="*/ 2147483647 h 609"/>
                <a:gd name="T44" fmla="*/ 2147483647 w 581"/>
                <a:gd name="T45" fmla="*/ 2147483647 h 609"/>
                <a:gd name="T46" fmla="*/ 2147483647 w 581"/>
                <a:gd name="T47" fmla="*/ 2147483647 h 609"/>
                <a:gd name="T48" fmla="*/ 2147483647 w 581"/>
                <a:gd name="T49" fmla="*/ 2147483647 h 609"/>
                <a:gd name="T50" fmla="*/ 2147483647 w 581"/>
                <a:gd name="T51" fmla="*/ 2147483647 h 609"/>
                <a:gd name="T52" fmla="*/ 2147483647 w 581"/>
                <a:gd name="T53" fmla="*/ 2147483647 h 609"/>
                <a:gd name="T54" fmla="*/ 2147483647 w 581"/>
                <a:gd name="T55" fmla="*/ 2147483647 h 609"/>
                <a:gd name="T56" fmla="*/ 2147483647 w 581"/>
                <a:gd name="T57" fmla="*/ 2147483647 h 609"/>
                <a:gd name="T58" fmla="*/ 2147483647 w 581"/>
                <a:gd name="T59" fmla="*/ 2147483647 h 609"/>
                <a:gd name="T60" fmla="*/ 2147483647 w 581"/>
                <a:gd name="T61" fmla="*/ 2147483647 h 609"/>
                <a:gd name="T62" fmla="*/ 2147483647 w 581"/>
                <a:gd name="T63" fmla="*/ 2147483647 h 609"/>
                <a:gd name="T64" fmla="*/ 2147483647 w 581"/>
                <a:gd name="T65" fmla="*/ 2147483647 h 609"/>
                <a:gd name="T66" fmla="*/ 2147483647 w 581"/>
                <a:gd name="T67" fmla="*/ 2147483647 h 609"/>
                <a:gd name="T68" fmla="*/ 2147483647 w 581"/>
                <a:gd name="T69" fmla="*/ 2147483647 h 609"/>
                <a:gd name="T70" fmla="*/ 2147483647 w 581"/>
                <a:gd name="T71" fmla="*/ 2147483647 h 609"/>
                <a:gd name="T72" fmla="*/ 2147483647 w 581"/>
                <a:gd name="T73" fmla="*/ 2147483647 h 609"/>
                <a:gd name="T74" fmla="*/ 2147483647 w 581"/>
                <a:gd name="T75" fmla="*/ 2147483647 h 609"/>
                <a:gd name="T76" fmla="*/ 2147483647 w 581"/>
                <a:gd name="T77" fmla="*/ 2147483647 h 609"/>
                <a:gd name="T78" fmla="*/ 2147483647 w 581"/>
                <a:gd name="T79" fmla="*/ 2147483647 h 609"/>
                <a:gd name="T80" fmla="*/ 2147483647 w 581"/>
                <a:gd name="T81" fmla="*/ 0 h 609"/>
                <a:gd name="T82" fmla="*/ 2147483647 w 581"/>
                <a:gd name="T83" fmla="*/ 2147483647 h 609"/>
                <a:gd name="T84" fmla="*/ 2147483647 w 581"/>
                <a:gd name="T85" fmla="*/ 2147483647 h 609"/>
                <a:gd name="T86" fmla="*/ 2147483647 w 581"/>
                <a:gd name="T87" fmla="*/ 2147483647 h 609"/>
                <a:gd name="T88" fmla="*/ 2147483647 w 581"/>
                <a:gd name="T89" fmla="*/ 0 h 609"/>
                <a:gd name="T90" fmla="*/ 2147483647 w 581"/>
                <a:gd name="T91" fmla="*/ 2147483647 h 609"/>
                <a:gd name="T92" fmla="*/ 2147483647 w 581"/>
                <a:gd name="T93" fmla="*/ 2147483647 h 609"/>
                <a:gd name="T94" fmla="*/ 2147483647 w 581"/>
                <a:gd name="T95" fmla="*/ 2147483647 h 609"/>
                <a:gd name="T96" fmla="*/ 2147483647 w 581"/>
                <a:gd name="T97" fmla="*/ 0 h 609"/>
                <a:gd name="T98" fmla="*/ 2147483647 w 581"/>
                <a:gd name="T99" fmla="*/ 2147483647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81"/>
                <a:gd name="T151" fmla="*/ 0 h 609"/>
                <a:gd name="T152" fmla="*/ 581 w 581"/>
                <a:gd name="T153" fmla="*/ 609 h 60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w="9525">
              <a:noFill/>
              <a:round/>
              <a:headEnd/>
              <a:tailEnd/>
            </a:ln>
          </p:spPr>
          <p:txBody>
            <a:bodyPr wrap="none" lIns="34290" tIns="17145" rIns="34290" bIns="17145" anchor="ctr"/>
            <a:lstStyle/>
            <a:p>
              <a:endParaRPr lang="zh-CN" altLang="en-US"/>
            </a:p>
          </p:txBody>
        </p:sp>
      </p:grpSp>
      <p:grpSp>
        <p:nvGrpSpPr>
          <p:cNvPr id="52" name="组合 51"/>
          <p:cNvGrpSpPr>
            <a:grpSpLocks/>
          </p:cNvGrpSpPr>
          <p:nvPr/>
        </p:nvGrpSpPr>
        <p:grpSpPr bwMode="auto">
          <a:xfrm>
            <a:off x="6824663" y="3071813"/>
            <a:ext cx="431800" cy="431800"/>
            <a:chOff x="4788024" y="1275213"/>
            <a:chExt cx="432048" cy="432048"/>
          </a:xfrm>
        </p:grpSpPr>
        <p:sp>
          <p:nvSpPr>
            <p:cNvPr id="19476" name="椭圆 65"/>
            <p:cNvSpPr>
              <a:spLocks noChangeArrowheads="1"/>
            </p:cNvSpPr>
            <p:nvPr/>
          </p:nvSpPr>
          <p:spPr bwMode="auto">
            <a:xfrm>
              <a:off x="4788024" y="1275213"/>
              <a:ext cx="432048" cy="432048"/>
            </a:xfrm>
            <a:prstGeom prst="ellipse">
              <a:avLst/>
            </a:prstGeom>
            <a:solidFill>
              <a:srgbClr val="F79600"/>
            </a:solidFill>
            <a:ln w="9525">
              <a:noFill/>
              <a:round/>
              <a:headEnd/>
              <a:tailEnd/>
            </a:ln>
          </p:spPr>
          <p:txBody>
            <a:bodyPr anchor="ctr"/>
            <a:lstStyle/>
            <a:p>
              <a:pPr algn="ctr"/>
              <a:endParaRPr lang="zh-CN" altLang="en-US">
                <a:solidFill>
                  <a:srgbClr val="FFFFFF"/>
                </a:solidFill>
                <a:latin typeface="Calibri" pitchFamily="34" charset="0"/>
              </a:endParaRPr>
            </a:p>
          </p:txBody>
        </p:sp>
        <p:sp>
          <p:nvSpPr>
            <p:cNvPr id="19477" name="Freeform 110"/>
            <p:cNvSpPr>
              <a:spLocks noChangeArrowheads="1"/>
            </p:cNvSpPr>
            <p:nvPr/>
          </p:nvSpPr>
          <p:spPr bwMode="auto">
            <a:xfrm>
              <a:off x="4891102" y="1366806"/>
              <a:ext cx="250679" cy="248862"/>
            </a:xfrm>
            <a:custGeom>
              <a:avLst/>
              <a:gdLst>
                <a:gd name="T0" fmla="*/ 2147483647 w 609"/>
                <a:gd name="T1" fmla="*/ 2147483647 h 602"/>
                <a:gd name="T2" fmla="*/ 2147483647 w 609"/>
                <a:gd name="T3" fmla="*/ 2147483647 h 602"/>
                <a:gd name="T4" fmla="*/ 2147483647 w 609"/>
                <a:gd name="T5" fmla="*/ 2147483647 h 602"/>
                <a:gd name="T6" fmla="*/ 2147483647 w 609"/>
                <a:gd name="T7" fmla="*/ 2147483647 h 602"/>
                <a:gd name="T8" fmla="*/ 2147483647 w 609"/>
                <a:gd name="T9" fmla="*/ 2147483647 h 602"/>
                <a:gd name="T10" fmla="*/ 2147483647 w 609"/>
                <a:gd name="T11" fmla="*/ 2147483647 h 602"/>
                <a:gd name="T12" fmla="*/ 0 w 609"/>
                <a:gd name="T13" fmla="*/ 2147483647 h 602"/>
                <a:gd name="T14" fmla="*/ 2147483647 w 609"/>
                <a:gd name="T15" fmla="*/ 0 h 602"/>
                <a:gd name="T16" fmla="*/ 2147483647 w 609"/>
                <a:gd name="T17" fmla="*/ 2147483647 h 602"/>
                <a:gd name="T18" fmla="*/ 2147483647 w 609"/>
                <a:gd name="T19" fmla="*/ 2147483647 h 602"/>
                <a:gd name="T20" fmla="*/ 2147483647 w 609"/>
                <a:gd name="T21" fmla="*/ 2147483647 h 602"/>
                <a:gd name="T22" fmla="*/ 2147483647 w 609"/>
                <a:gd name="T23" fmla="*/ 2147483647 h 602"/>
                <a:gd name="T24" fmla="*/ 2147483647 w 609"/>
                <a:gd name="T25" fmla="*/ 2147483647 h 602"/>
                <a:gd name="T26" fmla="*/ 2147483647 w 609"/>
                <a:gd name="T27" fmla="*/ 2147483647 h 602"/>
                <a:gd name="T28" fmla="*/ 2147483647 w 609"/>
                <a:gd name="T29" fmla="*/ 2147483647 h 602"/>
                <a:gd name="T30" fmla="*/ 2147483647 w 609"/>
                <a:gd name="T31" fmla="*/ 2147483647 h 602"/>
                <a:gd name="T32" fmla="*/ 2147483647 w 609"/>
                <a:gd name="T33" fmla="*/ 2147483647 h 602"/>
                <a:gd name="T34" fmla="*/ 2147483647 w 609"/>
                <a:gd name="T35" fmla="*/ 2147483647 h 602"/>
                <a:gd name="T36" fmla="*/ 2147483647 w 609"/>
                <a:gd name="T37" fmla="*/ 2147483647 h 602"/>
                <a:gd name="T38" fmla="*/ 2147483647 w 609"/>
                <a:gd name="T39" fmla="*/ 2147483647 h 602"/>
                <a:gd name="T40" fmla="*/ 2147483647 w 609"/>
                <a:gd name="T41" fmla="*/ 2147483647 h 602"/>
                <a:gd name="T42" fmla="*/ 2147483647 w 609"/>
                <a:gd name="T43" fmla="*/ 2147483647 h 602"/>
                <a:gd name="T44" fmla="*/ 2147483647 w 609"/>
                <a:gd name="T45" fmla="*/ 2147483647 h 602"/>
                <a:gd name="T46" fmla="*/ 2147483647 w 609"/>
                <a:gd name="T47" fmla="*/ 2147483647 h 602"/>
                <a:gd name="T48" fmla="*/ 2147483647 w 609"/>
                <a:gd name="T49" fmla="*/ 2147483647 h 602"/>
                <a:gd name="T50" fmla="*/ 2147483647 w 609"/>
                <a:gd name="T51" fmla="*/ 2147483647 h 602"/>
                <a:gd name="T52" fmla="*/ 2147483647 w 609"/>
                <a:gd name="T53" fmla="*/ 2147483647 h 602"/>
                <a:gd name="T54" fmla="*/ 2147483647 w 609"/>
                <a:gd name="T55" fmla="*/ 2147483647 h 602"/>
                <a:gd name="T56" fmla="*/ 2147483647 w 609"/>
                <a:gd name="T57" fmla="*/ 2147483647 h 602"/>
                <a:gd name="T58" fmla="*/ 2147483647 w 609"/>
                <a:gd name="T59" fmla="*/ 2147483647 h 602"/>
                <a:gd name="T60" fmla="*/ 2147483647 w 609"/>
                <a:gd name="T61" fmla="*/ 2147483647 h 602"/>
                <a:gd name="T62" fmla="*/ 2147483647 w 609"/>
                <a:gd name="T63" fmla="*/ 2147483647 h 602"/>
                <a:gd name="T64" fmla="*/ 2147483647 w 609"/>
                <a:gd name="T65" fmla="*/ 2147483647 h 602"/>
                <a:gd name="T66" fmla="*/ 2147483647 w 609"/>
                <a:gd name="T67" fmla="*/ 2147483647 h 602"/>
                <a:gd name="T68" fmla="*/ 2147483647 w 609"/>
                <a:gd name="T69" fmla="*/ 2147483647 h 602"/>
                <a:gd name="T70" fmla="*/ 2147483647 w 609"/>
                <a:gd name="T71" fmla="*/ 214748364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09"/>
                <a:gd name="T109" fmla="*/ 0 h 602"/>
                <a:gd name="T110" fmla="*/ 609 w 609"/>
                <a:gd name="T111" fmla="*/ 602 h 60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w="9525">
              <a:noFill/>
              <a:round/>
              <a:headEnd/>
              <a:tailEnd/>
            </a:ln>
          </p:spPr>
          <p:txBody>
            <a:bodyPr wrap="none" lIns="34290" tIns="17145" rIns="34290" bIns="17145" anchor="ctr"/>
            <a:lstStyle/>
            <a:p>
              <a:endParaRPr lang="zh-CN" altLang="en-US"/>
            </a:p>
          </p:txBody>
        </p:sp>
      </p:grpSp>
      <p:grpSp>
        <p:nvGrpSpPr>
          <p:cNvPr id="55" name="组合 54"/>
          <p:cNvGrpSpPr>
            <a:grpSpLocks/>
          </p:cNvGrpSpPr>
          <p:nvPr/>
        </p:nvGrpSpPr>
        <p:grpSpPr bwMode="auto">
          <a:xfrm>
            <a:off x="7472363" y="3071813"/>
            <a:ext cx="433387" cy="433387"/>
            <a:chOff x="5436096" y="1274820"/>
            <a:chExt cx="432833" cy="432834"/>
          </a:xfrm>
        </p:grpSpPr>
        <p:sp>
          <p:nvSpPr>
            <p:cNvPr id="56" name="椭圆 16"/>
            <p:cNvSpPr>
              <a:spLocks noChangeArrowheads="1"/>
            </p:cNvSpPr>
            <p:nvPr/>
          </p:nvSpPr>
          <p:spPr bwMode="auto">
            <a:xfrm>
              <a:off x="5436096" y="1274820"/>
              <a:ext cx="432833" cy="432834"/>
            </a:xfrm>
            <a:prstGeom prst="ellipse">
              <a:avLst/>
            </a:prstGeom>
            <a:solidFill>
              <a:schemeClr val="accent3"/>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defRPr/>
              </a:pPr>
              <a:endParaRPr lang="zh-CN" altLang="en-US">
                <a:solidFill>
                  <a:srgbClr val="FFFFFF"/>
                </a:solidFill>
                <a:latin typeface="Calibri" panose="020F0502020204030204" pitchFamily="34" charset="0"/>
              </a:endParaRPr>
            </a:p>
          </p:txBody>
        </p:sp>
        <p:sp>
          <p:nvSpPr>
            <p:cNvPr id="19475" name="Freeform 16"/>
            <p:cNvSpPr>
              <a:spLocks noChangeArrowheads="1"/>
            </p:cNvSpPr>
            <p:nvPr/>
          </p:nvSpPr>
          <p:spPr bwMode="auto">
            <a:xfrm>
              <a:off x="5554420" y="1377705"/>
              <a:ext cx="196183" cy="227065"/>
            </a:xfrm>
            <a:custGeom>
              <a:avLst/>
              <a:gdLst>
                <a:gd name="T0" fmla="*/ 2147483647 w 475"/>
                <a:gd name="T1" fmla="*/ 2147483647 h 552"/>
                <a:gd name="T2" fmla="*/ 2147483647 w 475"/>
                <a:gd name="T3" fmla="*/ 2147483647 h 552"/>
                <a:gd name="T4" fmla="*/ 2147483647 w 475"/>
                <a:gd name="T5" fmla="*/ 2147483647 h 552"/>
                <a:gd name="T6" fmla="*/ 2147483647 w 475"/>
                <a:gd name="T7" fmla="*/ 0 h 552"/>
                <a:gd name="T8" fmla="*/ 2147483647 w 475"/>
                <a:gd name="T9" fmla="*/ 0 h 552"/>
                <a:gd name="T10" fmla="*/ 2147483647 w 475"/>
                <a:gd name="T11" fmla="*/ 2147483647 h 552"/>
                <a:gd name="T12" fmla="*/ 2147483647 w 475"/>
                <a:gd name="T13" fmla="*/ 2147483647 h 552"/>
                <a:gd name="T14" fmla="*/ 2147483647 w 475"/>
                <a:gd name="T15" fmla="*/ 2147483647 h 552"/>
                <a:gd name="T16" fmla="*/ 2147483647 w 475"/>
                <a:gd name="T17" fmla="*/ 2147483647 h 552"/>
                <a:gd name="T18" fmla="*/ 2147483647 w 475"/>
                <a:gd name="T19" fmla="*/ 2147483647 h 552"/>
                <a:gd name="T20" fmla="*/ 2147483647 w 475"/>
                <a:gd name="T21" fmla="*/ 2147483647 h 552"/>
                <a:gd name="T22" fmla="*/ 2147483647 w 475"/>
                <a:gd name="T23" fmla="*/ 2147483647 h 552"/>
                <a:gd name="T24" fmla="*/ 2147483647 w 475"/>
                <a:gd name="T25" fmla="*/ 2147483647 h 552"/>
                <a:gd name="T26" fmla="*/ 2147483647 w 475"/>
                <a:gd name="T27" fmla="*/ 2147483647 h 552"/>
                <a:gd name="T28" fmla="*/ 2147483647 w 475"/>
                <a:gd name="T29" fmla="*/ 2147483647 h 552"/>
                <a:gd name="T30" fmla="*/ 2147483647 w 475"/>
                <a:gd name="T31" fmla="*/ 2147483647 h 552"/>
                <a:gd name="T32" fmla="*/ 2147483647 w 475"/>
                <a:gd name="T33" fmla="*/ 2147483647 h 552"/>
                <a:gd name="T34" fmla="*/ 2147483647 w 475"/>
                <a:gd name="T35" fmla="*/ 2147483647 h 552"/>
                <a:gd name="T36" fmla="*/ 2147483647 w 475"/>
                <a:gd name="T37" fmla="*/ 2147483647 h 552"/>
                <a:gd name="T38" fmla="*/ 2147483647 w 475"/>
                <a:gd name="T39" fmla="*/ 2147483647 h 552"/>
                <a:gd name="T40" fmla="*/ 2147483647 w 475"/>
                <a:gd name="T41" fmla="*/ 2147483647 h 552"/>
                <a:gd name="T42" fmla="*/ 2147483647 w 475"/>
                <a:gd name="T43" fmla="*/ 2147483647 h 552"/>
                <a:gd name="T44" fmla="*/ 2147483647 w 475"/>
                <a:gd name="T45" fmla="*/ 2147483647 h 552"/>
                <a:gd name="T46" fmla="*/ 2147483647 w 475"/>
                <a:gd name="T47" fmla="*/ 2147483647 h 552"/>
                <a:gd name="T48" fmla="*/ 2147483647 w 475"/>
                <a:gd name="T49" fmla="*/ 2147483647 h 552"/>
                <a:gd name="T50" fmla="*/ 2147483647 w 475"/>
                <a:gd name="T51" fmla="*/ 2147483647 h 552"/>
                <a:gd name="T52" fmla="*/ 2147483647 w 475"/>
                <a:gd name="T53" fmla="*/ 0 h 552"/>
                <a:gd name="T54" fmla="*/ 2147483647 w 475"/>
                <a:gd name="T55" fmla="*/ 0 h 552"/>
                <a:gd name="T56" fmla="*/ 2147483647 w 475"/>
                <a:gd name="T57" fmla="*/ 2147483647 h 552"/>
                <a:gd name="T58" fmla="*/ 2147483647 w 475"/>
                <a:gd name="T59" fmla="*/ 2147483647 h 552"/>
                <a:gd name="T60" fmla="*/ 2147483647 w 475"/>
                <a:gd name="T61" fmla="*/ 2147483647 h 552"/>
                <a:gd name="T62" fmla="*/ 2147483647 w 475"/>
                <a:gd name="T63" fmla="*/ 2147483647 h 552"/>
                <a:gd name="T64" fmla="*/ 2147483647 w 475"/>
                <a:gd name="T65" fmla="*/ 2147483647 h 552"/>
                <a:gd name="T66" fmla="*/ 2147483647 w 475"/>
                <a:gd name="T67" fmla="*/ 2147483647 h 552"/>
                <a:gd name="T68" fmla="*/ 2147483647 w 475"/>
                <a:gd name="T69" fmla="*/ 2147483647 h 552"/>
                <a:gd name="T70" fmla="*/ 0 w 475"/>
                <a:gd name="T71" fmla="*/ 2147483647 h 552"/>
                <a:gd name="T72" fmla="*/ 2147483647 w 475"/>
                <a:gd name="T73" fmla="*/ 2147483647 h 552"/>
                <a:gd name="T74" fmla="*/ 2147483647 w 475"/>
                <a:gd name="T75" fmla="*/ 2147483647 h 552"/>
                <a:gd name="T76" fmla="*/ 2147483647 w 475"/>
                <a:gd name="T77" fmla="*/ 2147483647 h 552"/>
                <a:gd name="T78" fmla="*/ 2147483647 w 475"/>
                <a:gd name="T79" fmla="*/ 2147483647 h 552"/>
                <a:gd name="T80" fmla="*/ 2147483647 w 475"/>
                <a:gd name="T81" fmla="*/ 2147483647 h 552"/>
                <a:gd name="T82" fmla="*/ 2147483647 w 475"/>
                <a:gd name="T83" fmla="*/ 2147483647 h 552"/>
                <a:gd name="T84" fmla="*/ 2147483647 w 475"/>
                <a:gd name="T85" fmla="*/ 2147483647 h 552"/>
                <a:gd name="T86" fmla="*/ 2147483647 w 475"/>
                <a:gd name="T87" fmla="*/ 2147483647 h 552"/>
                <a:gd name="T88" fmla="*/ 2147483647 w 475"/>
                <a:gd name="T89" fmla="*/ 2147483647 h 552"/>
                <a:gd name="T90" fmla="*/ 0 w 475"/>
                <a:gd name="T91" fmla="*/ 2147483647 h 552"/>
                <a:gd name="T92" fmla="*/ 2147483647 w 475"/>
                <a:gd name="T93" fmla="*/ 2147483647 h 552"/>
                <a:gd name="T94" fmla="*/ 2147483647 w 475"/>
                <a:gd name="T95" fmla="*/ 2147483647 h 552"/>
                <a:gd name="T96" fmla="*/ 2147483647 w 475"/>
                <a:gd name="T97" fmla="*/ 2147483647 h 552"/>
                <a:gd name="T98" fmla="*/ 2147483647 w 475"/>
                <a:gd name="T99" fmla="*/ 2147483647 h 552"/>
                <a:gd name="T100" fmla="*/ 2147483647 w 475"/>
                <a:gd name="T101" fmla="*/ 2147483647 h 552"/>
                <a:gd name="T102" fmla="*/ 2147483647 w 475"/>
                <a:gd name="T103" fmla="*/ 2147483647 h 552"/>
                <a:gd name="T104" fmla="*/ 2147483647 w 475"/>
                <a:gd name="T105" fmla="*/ 2147483647 h 552"/>
                <a:gd name="T106" fmla="*/ 0 w 475"/>
                <a:gd name="T107" fmla="*/ 2147483647 h 552"/>
                <a:gd name="T108" fmla="*/ 2147483647 w 475"/>
                <a:gd name="T109" fmla="*/ 2147483647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75"/>
                <a:gd name="T166" fmla="*/ 0 h 552"/>
                <a:gd name="T167" fmla="*/ 475 w 475"/>
                <a:gd name="T168" fmla="*/ 552 h 5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w="9525">
              <a:noFill/>
              <a:round/>
              <a:headEnd/>
              <a:tailEnd/>
            </a:ln>
          </p:spPr>
          <p:txBody>
            <a:bodyPr wrap="none" lIns="34290" tIns="17145" rIns="34290" bIns="17145" anchor="ctr"/>
            <a:lstStyle/>
            <a:p>
              <a:endParaRPr lang="zh-CN" altLang="en-US"/>
            </a:p>
          </p:txBody>
        </p:sp>
      </p:grpSp>
      <p:grpSp>
        <p:nvGrpSpPr>
          <p:cNvPr id="58" name="组合 57"/>
          <p:cNvGrpSpPr>
            <a:grpSpLocks/>
          </p:cNvGrpSpPr>
          <p:nvPr/>
        </p:nvGrpSpPr>
        <p:grpSpPr bwMode="auto">
          <a:xfrm>
            <a:off x="5529263" y="3071813"/>
            <a:ext cx="431800" cy="433387"/>
            <a:chOff x="3491880" y="1274820"/>
            <a:chExt cx="432833" cy="432834"/>
          </a:xfrm>
        </p:grpSpPr>
        <p:sp>
          <p:nvSpPr>
            <p:cNvPr id="19472" name="椭圆 16"/>
            <p:cNvSpPr>
              <a:spLocks noChangeArrowheads="1"/>
            </p:cNvSpPr>
            <p:nvPr/>
          </p:nvSpPr>
          <p:spPr bwMode="auto">
            <a:xfrm>
              <a:off x="3491880" y="1274820"/>
              <a:ext cx="432833" cy="432834"/>
            </a:xfrm>
            <a:prstGeom prst="ellipse">
              <a:avLst/>
            </a:prstGeom>
            <a:solidFill>
              <a:schemeClr val="accent1"/>
            </a:solidFill>
            <a:ln w="9525">
              <a:noFill/>
              <a:round/>
              <a:headEnd/>
              <a:tailEnd/>
            </a:ln>
          </p:spPr>
          <p:txBody>
            <a:bodyPr anchor="ctr"/>
            <a:lstStyle/>
            <a:p>
              <a:pPr algn="ctr"/>
              <a:endParaRPr lang="zh-CN" altLang="en-US">
                <a:solidFill>
                  <a:srgbClr val="FFFFFF"/>
                </a:solidFill>
                <a:latin typeface="Calibri" pitchFamily="34" charset="0"/>
              </a:endParaRPr>
            </a:p>
          </p:txBody>
        </p:sp>
        <p:sp>
          <p:nvSpPr>
            <p:cNvPr id="19473" name="Freeform 75"/>
            <p:cNvSpPr>
              <a:spLocks noChangeArrowheads="1"/>
            </p:cNvSpPr>
            <p:nvPr/>
          </p:nvSpPr>
          <p:spPr bwMode="auto">
            <a:xfrm>
              <a:off x="3583864" y="1385879"/>
              <a:ext cx="248863" cy="210716"/>
            </a:xfrm>
            <a:custGeom>
              <a:avLst/>
              <a:gdLst>
                <a:gd name="T0" fmla="*/ 2147483647 w 602"/>
                <a:gd name="T1" fmla="*/ 2147483647 h 510"/>
                <a:gd name="T2" fmla="*/ 2147483647 w 602"/>
                <a:gd name="T3" fmla="*/ 2147483647 h 510"/>
                <a:gd name="T4" fmla="*/ 2147483647 w 602"/>
                <a:gd name="T5" fmla="*/ 2147483647 h 510"/>
                <a:gd name="T6" fmla="*/ 0 w 602"/>
                <a:gd name="T7" fmla="*/ 2147483647 h 510"/>
                <a:gd name="T8" fmla="*/ 0 w 602"/>
                <a:gd name="T9" fmla="*/ 2147483647 h 510"/>
                <a:gd name="T10" fmla="*/ 2147483647 w 602"/>
                <a:gd name="T11" fmla="*/ 0 h 510"/>
                <a:gd name="T12" fmla="*/ 2147483647 w 602"/>
                <a:gd name="T13" fmla="*/ 2147483647 h 510"/>
                <a:gd name="T14" fmla="*/ 2147483647 w 602"/>
                <a:gd name="T15" fmla="*/ 2147483647 h 510"/>
                <a:gd name="T16" fmla="*/ 2147483647 w 602"/>
                <a:gd name="T17" fmla="*/ 2147483647 h 510"/>
                <a:gd name="T18" fmla="*/ 2147483647 w 602"/>
                <a:gd name="T19" fmla="*/ 2147483647 h 510"/>
                <a:gd name="T20" fmla="*/ 2147483647 w 602"/>
                <a:gd name="T21" fmla="*/ 2147483647 h 510"/>
                <a:gd name="T22" fmla="*/ 2147483647 w 602"/>
                <a:gd name="T23" fmla="*/ 2147483647 h 510"/>
                <a:gd name="T24" fmla="*/ 2147483647 w 602"/>
                <a:gd name="T25" fmla="*/ 2147483647 h 510"/>
                <a:gd name="T26" fmla="*/ 2147483647 w 602"/>
                <a:gd name="T27" fmla="*/ 2147483647 h 510"/>
                <a:gd name="T28" fmla="*/ 2147483647 w 602"/>
                <a:gd name="T29" fmla="*/ 2147483647 h 510"/>
                <a:gd name="T30" fmla="*/ 2147483647 w 602"/>
                <a:gd name="T31" fmla="*/ 2147483647 h 510"/>
                <a:gd name="T32" fmla="*/ 2147483647 w 602"/>
                <a:gd name="T33" fmla="*/ 2147483647 h 510"/>
                <a:gd name="T34" fmla="*/ 2147483647 w 602"/>
                <a:gd name="T35" fmla="*/ 2147483647 h 510"/>
                <a:gd name="T36" fmla="*/ 2147483647 w 602"/>
                <a:gd name="T37" fmla="*/ 2147483647 h 510"/>
                <a:gd name="T38" fmla="*/ 2147483647 w 602"/>
                <a:gd name="T39" fmla="*/ 2147483647 h 510"/>
                <a:gd name="T40" fmla="*/ 2147483647 w 602"/>
                <a:gd name="T41" fmla="*/ 2147483647 h 510"/>
                <a:gd name="T42" fmla="*/ 2147483647 w 602"/>
                <a:gd name="T43" fmla="*/ 2147483647 h 510"/>
                <a:gd name="T44" fmla="*/ 2147483647 w 602"/>
                <a:gd name="T45" fmla="*/ 2147483647 h 510"/>
                <a:gd name="T46" fmla="*/ 2147483647 w 602"/>
                <a:gd name="T47" fmla="*/ 2147483647 h 510"/>
                <a:gd name="T48" fmla="*/ 2147483647 w 602"/>
                <a:gd name="T49" fmla="*/ 2147483647 h 510"/>
                <a:gd name="T50" fmla="*/ 2147483647 w 602"/>
                <a:gd name="T51" fmla="*/ 2147483647 h 510"/>
                <a:gd name="T52" fmla="*/ 2147483647 w 602"/>
                <a:gd name="T53" fmla="*/ 2147483647 h 510"/>
                <a:gd name="T54" fmla="*/ 2147483647 w 602"/>
                <a:gd name="T55" fmla="*/ 2147483647 h 510"/>
                <a:gd name="T56" fmla="*/ 2147483647 w 602"/>
                <a:gd name="T57" fmla="*/ 2147483647 h 510"/>
                <a:gd name="T58" fmla="*/ 2147483647 w 602"/>
                <a:gd name="T59" fmla="*/ 2147483647 h 510"/>
                <a:gd name="T60" fmla="*/ 2147483647 w 602"/>
                <a:gd name="T61" fmla="*/ 2147483647 h 510"/>
                <a:gd name="T62" fmla="*/ 2147483647 w 602"/>
                <a:gd name="T63" fmla="*/ 2147483647 h 510"/>
                <a:gd name="T64" fmla="*/ 2147483647 w 602"/>
                <a:gd name="T65" fmla="*/ 2147483647 h 510"/>
                <a:gd name="T66" fmla="*/ 2147483647 w 602"/>
                <a:gd name="T67" fmla="*/ 2147483647 h 510"/>
                <a:gd name="T68" fmla="*/ 2147483647 w 602"/>
                <a:gd name="T69" fmla="*/ 2147483647 h 510"/>
                <a:gd name="T70" fmla="*/ 2147483647 w 602"/>
                <a:gd name="T71" fmla="*/ 2147483647 h 510"/>
                <a:gd name="T72" fmla="*/ 2147483647 w 602"/>
                <a:gd name="T73" fmla="*/ 2147483647 h 510"/>
                <a:gd name="T74" fmla="*/ 2147483647 w 602"/>
                <a:gd name="T75" fmla="*/ 2147483647 h 510"/>
                <a:gd name="T76" fmla="*/ 2147483647 w 602"/>
                <a:gd name="T77" fmla="*/ 2147483647 h 510"/>
                <a:gd name="T78" fmla="*/ 2147483647 w 602"/>
                <a:gd name="T79" fmla="*/ 2147483647 h 510"/>
                <a:gd name="T80" fmla="*/ 2147483647 w 602"/>
                <a:gd name="T81" fmla="*/ 2147483647 h 510"/>
                <a:gd name="T82" fmla="*/ 2147483647 w 602"/>
                <a:gd name="T83" fmla="*/ 2147483647 h 510"/>
                <a:gd name="T84" fmla="*/ 2147483647 w 602"/>
                <a:gd name="T85" fmla="*/ 2147483647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02"/>
                <a:gd name="T130" fmla="*/ 0 h 510"/>
                <a:gd name="T131" fmla="*/ 602 w 602"/>
                <a:gd name="T132" fmla="*/ 510 h 51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w="9525">
              <a:noFill/>
              <a:round/>
              <a:headEnd/>
              <a:tailEnd/>
            </a:ln>
          </p:spPr>
          <p:txBody>
            <a:bodyPr wrap="none" lIns="34290" tIns="17145" rIns="34290" bIns="17145" anchor="ctr"/>
            <a:lstStyle/>
            <a:p>
              <a:endParaRPr lang="zh-CN" altLang="en-US"/>
            </a:p>
          </p:txBody>
        </p:sp>
      </p:grpSp>
      <p:grpSp>
        <p:nvGrpSpPr>
          <p:cNvPr id="61" name="组合 60"/>
          <p:cNvGrpSpPr>
            <a:grpSpLocks/>
          </p:cNvGrpSpPr>
          <p:nvPr/>
        </p:nvGrpSpPr>
        <p:grpSpPr bwMode="auto">
          <a:xfrm>
            <a:off x="6176963" y="3071813"/>
            <a:ext cx="431800" cy="433387"/>
            <a:chOff x="4139952" y="1274820"/>
            <a:chExt cx="432833" cy="432834"/>
          </a:xfrm>
        </p:grpSpPr>
        <p:sp>
          <p:nvSpPr>
            <p:cNvPr id="19470" name="椭圆 16"/>
            <p:cNvSpPr>
              <a:spLocks noChangeArrowheads="1"/>
            </p:cNvSpPr>
            <p:nvPr/>
          </p:nvSpPr>
          <p:spPr bwMode="auto">
            <a:xfrm>
              <a:off x="4139952" y="1274820"/>
              <a:ext cx="432833" cy="432834"/>
            </a:xfrm>
            <a:prstGeom prst="ellipse">
              <a:avLst/>
            </a:prstGeom>
            <a:solidFill>
              <a:srgbClr val="3992DB"/>
            </a:solidFill>
            <a:ln w="9525">
              <a:noFill/>
              <a:round/>
              <a:headEnd/>
              <a:tailEnd/>
            </a:ln>
          </p:spPr>
          <p:txBody>
            <a:bodyPr anchor="ctr"/>
            <a:lstStyle/>
            <a:p>
              <a:pPr algn="ctr"/>
              <a:endParaRPr lang="zh-CN" altLang="en-US">
                <a:solidFill>
                  <a:srgbClr val="FFFFFF"/>
                </a:solidFill>
                <a:latin typeface="Calibri" pitchFamily="34" charset="0"/>
              </a:endParaRPr>
            </a:p>
          </p:txBody>
        </p:sp>
        <p:sp>
          <p:nvSpPr>
            <p:cNvPr id="19471" name="Freeform 84"/>
            <p:cNvSpPr>
              <a:spLocks noChangeArrowheads="1"/>
            </p:cNvSpPr>
            <p:nvPr/>
          </p:nvSpPr>
          <p:spPr bwMode="auto">
            <a:xfrm>
              <a:off x="4241546" y="1366806"/>
              <a:ext cx="248863" cy="248863"/>
            </a:xfrm>
            <a:custGeom>
              <a:avLst/>
              <a:gdLst>
                <a:gd name="T0" fmla="*/ 2147483647 w 602"/>
                <a:gd name="T1" fmla="*/ 2147483647 h 602"/>
                <a:gd name="T2" fmla="*/ 2147483647 w 602"/>
                <a:gd name="T3" fmla="*/ 2147483647 h 602"/>
                <a:gd name="T4" fmla="*/ 2147483647 w 602"/>
                <a:gd name="T5" fmla="*/ 0 h 602"/>
                <a:gd name="T6" fmla="*/ 2147483647 w 602"/>
                <a:gd name="T7" fmla="*/ 2147483647 h 602"/>
                <a:gd name="T8" fmla="*/ 2147483647 w 602"/>
                <a:gd name="T9" fmla="*/ 2147483647 h 602"/>
                <a:gd name="T10" fmla="*/ 2147483647 w 602"/>
                <a:gd name="T11" fmla="*/ 2147483647 h 602"/>
                <a:gd name="T12" fmla="*/ 2147483647 w 602"/>
                <a:gd name="T13" fmla="*/ 2147483647 h 602"/>
                <a:gd name="T14" fmla="*/ 0 w 602"/>
                <a:gd name="T15" fmla="*/ 2147483647 h 602"/>
                <a:gd name="T16" fmla="*/ 2147483647 w 602"/>
                <a:gd name="T17" fmla="*/ 2147483647 h 602"/>
                <a:gd name="T18" fmla="*/ 2147483647 w 602"/>
                <a:gd name="T19" fmla="*/ 2147483647 h 602"/>
                <a:gd name="T20" fmla="*/ 2147483647 w 602"/>
                <a:gd name="T21" fmla="*/ 2147483647 h 602"/>
                <a:gd name="T22" fmla="*/ 2147483647 w 602"/>
                <a:gd name="T23" fmla="*/ 2147483647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2"/>
                <a:gd name="T37" fmla="*/ 0 h 602"/>
                <a:gd name="T38" fmla="*/ 602 w 602"/>
                <a:gd name="T39" fmla="*/ 602 h 6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w="9525">
              <a:noFill/>
              <a:round/>
              <a:headEnd/>
              <a:tailEnd/>
            </a:ln>
          </p:spPr>
          <p:txBody>
            <a:bodyPr wrap="none" lIns="34290" tIns="17145" rIns="34290" bIns="17145" anchor="ctr"/>
            <a:lstStyle/>
            <a:p>
              <a:endParaRPr lang="zh-CN" altLang="en-US"/>
            </a:p>
          </p:txBody>
        </p:sp>
      </p:grpSp>
      <p:pic>
        <p:nvPicPr>
          <p:cNvPr id="19469" name="Picture 2"/>
          <p:cNvPicPr>
            <a:picLocks noChangeAspect="1" noChangeArrowheads="1"/>
          </p:cNvPicPr>
          <p:nvPr/>
        </p:nvPicPr>
        <p:blipFill>
          <a:blip r:embed="rId4"/>
          <a:srcRect/>
          <a:stretch>
            <a:fillRect/>
          </a:stretch>
        </p:blipFill>
        <p:spPr bwMode="auto">
          <a:xfrm>
            <a:off x="971550" y="987425"/>
            <a:ext cx="800100" cy="577850"/>
          </a:xfrm>
          <a:prstGeom prst="rect">
            <a:avLst/>
          </a:prstGeom>
          <a:noFill/>
          <a:ln w="9525">
            <a:noFill/>
            <a:miter lim="800000"/>
            <a:headEnd/>
            <a:tailEnd/>
          </a:ln>
        </p:spPr>
      </p:pic>
      <p:sp>
        <p:nvSpPr>
          <p:cNvPr id="25" name="TextBox 24"/>
          <p:cNvSpPr txBox="1"/>
          <p:nvPr/>
        </p:nvSpPr>
        <p:spPr>
          <a:xfrm>
            <a:off x="5143504" y="3929072"/>
            <a:ext cx="3929090" cy="584775"/>
          </a:xfrm>
          <a:prstGeom prst="rect">
            <a:avLst/>
          </a:prstGeom>
          <a:noFill/>
        </p:spPr>
        <p:txBody>
          <a:bodyPr wrap="square" rtlCol="0">
            <a:spAutoFit/>
          </a:bodyPr>
          <a:lstStyle/>
          <a:p>
            <a:pPr algn="ctr"/>
            <a:r>
              <a:rPr lang="zh-CN" altLang="en-US" sz="1600" b="1" dirty="0" smtClean="0">
                <a:solidFill>
                  <a:schemeClr val="tx1">
                    <a:lumMod val="75000"/>
                    <a:lumOff val="25000"/>
                  </a:schemeClr>
                </a:solidFill>
                <a:latin typeface="微软雅黑" panose="020B0503020204020204" pitchFamily="34" charset="-122"/>
                <a:ea typeface="微软雅黑" panose="020B0503020204020204" pitchFamily="34" charset="-122"/>
              </a:rPr>
              <a:t>苏州市吴江区社会保险基金管理中心</a:t>
            </a:r>
            <a:endParaRPr lang="en-US" altLang="zh-CN" sz="16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en-US" altLang="zh-CN" sz="1600" b="1" dirty="0" smtClean="0">
                <a:solidFill>
                  <a:schemeClr val="tx1">
                    <a:lumMod val="75000"/>
                    <a:lumOff val="25000"/>
                  </a:schemeClr>
                </a:solidFill>
                <a:latin typeface="微软雅黑" panose="020B0503020204020204" pitchFamily="34" charset="-122"/>
                <a:ea typeface="微软雅黑" panose="020B0503020204020204" pitchFamily="34" charset="-122"/>
              </a:rPr>
              <a:t>2021</a:t>
            </a:r>
            <a:r>
              <a:rPr lang="zh-CN" altLang="en-US" sz="1600" b="1" dirty="0" smtClean="0">
                <a:solidFill>
                  <a:schemeClr val="tx1">
                    <a:lumMod val="75000"/>
                    <a:lumOff val="25000"/>
                  </a:schemeClr>
                </a:solidFill>
                <a:latin typeface="微软雅黑" panose="020B0503020204020204" pitchFamily="34" charset="-122"/>
                <a:ea typeface="微软雅黑" panose="020B0503020204020204" pitchFamily="34" charset="-122"/>
              </a:rPr>
              <a:t>年</a:t>
            </a:r>
            <a:r>
              <a:rPr lang="en-US" altLang="zh-CN" sz="1600" b="1" dirty="0" smtClean="0">
                <a:solidFill>
                  <a:schemeClr val="tx1">
                    <a:lumMod val="75000"/>
                    <a:lumOff val="25000"/>
                  </a:schemeClr>
                </a:solidFill>
                <a:latin typeface="微软雅黑" panose="020B0503020204020204" pitchFamily="34" charset="-122"/>
                <a:ea typeface="微软雅黑" panose="020B0503020204020204" pitchFamily="34" charset="-122"/>
              </a:rPr>
              <a:t>9</a:t>
            </a:r>
            <a:r>
              <a:rPr lang="zh-CN" altLang="en-US" sz="1600" b="1" dirty="0" smtClean="0">
                <a:solidFill>
                  <a:schemeClr val="tx1">
                    <a:lumMod val="75000"/>
                    <a:lumOff val="25000"/>
                  </a:schemeClr>
                </a:solidFill>
                <a:latin typeface="微软雅黑" panose="020B0503020204020204" pitchFamily="34" charset="-122"/>
                <a:ea typeface="微软雅黑" panose="020B0503020204020204" pitchFamily="34" charset="-122"/>
              </a:rPr>
              <a:t>月</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righ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1000" fill="hold"/>
                                        <p:tgtEl>
                                          <p:spTgt spid="4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43"/>
                                        </p:tgtEl>
                                        <p:attrNameLst>
                                          <p:attrName>ppt_y</p:attrName>
                                        </p:attrNameLst>
                                      </p:cBhvr>
                                      <p:tavLst>
                                        <p:tav tm="0">
                                          <p:val>
                                            <p:strVal val="#ppt_y"/>
                                          </p:val>
                                        </p:tav>
                                        <p:tav tm="100000">
                                          <p:val>
                                            <p:strVal val="#ppt_y"/>
                                          </p:val>
                                        </p:tav>
                                      </p:tavLst>
                                    </p:anim>
                                    <p:anim calcmode="lin" valueType="num">
                                      <p:cBhvr>
                                        <p:cTn id="19"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43"/>
                                        </p:tgtEl>
                                      </p:cBhvr>
                                    </p:animEffect>
                                  </p:childTnLst>
                                </p:cTn>
                              </p:par>
                            </p:childTnLst>
                          </p:cTn>
                        </p:par>
                        <p:par>
                          <p:cTn id="22" fill="hold">
                            <p:stCondLst>
                              <p:cond delay="2750"/>
                            </p:stCondLst>
                            <p:childTnLst>
                              <p:par>
                                <p:cTn id="23" presetID="22" presetClass="entr" presetSubtype="2" fill="hold" nodeType="after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wipe(right)">
                                      <p:cBhvr>
                                        <p:cTn id="25" dur="1000"/>
                                        <p:tgtEl>
                                          <p:spTgt spid="46"/>
                                        </p:tgtEl>
                                      </p:cBhvr>
                                    </p:animEffect>
                                  </p:childTnLst>
                                </p:cTn>
                              </p:par>
                            </p:childTnLst>
                          </p:cTn>
                        </p:par>
                        <p:par>
                          <p:cTn id="26" fill="hold">
                            <p:stCondLst>
                              <p:cond delay="3750"/>
                            </p:stCondLst>
                            <p:childTnLst>
                              <p:par>
                                <p:cTn id="27" presetID="53" presetClass="entr" presetSubtype="16" fill="hold" grpId="0" nodeType="afterEffect" nodePh="1">
                                  <p:stCondLst>
                                    <p:cond delay="0"/>
                                  </p:stCondLst>
                                  <p:endCondLst>
                                    <p:cond evt="begin" delay="0">
                                      <p:tn val="27"/>
                                    </p:cond>
                                  </p:endCondLst>
                                  <p:iterate type="lt">
                                    <p:tmPct val="7000"/>
                                  </p:iterate>
                                  <p:childTnLst>
                                    <p:set>
                                      <p:cBhvr>
                                        <p:cTn id="28" dur="1" fill="hold">
                                          <p:stCondLst>
                                            <p:cond delay="0"/>
                                          </p:stCondLst>
                                        </p:cTn>
                                        <p:tgtEl>
                                          <p:spTgt spid="44"/>
                                        </p:tgtEl>
                                        <p:attrNameLst>
                                          <p:attrName>style.visibility</p:attrName>
                                        </p:attrNameLst>
                                      </p:cBhvr>
                                      <p:to>
                                        <p:strVal val="visible"/>
                                      </p:to>
                                    </p:set>
                                    <p:anim calcmode="lin" valueType="num">
                                      <p:cBhvr>
                                        <p:cTn id="29" dur="500" fill="hold"/>
                                        <p:tgtEl>
                                          <p:spTgt spid="44"/>
                                        </p:tgtEl>
                                        <p:attrNameLst>
                                          <p:attrName>ppt_w</p:attrName>
                                        </p:attrNameLst>
                                      </p:cBhvr>
                                      <p:tavLst>
                                        <p:tav tm="0">
                                          <p:val>
                                            <p:fltVal val="0"/>
                                          </p:val>
                                        </p:tav>
                                        <p:tav tm="100000">
                                          <p:val>
                                            <p:strVal val="#ppt_w"/>
                                          </p:val>
                                        </p:tav>
                                      </p:tavLst>
                                    </p:anim>
                                    <p:anim calcmode="lin" valueType="num">
                                      <p:cBhvr>
                                        <p:cTn id="30" dur="500" fill="hold"/>
                                        <p:tgtEl>
                                          <p:spTgt spid="44"/>
                                        </p:tgtEl>
                                        <p:attrNameLst>
                                          <p:attrName>ppt_h</p:attrName>
                                        </p:attrNameLst>
                                      </p:cBhvr>
                                      <p:tavLst>
                                        <p:tav tm="0">
                                          <p:val>
                                            <p:fltVal val="0"/>
                                          </p:val>
                                        </p:tav>
                                        <p:tav tm="100000">
                                          <p:val>
                                            <p:strVal val="#ppt_h"/>
                                          </p:val>
                                        </p:tav>
                                      </p:tavLst>
                                    </p:anim>
                                    <p:animEffect transition="in" filter="fade">
                                      <p:cBhvr>
                                        <p:cTn id="31" dur="500"/>
                                        <p:tgtEl>
                                          <p:spTgt spid="44"/>
                                        </p:tgtEl>
                                      </p:cBhvr>
                                    </p:animEffect>
                                  </p:childTnLst>
                                </p:cTn>
                              </p:par>
                            </p:childTnLst>
                          </p:cTn>
                        </p:par>
                        <p:par>
                          <p:cTn id="32" fill="hold">
                            <p:stCondLst>
                              <p:cond delay="4250"/>
                            </p:stCondLst>
                            <p:childTnLst>
                              <p:par>
                                <p:cTn id="33" presetID="53" presetClass="entr" presetSubtype="16" fill="hold" nodeType="after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500" fill="hold"/>
                                        <p:tgtEl>
                                          <p:spTgt spid="58"/>
                                        </p:tgtEl>
                                        <p:attrNameLst>
                                          <p:attrName>ppt_w</p:attrName>
                                        </p:attrNameLst>
                                      </p:cBhvr>
                                      <p:tavLst>
                                        <p:tav tm="0">
                                          <p:val>
                                            <p:fltVal val="0"/>
                                          </p:val>
                                        </p:tav>
                                        <p:tav tm="100000">
                                          <p:val>
                                            <p:strVal val="#ppt_w"/>
                                          </p:val>
                                        </p:tav>
                                      </p:tavLst>
                                    </p:anim>
                                    <p:anim calcmode="lin" valueType="num">
                                      <p:cBhvr>
                                        <p:cTn id="36" dur="500" fill="hold"/>
                                        <p:tgtEl>
                                          <p:spTgt spid="58"/>
                                        </p:tgtEl>
                                        <p:attrNameLst>
                                          <p:attrName>ppt_h</p:attrName>
                                        </p:attrNameLst>
                                      </p:cBhvr>
                                      <p:tavLst>
                                        <p:tav tm="0">
                                          <p:val>
                                            <p:fltVal val="0"/>
                                          </p:val>
                                        </p:tav>
                                        <p:tav tm="100000">
                                          <p:val>
                                            <p:strVal val="#ppt_h"/>
                                          </p:val>
                                        </p:tav>
                                      </p:tavLst>
                                    </p:anim>
                                    <p:animEffect transition="in" filter="fade">
                                      <p:cBhvr>
                                        <p:cTn id="37" dur="500"/>
                                        <p:tgtEl>
                                          <p:spTgt spid="58"/>
                                        </p:tgtEl>
                                      </p:cBhvr>
                                    </p:animEffect>
                                  </p:childTnLst>
                                </p:cTn>
                              </p:par>
                              <p:par>
                                <p:cTn id="38" presetID="53" presetClass="entr" presetSubtype="16" fill="hold" nodeType="withEffect">
                                  <p:stCondLst>
                                    <p:cond delay="200"/>
                                  </p:stCondLst>
                                  <p:childTnLst>
                                    <p:set>
                                      <p:cBhvr>
                                        <p:cTn id="39" dur="1" fill="hold">
                                          <p:stCondLst>
                                            <p:cond delay="0"/>
                                          </p:stCondLst>
                                        </p:cTn>
                                        <p:tgtEl>
                                          <p:spTgt spid="61"/>
                                        </p:tgtEl>
                                        <p:attrNameLst>
                                          <p:attrName>style.visibility</p:attrName>
                                        </p:attrNameLst>
                                      </p:cBhvr>
                                      <p:to>
                                        <p:strVal val="visible"/>
                                      </p:to>
                                    </p:set>
                                    <p:anim calcmode="lin" valueType="num">
                                      <p:cBhvr>
                                        <p:cTn id="40" dur="500" fill="hold"/>
                                        <p:tgtEl>
                                          <p:spTgt spid="61"/>
                                        </p:tgtEl>
                                        <p:attrNameLst>
                                          <p:attrName>ppt_w</p:attrName>
                                        </p:attrNameLst>
                                      </p:cBhvr>
                                      <p:tavLst>
                                        <p:tav tm="0">
                                          <p:val>
                                            <p:fltVal val="0"/>
                                          </p:val>
                                        </p:tav>
                                        <p:tav tm="100000">
                                          <p:val>
                                            <p:strVal val="#ppt_w"/>
                                          </p:val>
                                        </p:tav>
                                      </p:tavLst>
                                    </p:anim>
                                    <p:anim calcmode="lin" valueType="num">
                                      <p:cBhvr>
                                        <p:cTn id="41" dur="500" fill="hold"/>
                                        <p:tgtEl>
                                          <p:spTgt spid="61"/>
                                        </p:tgtEl>
                                        <p:attrNameLst>
                                          <p:attrName>ppt_h</p:attrName>
                                        </p:attrNameLst>
                                      </p:cBhvr>
                                      <p:tavLst>
                                        <p:tav tm="0">
                                          <p:val>
                                            <p:fltVal val="0"/>
                                          </p:val>
                                        </p:tav>
                                        <p:tav tm="100000">
                                          <p:val>
                                            <p:strVal val="#ppt_h"/>
                                          </p:val>
                                        </p:tav>
                                      </p:tavLst>
                                    </p:anim>
                                    <p:animEffect transition="in" filter="fade">
                                      <p:cBhvr>
                                        <p:cTn id="42" dur="500"/>
                                        <p:tgtEl>
                                          <p:spTgt spid="61"/>
                                        </p:tgtEl>
                                      </p:cBhvr>
                                    </p:animEffect>
                                  </p:childTnLst>
                                </p:cTn>
                              </p:par>
                              <p:par>
                                <p:cTn id="43" presetID="53" presetClass="entr" presetSubtype="16" fill="hold" nodeType="withEffect">
                                  <p:stCondLst>
                                    <p:cond delay="40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par>
                                <p:cTn id="48" presetID="53" presetClass="entr" presetSubtype="16" fill="hold" nodeType="withEffect">
                                  <p:stCondLst>
                                    <p:cond delay="600"/>
                                  </p:stCondLst>
                                  <p:childTnLst>
                                    <p:set>
                                      <p:cBhvr>
                                        <p:cTn id="49" dur="1" fill="hold">
                                          <p:stCondLst>
                                            <p:cond delay="0"/>
                                          </p:stCondLst>
                                        </p:cTn>
                                        <p:tgtEl>
                                          <p:spTgt spid="55"/>
                                        </p:tgtEl>
                                        <p:attrNameLst>
                                          <p:attrName>style.visibility</p:attrName>
                                        </p:attrNameLst>
                                      </p:cBhvr>
                                      <p:to>
                                        <p:strVal val="visible"/>
                                      </p:to>
                                    </p:set>
                                    <p:anim calcmode="lin" valueType="num">
                                      <p:cBhvr>
                                        <p:cTn id="50" dur="500" fill="hold"/>
                                        <p:tgtEl>
                                          <p:spTgt spid="55"/>
                                        </p:tgtEl>
                                        <p:attrNameLst>
                                          <p:attrName>ppt_w</p:attrName>
                                        </p:attrNameLst>
                                      </p:cBhvr>
                                      <p:tavLst>
                                        <p:tav tm="0">
                                          <p:val>
                                            <p:fltVal val="0"/>
                                          </p:val>
                                        </p:tav>
                                        <p:tav tm="100000">
                                          <p:val>
                                            <p:strVal val="#ppt_w"/>
                                          </p:val>
                                        </p:tav>
                                      </p:tavLst>
                                    </p:anim>
                                    <p:anim calcmode="lin" valueType="num">
                                      <p:cBhvr>
                                        <p:cTn id="51" dur="500" fill="hold"/>
                                        <p:tgtEl>
                                          <p:spTgt spid="55"/>
                                        </p:tgtEl>
                                        <p:attrNameLst>
                                          <p:attrName>ppt_h</p:attrName>
                                        </p:attrNameLst>
                                      </p:cBhvr>
                                      <p:tavLst>
                                        <p:tav tm="0">
                                          <p:val>
                                            <p:fltVal val="0"/>
                                          </p:val>
                                        </p:tav>
                                        <p:tav tm="100000">
                                          <p:val>
                                            <p:strVal val="#ppt_h"/>
                                          </p:val>
                                        </p:tav>
                                      </p:tavLst>
                                    </p:anim>
                                    <p:animEffect transition="in" filter="fade">
                                      <p:cBhvr>
                                        <p:cTn id="52" dur="500"/>
                                        <p:tgtEl>
                                          <p:spTgt spid="55"/>
                                        </p:tgtEl>
                                      </p:cBhvr>
                                    </p:animEffect>
                                  </p:childTnLst>
                                </p:cTn>
                              </p:par>
                              <p:par>
                                <p:cTn id="53" presetID="53" presetClass="entr" presetSubtype="16" fill="hold" nodeType="withEffect">
                                  <p:stCondLst>
                                    <p:cond delay="800"/>
                                  </p:stCondLst>
                                  <p:childTnLst>
                                    <p:set>
                                      <p:cBhvr>
                                        <p:cTn id="54" dur="1" fill="hold">
                                          <p:stCondLst>
                                            <p:cond delay="0"/>
                                          </p:stCondLst>
                                        </p:cTn>
                                        <p:tgtEl>
                                          <p:spTgt spid="49"/>
                                        </p:tgtEl>
                                        <p:attrNameLst>
                                          <p:attrName>style.visibility</p:attrName>
                                        </p:attrNameLst>
                                      </p:cBhvr>
                                      <p:to>
                                        <p:strVal val="visible"/>
                                      </p:to>
                                    </p:set>
                                    <p:anim calcmode="lin" valueType="num">
                                      <p:cBhvr>
                                        <p:cTn id="55" dur="500" fill="hold"/>
                                        <p:tgtEl>
                                          <p:spTgt spid="49"/>
                                        </p:tgtEl>
                                        <p:attrNameLst>
                                          <p:attrName>ppt_w</p:attrName>
                                        </p:attrNameLst>
                                      </p:cBhvr>
                                      <p:tavLst>
                                        <p:tav tm="0">
                                          <p:val>
                                            <p:fltVal val="0"/>
                                          </p:val>
                                        </p:tav>
                                        <p:tav tm="100000">
                                          <p:val>
                                            <p:strVal val="#ppt_w"/>
                                          </p:val>
                                        </p:tav>
                                      </p:tavLst>
                                    </p:anim>
                                    <p:anim calcmode="lin" valueType="num">
                                      <p:cBhvr>
                                        <p:cTn id="56" dur="500" fill="hold"/>
                                        <p:tgtEl>
                                          <p:spTgt spid="49"/>
                                        </p:tgtEl>
                                        <p:attrNameLst>
                                          <p:attrName>ppt_h</p:attrName>
                                        </p:attrNameLst>
                                      </p:cBhvr>
                                      <p:tavLst>
                                        <p:tav tm="0">
                                          <p:val>
                                            <p:fltVal val="0"/>
                                          </p:val>
                                        </p:tav>
                                        <p:tav tm="100000">
                                          <p:val>
                                            <p:strVal val="#ppt_h"/>
                                          </p:val>
                                        </p:tav>
                                      </p:tavLst>
                                    </p:anim>
                                    <p:animEffect transition="in" filter="fade">
                                      <p:cBhvr>
                                        <p:cTn id="57" dur="500"/>
                                        <p:tgtEl>
                                          <p:spTgt spid="49"/>
                                        </p:tgtEl>
                                      </p:cBhvr>
                                    </p:animEffect>
                                  </p:childTnLst>
                                </p:cTn>
                              </p:par>
                              <p:par>
                                <p:cTn id="58" presetID="8" presetClass="entr" presetSubtype="16" fill="hold" grpId="0" nodeType="withEffect">
                                  <p:stCondLst>
                                    <p:cond delay="800"/>
                                  </p:stCondLst>
                                  <p:childTnLst>
                                    <p:set>
                                      <p:cBhvr>
                                        <p:cTn id="59" dur="1" fill="hold">
                                          <p:stCondLst>
                                            <p:cond delay="0"/>
                                          </p:stCondLst>
                                        </p:cTn>
                                        <p:tgtEl>
                                          <p:spTgt spid="25"/>
                                        </p:tgtEl>
                                        <p:attrNameLst>
                                          <p:attrName>style.visibility</p:attrName>
                                        </p:attrNameLst>
                                      </p:cBhvr>
                                      <p:to>
                                        <p:strVal val="visible"/>
                                      </p:to>
                                    </p:set>
                                    <p:animEffect transition="in" filter="diamond(in)">
                                      <p:cBhvr>
                                        <p:cTn id="60"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utoUpdateAnimBg="0"/>
      <p:bldP spid="44" grpId="0"/>
      <p:bldP spid="47" grpId="0" animBg="1" autoUpdateAnimBg="0"/>
      <p:bldP spid="48" grpId="0"/>
      <p:bldP spid="2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57554" y="3571882"/>
            <a:ext cx="5583584" cy="1261884"/>
          </a:xfrm>
          <a:prstGeom prst="rect">
            <a:avLst/>
          </a:prstGeom>
          <a:noFill/>
        </p:spPr>
        <p:txBody>
          <a:bodyPr wrap="square">
            <a:spAutoFit/>
          </a:bodyPr>
          <a:lstStyle/>
          <a:p>
            <a:pPr marL="342900" indent="-342900" algn="l" fontAlgn="base">
              <a:spcBef>
                <a:spcPct val="0"/>
              </a:spcBef>
              <a:spcAft>
                <a:spcPct val="0"/>
              </a:spcAft>
              <a:buFont typeface="Arial" panose="020B0604020202020204" pitchFamily="34" charset="0"/>
              <a:buChar char="•"/>
              <a:defRPr/>
            </a:pPr>
            <a:r>
              <a:rPr lang="zh-CN" altLang="en-US" sz="1200" b="1" dirty="0">
                <a:latin typeface="华文楷体" pitchFamily="2" charset="-122"/>
                <a:ea typeface="华文楷体" pitchFamily="2" charset="-122"/>
                <a:sym typeface="+mn-ea"/>
              </a:rPr>
              <a:t>法定代表人通过线上刷脸识别进行身份认证，完成单位注册。</a:t>
            </a:r>
            <a:endParaRPr lang="zh-CN" altLang="en-US" sz="1200" b="1" dirty="0">
              <a:latin typeface="华文楷体" pitchFamily="2" charset="-122"/>
              <a:ea typeface="华文楷体" pitchFamily="2" charset="-122"/>
            </a:endParaRPr>
          </a:p>
          <a:p>
            <a:pPr marL="342900" indent="-342900" algn="l" fontAlgn="base">
              <a:spcBef>
                <a:spcPct val="0"/>
              </a:spcBef>
              <a:spcAft>
                <a:spcPct val="0"/>
              </a:spcAft>
              <a:buFont typeface="Arial" panose="020B0604020202020204" pitchFamily="34" charset="0"/>
              <a:buChar char="•"/>
              <a:defRPr/>
            </a:pPr>
            <a:r>
              <a:rPr lang="zh-CN" altLang="en-US" sz="1200" b="1" dirty="0">
                <a:latin typeface="华文楷体" pitchFamily="2" charset="-122"/>
                <a:ea typeface="华文楷体" pitchFamily="2" charset="-122"/>
                <a:sym typeface="+mn-ea"/>
              </a:rPr>
              <a:t>注：暂不支持外国人护照</a:t>
            </a:r>
            <a:endParaRPr lang="en-US" altLang="zh-CN" sz="1200" b="1" dirty="0">
              <a:latin typeface="华文楷体" pitchFamily="2" charset="-122"/>
              <a:ea typeface="华文楷体" pitchFamily="2" charset="-122"/>
              <a:sym typeface="+mn-ea"/>
            </a:endParaRPr>
          </a:p>
          <a:p>
            <a:pPr marL="342900" indent="-342900" fontAlgn="base">
              <a:spcBef>
                <a:spcPct val="0"/>
              </a:spcBef>
              <a:spcAft>
                <a:spcPct val="0"/>
              </a:spcAft>
              <a:buFont typeface="Arial" panose="020B0604020202020204" pitchFamily="34" charset="0"/>
              <a:buChar char="•"/>
              <a:defRPr/>
            </a:pPr>
            <a:r>
              <a:rPr lang="zh-CN" altLang="en-US" sz="1200" b="1" dirty="0">
                <a:latin typeface="华文楷体" pitchFamily="2" charset="-122"/>
                <a:ea typeface="华文楷体" pitchFamily="2" charset="-122"/>
                <a:sym typeface="+mn-ea"/>
              </a:rPr>
              <a:t>法定代表人或经办人可携带营业执照副本、办理人身份证、</a:t>
            </a:r>
          </a:p>
          <a:p>
            <a:pPr fontAlgn="base">
              <a:spcBef>
                <a:spcPct val="0"/>
              </a:spcBef>
              <a:spcAft>
                <a:spcPct val="0"/>
              </a:spcAft>
              <a:defRPr/>
            </a:pPr>
            <a:r>
              <a:rPr lang="zh-CN" altLang="en-US" sz="1200" b="1" dirty="0">
                <a:latin typeface="华文楷体" pitchFamily="2" charset="-122"/>
                <a:ea typeface="华文楷体" pitchFamily="2" charset="-122"/>
                <a:sym typeface="+mn-ea"/>
              </a:rPr>
              <a:t>授权委托书材料到经办大厅进行开通单位网办账户。</a:t>
            </a:r>
          </a:p>
          <a:p>
            <a:pPr marL="342900" indent="-342900" algn="l" fontAlgn="base">
              <a:spcBef>
                <a:spcPct val="0"/>
              </a:spcBef>
              <a:spcAft>
                <a:spcPct val="0"/>
              </a:spcAft>
              <a:buFont typeface="Arial" panose="020B0604020202020204" pitchFamily="34" charset="0"/>
              <a:buChar char="•"/>
              <a:defRPr/>
            </a:pPr>
            <a:endParaRPr lang="zh-CN" altLang="en-US" sz="1200" b="1" dirty="0">
              <a:latin typeface="华文楷体" pitchFamily="2" charset="-122"/>
              <a:ea typeface="华文楷体" pitchFamily="2" charset="-122"/>
            </a:endParaRPr>
          </a:p>
          <a:p>
            <a:pPr marL="342900" indent="-342900" algn="l" fontAlgn="base">
              <a:spcBef>
                <a:spcPct val="0"/>
              </a:spcBef>
              <a:spcAft>
                <a:spcPct val="0"/>
              </a:spcAft>
              <a:buFont typeface="Arial" panose="020B0604020202020204" pitchFamily="34" charset="0"/>
              <a:buChar char="•"/>
              <a:defRPr/>
            </a:pPr>
            <a:endParaRPr lang="zh-CN" altLang="en-US" sz="1600" b="1" dirty="0">
              <a:solidFill>
                <a:srgbClr val="0070C0"/>
              </a:solidFill>
              <a:latin typeface="微软雅黑" panose="020B0503020204020204" pitchFamily="34" charset="-122"/>
              <a:ea typeface="微软雅黑" panose="020B0503020204020204" pitchFamily="34" charset="-122"/>
            </a:endParaRPr>
          </a:p>
        </p:txBody>
      </p:sp>
      <p:grpSp>
        <p:nvGrpSpPr>
          <p:cNvPr id="2" name="组合 8"/>
          <p:cNvGrpSpPr/>
          <p:nvPr/>
        </p:nvGrpSpPr>
        <p:grpSpPr>
          <a:xfrm>
            <a:off x="2500298" y="2143122"/>
            <a:ext cx="1303323" cy="2169314"/>
            <a:chOff x="681030" y="1902140"/>
            <a:chExt cx="2421251" cy="2681281"/>
          </a:xfrm>
        </p:grpSpPr>
        <p:sp>
          <p:nvSpPr>
            <p:cNvPr id="10" name="椭圆​​ 2"/>
            <p:cNvSpPr/>
            <p:nvPr/>
          </p:nvSpPr>
          <p:spPr>
            <a:xfrm>
              <a:off x="681030" y="1902140"/>
              <a:ext cx="2421251" cy="2119144"/>
            </a:xfrm>
            <a:custGeom>
              <a:avLst/>
              <a:gdLst/>
              <a:ahLst/>
              <a:cxnLst/>
              <a:rect l="l" t="t" r="r" b="b"/>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rgbClr val="005DA2"/>
            </a:solidFill>
            <a:ln>
              <a:noFill/>
            </a:ln>
          </p:spPr>
          <p:txBody>
            <a:bodyPr wrap="none" anchor="ctr"/>
            <a:lstStyle/>
            <a:p>
              <a:pPr fontAlgn="base">
                <a:spcBef>
                  <a:spcPct val="0"/>
                </a:spcBef>
                <a:spcAft>
                  <a:spcPct val="0"/>
                </a:spcAft>
              </a:pPr>
              <a:endParaRPr lang="zh-CN" altLang="en-US" kern="0" dirty="0">
                <a:solidFill>
                  <a:srgbClr val="000000"/>
                </a:solidFill>
                <a:latin typeface="Arial" panose="020B0604020202020204" pitchFamily="34" charset="0"/>
                <a:ea typeface="华文细黑" panose="02010600040101010101" pitchFamily="2" charset="-122"/>
              </a:endParaRPr>
            </a:p>
          </p:txBody>
        </p:sp>
        <p:sp>
          <p:nvSpPr>
            <p:cNvPr id="11" name="椭圆​​ 6"/>
            <p:cNvSpPr/>
            <p:nvPr/>
          </p:nvSpPr>
          <p:spPr>
            <a:xfrm>
              <a:off x="897230" y="4432300"/>
              <a:ext cx="1512168" cy="151121"/>
            </a:xfrm>
            <a:prstGeom prst="ellipse">
              <a:avLst/>
            </a:prstGeom>
            <a:gradFill flip="none" rotWithShape="1">
              <a:gsLst>
                <a:gs pos="80000">
                  <a:sysClr val="window" lastClr="FFFFFF">
                    <a:alpha val="0"/>
                  </a:sysClr>
                </a:gs>
                <a:gs pos="0">
                  <a:srgbClr val="FFFFFF">
                    <a:lumMod val="50000"/>
                  </a:srgbClr>
                </a:gs>
              </a:gsLst>
              <a:path path="circle">
                <a:fillToRect l="50000" t="50000" r="50000" b="50000"/>
              </a:path>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ndParaRPr>
            </a:p>
          </p:txBody>
        </p:sp>
        <p:sp>
          <p:nvSpPr>
            <p:cNvPr id="12" name="矩形​​ 16"/>
            <p:cNvSpPr>
              <a:spLocks noChangeArrowheads="1"/>
            </p:cNvSpPr>
            <p:nvPr/>
          </p:nvSpPr>
          <p:spPr bwMode="auto">
            <a:xfrm>
              <a:off x="946458" y="2520224"/>
              <a:ext cx="2023109" cy="3804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4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Arial Unicode MS" panose="020B0604020202020204" charset="-122"/>
                </a:rPr>
                <a:t>账密登入</a:t>
              </a:r>
            </a:p>
          </p:txBody>
        </p:sp>
      </p:grpSp>
      <p:grpSp>
        <p:nvGrpSpPr>
          <p:cNvPr id="3" name="组合 16"/>
          <p:cNvGrpSpPr/>
          <p:nvPr/>
        </p:nvGrpSpPr>
        <p:grpSpPr>
          <a:xfrm>
            <a:off x="5715008" y="714362"/>
            <a:ext cx="1357322" cy="1543270"/>
            <a:chOff x="5100468" y="1252852"/>
            <a:chExt cx="928156" cy="1357677"/>
          </a:xfrm>
        </p:grpSpPr>
        <p:sp>
          <p:nvSpPr>
            <p:cNvPr id="18" name="椭圆​​ 2"/>
            <p:cNvSpPr/>
            <p:nvPr/>
          </p:nvSpPr>
          <p:spPr>
            <a:xfrm>
              <a:off x="5100468" y="1252852"/>
              <a:ext cx="928156" cy="1319785"/>
            </a:xfrm>
            <a:custGeom>
              <a:avLst/>
              <a:gdLst/>
              <a:ahLst/>
              <a:cxnLst/>
              <a:rect l="l" t="t" r="r" b="b"/>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rgbClr val="005DA2"/>
            </a:solidFill>
            <a:ln>
              <a:noFill/>
            </a:ln>
          </p:spPr>
          <p:txBody>
            <a:bodyPr wrap="none" anchor="ctr"/>
            <a:lstStyle/>
            <a:p>
              <a:pPr fontAlgn="base">
                <a:spcBef>
                  <a:spcPct val="0"/>
                </a:spcBef>
                <a:spcAft>
                  <a:spcPct val="0"/>
                </a:spcAft>
              </a:pPr>
              <a:endParaRPr lang="zh-CN" altLang="en-US" kern="0">
                <a:solidFill>
                  <a:srgbClr val="000000"/>
                </a:solidFill>
                <a:latin typeface="Arial" panose="020B0604020202020204" pitchFamily="34" charset="0"/>
                <a:ea typeface="华文细黑" panose="02010600040101010101" pitchFamily="2" charset="-122"/>
              </a:endParaRPr>
            </a:p>
          </p:txBody>
        </p:sp>
        <p:sp>
          <p:nvSpPr>
            <p:cNvPr id="19" name="椭圆​​ 10"/>
            <p:cNvSpPr/>
            <p:nvPr/>
          </p:nvSpPr>
          <p:spPr>
            <a:xfrm>
              <a:off x="5217790" y="2515685"/>
              <a:ext cx="720000" cy="94844"/>
            </a:xfrm>
            <a:prstGeom prst="ellipse">
              <a:avLst/>
            </a:prstGeom>
            <a:gradFill flip="none" rotWithShape="1">
              <a:gsLst>
                <a:gs pos="80000">
                  <a:sysClr val="window" lastClr="FFFFFF">
                    <a:alpha val="0"/>
                  </a:sysClr>
                </a:gs>
                <a:gs pos="0">
                  <a:srgbClr val="FFFFFF">
                    <a:lumMod val="50000"/>
                  </a:srgbClr>
                </a:gs>
              </a:gsLst>
              <a:path path="circle">
                <a:fillToRect l="50000" t="50000" r="50000" b="50000"/>
              </a:path>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ndParaRPr>
            </a:p>
          </p:txBody>
        </p:sp>
        <p:sp>
          <p:nvSpPr>
            <p:cNvPr id="20" name="矩形​​ 18"/>
            <p:cNvSpPr>
              <a:spLocks noChangeArrowheads="1"/>
            </p:cNvSpPr>
            <p:nvPr/>
          </p:nvSpPr>
          <p:spPr bwMode="auto">
            <a:xfrm>
              <a:off x="5216485" y="1504241"/>
              <a:ext cx="733109" cy="4602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pPr>
              <a:r>
                <a:rPr lang="zh-CN" altLang="en-US" sz="1400" b="1" kern="0" dirty="0">
                  <a:solidFill>
                    <a:schemeClr val="bg1"/>
                  </a:solidFill>
                  <a:latin typeface="微软雅黑" panose="020B0503020204020204" pitchFamily="34" charset="-122"/>
                  <a:ea typeface="微软雅黑" panose="020B0503020204020204" pitchFamily="34" charset="-122"/>
                  <a:cs typeface="Arial Unicode MS" panose="020B0604020202020204" charset="-122"/>
                </a:rPr>
                <a:t>第三方</a:t>
              </a:r>
            </a:p>
            <a:p>
              <a:pPr algn="ctr" fontAlgn="base">
                <a:spcBef>
                  <a:spcPct val="0"/>
                </a:spcBef>
                <a:spcAft>
                  <a:spcPct val="0"/>
                </a:spcAft>
              </a:pPr>
              <a:r>
                <a:rPr lang="zh-CN" altLang="en-US" sz="1400" b="1" kern="0" dirty="0">
                  <a:solidFill>
                    <a:schemeClr val="bg1"/>
                  </a:solidFill>
                  <a:latin typeface="微软雅黑" panose="020B0503020204020204" pitchFamily="34" charset="-122"/>
                  <a:ea typeface="微软雅黑" panose="020B0503020204020204" pitchFamily="34" charset="-122"/>
                  <a:cs typeface="Arial Unicode MS" panose="020B0604020202020204" charset="-122"/>
                </a:rPr>
                <a:t>快捷登录</a:t>
              </a:r>
            </a:p>
          </p:txBody>
        </p:sp>
      </p:grpSp>
      <p:sp>
        <p:nvSpPr>
          <p:cNvPr id="31" name="Title 1"/>
          <p:cNvSpPr txBox="1"/>
          <p:nvPr/>
        </p:nvSpPr>
        <p:spPr>
          <a:xfrm>
            <a:off x="857885" y="200025"/>
            <a:ext cx="4752975"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GB" sz="1800" b="1" dirty="0">
                <a:solidFill>
                  <a:schemeClr val="tx1">
                    <a:lumMod val="75000"/>
                    <a:lumOff val="25000"/>
                  </a:schemeClr>
                </a:solidFill>
                <a:latin typeface="微软雅黑" panose="020B0503020204020204" pitchFamily="34" charset="-122"/>
                <a:ea typeface="微软雅黑" panose="020B0503020204020204" pitchFamily="34" charset="-122"/>
              </a:rPr>
              <a:t>单位用户</a:t>
            </a: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登入</a:t>
            </a:r>
            <a:endParaRPr lang="zh-CN" altLang="en-GB"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4" name="组合 20"/>
          <p:cNvGrpSpPr/>
          <p:nvPr/>
        </p:nvGrpSpPr>
        <p:grpSpPr>
          <a:xfrm>
            <a:off x="142844" y="2500312"/>
            <a:ext cx="2071702" cy="2428892"/>
            <a:chOff x="681032" y="2783851"/>
            <a:chExt cx="2023111" cy="2447925"/>
          </a:xfrm>
        </p:grpSpPr>
        <p:sp>
          <p:nvSpPr>
            <p:cNvPr id="22" name="椭圆​​ 2"/>
            <p:cNvSpPr/>
            <p:nvPr/>
          </p:nvSpPr>
          <p:spPr>
            <a:xfrm>
              <a:off x="746294" y="2783851"/>
              <a:ext cx="1944688" cy="2447925"/>
            </a:xfrm>
            <a:custGeom>
              <a:avLst/>
              <a:gdLst/>
              <a:ahLst/>
              <a:cxnLst/>
              <a:rect l="l" t="t" r="r" b="b"/>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rgbClr val="005DA2"/>
            </a:solidFill>
            <a:ln>
              <a:noFill/>
            </a:ln>
          </p:spPr>
          <p:txBody>
            <a:bodyPr wrap="none" anchor="ctr"/>
            <a:lstStyle/>
            <a:p>
              <a:pPr fontAlgn="base">
                <a:spcBef>
                  <a:spcPct val="0"/>
                </a:spcBef>
                <a:spcAft>
                  <a:spcPct val="0"/>
                </a:spcAft>
              </a:pPr>
              <a:endParaRPr lang="zh-CN" altLang="en-US" kern="0" dirty="0">
                <a:solidFill>
                  <a:srgbClr val="000000"/>
                </a:solidFill>
                <a:latin typeface="Arial" panose="020B0604020202020204" pitchFamily="34" charset="0"/>
                <a:ea typeface="华文细黑" panose="02010600040101010101" pitchFamily="2" charset="-122"/>
              </a:endParaRPr>
            </a:p>
          </p:txBody>
        </p:sp>
        <p:sp>
          <p:nvSpPr>
            <p:cNvPr id="23" name="椭圆​​ 6"/>
            <p:cNvSpPr/>
            <p:nvPr/>
          </p:nvSpPr>
          <p:spPr>
            <a:xfrm>
              <a:off x="897230" y="4432300"/>
              <a:ext cx="1512168" cy="151121"/>
            </a:xfrm>
            <a:prstGeom prst="ellipse">
              <a:avLst/>
            </a:prstGeom>
            <a:gradFill flip="none" rotWithShape="1">
              <a:gsLst>
                <a:gs pos="80000">
                  <a:sysClr val="window" lastClr="FFFFFF">
                    <a:alpha val="0"/>
                  </a:sysClr>
                </a:gs>
                <a:gs pos="0">
                  <a:srgbClr val="FFFFFF">
                    <a:lumMod val="50000"/>
                  </a:srgbClr>
                </a:gs>
              </a:gsLst>
              <a:path path="circle">
                <a:fillToRect l="50000" t="50000" r="50000" b="50000"/>
              </a:path>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ndParaRPr>
            </a:p>
          </p:txBody>
        </p:sp>
        <p:sp>
          <p:nvSpPr>
            <p:cNvPr id="24" name="矩形​​ 16"/>
            <p:cNvSpPr>
              <a:spLocks noChangeArrowheads="1"/>
            </p:cNvSpPr>
            <p:nvPr/>
          </p:nvSpPr>
          <p:spPr bwMode="auto">
            <a:xfrm>
              <a:off x="681032" y="3597738"/>
              <a:ext cx="2023111" cy="3798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20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Arial Unicode MS" panose="020B0604020202020204" charset="-122"/>
                </a:rPr>
                <a:t>CA</a:t>
              </a:r>
              <a:r>
                <a:rPr kumimoji="0" lang="zh-CN" altLang="en-US" sz="20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Arial Unicode MS" panose="020B0604020202020204" charset="-122"/>
                </a:rPr>
                <a:t>登录</a:t>
              </a:r>
            </a:p>
          </p:txBody>
        </p:sp>
      </p:grpSp>
      <p:grpSp>
        <p:nvGrpSpPr>
          <p:cNvPr id="5" name="组合 24"/>
          <p:cNvGrpSpPr/>
          <p:nvPr/>
        </p:nvGrpSpPr>
        <p:grpSpPr>
          <a:xfrm>
            <a:off x="4143372" y="1428742"/>
            <a:ext cx="1303323" cy="2169314"/>
            <a:chOff x="681030" y="1902140"/>
            <a:chExt cx="2421251" cy="2681281"/>
          </a:xfrm>
        </p:grpSpPr>
        <p:sp>
          <p:nvSpPr>
            <p:cNvPr id="26" name="椭圆​​ 2"/>
            <p:cNvSpPr/>
            <p:nvPr/>
          </p:nvSpPr>
          <p:spPr>
            <a:xfrm>
              <a:off x="681030" y="1902140"/>
              <a:ext cx="2421251" cy="2119144"/>
            </a:xfrm>
            <a:custGeom>
              <a:avLst/>
              <a:gdLst/>
              <a:ahLst/>
              <a:cxnLst/>
              <a:rect l="l" t="t" r="r" b="b"/>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rgbClr val="005DA2"/>
            </a:solidFill>
            <a:ln>
              <a:noFill/>
            </a:ln>
          </p:spPr>
          <p:txBody>
            <a:bodyPr wrap="none" anchor="ctr"/>
            <a:lstStyle/>
            <a:p>
              <a:pPr fontAlgn="base">
                <a:spcBef>
                  <a:spcPct val="0"/>
                </a:spcBef>
                <a:spcAft>
                  <a:spcPct val="0"/>
                </a:spcAft>
              </a:pPr>
              <a:endParaRPr lang="zh-CN" altLang="en-US" kern="0" dirty="0">
                <a:solidFill>
                  <a:srgbClr val="000000"/>
                </a:solidFill>
                <a:latin typeface="Arial" panose="020B0604020202020204" pitchFamily="34" charset="0"/>
                <a:ea typeface="华文细黑" panose="02010600040101010101" pitchFamily="2" charset="-122"/>
              </a:endParaRPr>
            </a:p>
          </p:txBody>
        </p:sp>
        <p:sp>
          <p:nvSpPr>
            <p:cNvPr id="27" name="椭圆​​ 6"/>
            <p:cNvSpPr/>
            <p:nvPr/>
          </p:nvSpPr>
          <p:spPr>
            <a:xfrm>
              <a:off x="897230" y="4432300"/>
              <a:ext cx="1512168" cy="151121"/>
            </a:xfrm>
            <a:prstGeom prst="ellipse">
              <a:avLst/>
            </a:prstGeom>
            <a:gradFill flip="none" rotWithShape="1">
              <a:gsLst>
                <a:gs pos="80000">
                  <a:sysClr val="window" lastClr="FFFFFF">
                    <a:alpha val="0"/>
                  </a:sysClr>
                </a:gs>
                <a:gs pos="0">
                  <a:srgbClr val="FFFFFF">
                    <a:lumMod val="50000"/>
                  </a:srgbClr>
                </a:gs>
              </a:gsLst>
              <a:path path="circle">
                <a:fillToRect l="50000" t="50000" r="50000" b="50000"/>
              </a:path>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ndParaRPr>
            </a:p>
          </p:txBody>
        </p:sp>
        <p:sp>
          <p:nvSpPr>
            <p:cNvPr id="28" name="矩形​​ 16"/>
            <p:cNvSpPr>
              <a:spLocks noChangeArrowheads="1"/>
            </p:cNvSpPr>
            <p:nvPr/>
          </p:nvSpPr>
          <p:spPr bwMode="auto">
            <a:xfrm>
              <a:off x="946458" y="2520224"/>
              <a:ext cx="2023109" cy="3804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4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Arial Unicode MS" panose="020B0604020202020204" charset="-122"/>
                </a:rPr>
                <a:t>扫码登录</a:t>
              </a:r>
            </a:p>
          </p:txBody>
        </p:sp>
      </p:grpSp>
      <p:sp>
        <p:nvSpPr>
          <p:cNvPr id="29" name="矩形 28"/>
          <p:cNvSpPr/>
          <p:nvPr/>
        </p:nvSpPr>
        <p:spPr>
          <a:xfrm>
            <a:off x="1714480" y="4500576"/>
            <a:ext cx="5929354" cy="276999"/>
          </a:xfrm>
          <a:prstGeom prst="rect">
            <a:avLst/>
          </a:prstGeom>
        </p:spPr>
        <p:txBody>
          <a:bodyPr wrap="square">
            <a:spAutoFit/>
          </a:bodyPr>
          <a:lstStyle/>
          <a:p>
            <a:pPr marL="342900" indent="-342900" fontAlgn="base">
              <a:spcBef>
                <a:spcPct val="0"/>
              </a:spcBef>
              <a:spcAft>
                <a:spcPct val="0"/>
              </a:spcAft>
              <a:buFont typeface="Arial" panose="020B0604020202020204" pitchFamily="34" charset="0"/>
              <a:buChar char="•"/>
              <a:defRPr/>
            </a:pPr>
            <a:r>
              <a:rPr lang="zh-CN" altLang="en-US" sz="1200" b="1" dirty="0">
                <a:latin typeface="华文楷体" pitchFamily="2" charset="-122"/>
                <a:ea typeface="华文楷体" pitchFamily="2" charset="-122"/>
                <a:sym typeface="+mn-ea"/>
              </a:rPr>
              <a:t>登入网址，插入升级版</a:t>
            </a:r>
            <a:r>
              <a:rPr lang="en-US" altLang="zh-CN" sz="1200" b="1" dirty="0">
                <a:latin typeface="华文楷体" pitchFamily="2" charset="-122"/>
                <a:ea typeface="华文楷体" pitchFamily="2" charset="-122"/>
                <a:sym typeface="+mn-ea"/>
              </a:rPr>
              <a:t>CA</a:t>
            </a:r>
            <a:r>
              <a:rPr lang="zh-CN" altLang="en-US" sz="1200" b="1" dirty="0">
                <a:latin typeface="华文楷体" pitchFamily="2" charset="-122"/>
                <a:ea typeface="华文楷体" pitchFamily="2" charset="-122"/>
                <a:sym typeface="+mn-ea"/>
              </a:rPr>
              <a:t>即可登入</a:t>
            </a:r>
          </a:p>
        </p:txBody>
      </p:sp>
      <p:sp>
        <p:nvSpPr>
          <p:cNvPr id="30" name="矩形 29"/>
          <p:cNvSpPr/>
          <p:nvPr/>
        </p:nvSpPr>
        <p:spPr>
          <a:xfrm>
            <a:off x="5286380" y="2714626"/>
            <a:ext cx="3000396" cy="276999"/>
          </a:xfrm>
          <a:prstGeom prst="rect">
            <a:avLst/>
          </a:prstGeom>
        </p:spPr>
        <p:txBody>
          <a:bodyPr wrap="square">
            <a:spAutoFit/>
          </a:bodyPr>
          <a:lstStyle/>
          <a:p>
            <a:pPr marL="342900" indent="-342900" fontAlgn="base">
              <a:spcBef>
                <a:spcPct val="0"/>
              </a:spcBef>
              <a:spcAft>
                <a:spcPct val="0"/>
              </a:spcAft>
              <a:buFont typeface="Arial" panose="020B0604020202020204" pitchFamily="34" charset="0"/>
              <a:buChar char="•"/>
              <a:defRPr/>
            </a:pPr>
            <a:r>
              <a:rPr lang="zh-CN" altLang="en-US" sz="1200" b="1" dirty="0">
                <a:latin typeface="华文楷体" pitchFamily="2" charset="-122"/>
                <a:ea typeface="华文楷体" pitchFamily="2" charset="-122"/>
                <a:sym typeface="+mn-ea"/>
              </a:rPr>
              <a:t>通过江苏智慧人社</a:t>
            </a:r>
            <a:r>
              <a:rPr lang="en-US" altLang="zh-CN" sz="1200" b="1" dirty="0">
                <a:latin typeface="华文楷体" pitchFamily="2" charset="-122"/>
                <a:ea typeface="华文楷体" pitchFamily="2" charset="-122"/>
                <a:sym typeface="+mn-ea"/>
              </a:rPr>
              <a:t>APP</a:t>
            </a:r>
            <a:r>
              <a:rPr lang="zh-CN" altLang="en-US" sz="1200" b="1" dirty="0">
                <a:latin typeface="华文楷体" pitchFamily="2" charset="-122"/>
                <a:ea typeface="华文楷体" pitchFamily="2" charset="-122"/>
                <a:sym typeface="+mn-ea"/>
              </a:rPr>
              <a:t>扫码登录</a:t>
            </a:r>
          </a:p>
        </p:txBody>
      </p:sp>
      <p:sp>
        <p:nvSpPr>
          <p:cNvPr id="32" name="矩形 31"/>
          <p:cNvSpPr/>
          <p:nvPr/>
        </p:nvSpPr>
        <p:spPr>
          <a:xfrm>
            <a:off x="6572232" y="1857370"/>
            <a:ext cx="2571768" cy="276999"/>
          </a:xfrm>
          <a:prstGeom prst="rect">
            <a:avLst/>
          </a:prstGeom>
        </p:spPr>
        <p:txBody>
          <a:bodyPr wrap="square">
            <a:spAutoFit/>
          </a:bodyPr>
          <a:lstStyle/>
          <a:p>
            <a:pPr marL="342900" indent="-342900" fontAlgn="base">
              <a:spcBef>
                <a:spcPct val="0"/>
              </a:spcBef>
              <a:spcAft>
                <a:spcPct val="0"/>
              </a:spcAft>
              <a:buFont typeface="Arial" panose="020B0604020202020204" pitchFamily="34" charset="0"/>
              <a:buChar char="•"/>
              <a:defRPr/>
            </a:pPr>
            <a:r>
              <a:rPr lang="zh-CN" altLang="en-US" sz="1200" b="1" dirty="0">
                <a:latin typeface="华文楷体" pitchFamily="2" charset="-122"/>
                <a:ea typeface="华文楷体" pitchFamily="2" charset="-122"/>
                <a:sym typeface="+mn-ea"/>
              </a:rPr>
              <a:t>省政务单位账户电子营业执照</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362">
                                          <p:stCondLst>
                                            <p:cond delay="0"/>
                                          </p:stCondLst>
                                        </p:cTn>
                                        <p:tgtEl>
                                          <p:spTgt spid="2"/>
                                        </p:tgtEl>
                                      </p:cBhvr>
                                    </p:animEffect>
                                    <p:anim calcmode="lin" valueType="num">
                                      <p:cBhvr>
                                        <p:cTn id="8" dur="1139"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2"/>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2"/>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2"/>
                                        </p:tgtEl>
                                        <p:attrNameLst>
                                          <p:attrName>ppt_y</p:attrName>
                                        </p:attrNameLst>
                                      </p:cBhvr>
                                      <p:tavLst>
                                        <p:tav tm="0" fmla="#ppt_y-sin(pi*$)/81">
                                          <p:val>
                                            <p:fltVal val="0"/>
                                          </p:val>
                                        </p:tav>
                                        <p:tav tm="100000">
                                          <p:val>
                                            <p:fltVal val="1"/>
                                          </p:val>
                                        </p:tav>
                                      </p:tavLst>
                                    </p:anim>
                                    <p:animScale>
                                      <p:cBhvr>
                                        <p:cTn id="13" dur="16">
                                          <p:stCondLst>
                                            <p:cond delay="406"/>
                                          </p:stCondLst>
                                        </p:cTn>
                                        <p:tgtEl>
                                          <p:spTgt spid="2"/>
                                        </p:tgtEl>
                                      </p:cBhvr>
                                      <p:to x="100000" y="60000"/>
                                    </p:animScale>
                                    <p:animScale>
                                      <p:cBhvr>
                                        <p:cTn id="14" dur="104" decel="50000">
                                          <p:stCondLst>
                                            <p:cond delay="423"/>
                                          </p:stCondLst>
                                        </p:cTn>
                                        <p:tgtEl>
                                          <p:spTgt spid="2"/>
                                        </p:tgtEl>
                                      </p:cBhvr>
                                      <p:to x="100000" y="100000"/>
                                    </p:animScale>
                                    <p:animScale>
                                      <p:cBhvr>
                                        <p:cTn id="15" dur="16">
                                          <p:stCondLst>
                                            <p:cond delay="820"/>
                                          </p:stCondLst>
                                        </p:cTn>
                                        <p:tgtEl>
                                          <p:spTgt spid="2"/>
                                        </p:tgtEl>
                                      </p:cBhvr>
                                      <p:to x="100000" y="80000"/>
                                    </p:animScale>
                                    <p:animScale>
                                      <p:cBhvr>
                                        <p:cTn id="16" dur="104" decel="50000">
                                          <p:stCondLst>
                                            <p:cond delay="836"/>
                                          </p:stCondLst>
                                        </p:cTn>
                                        <p:tgtEl>
                                          <p:spTgt spid="2"/>
                                        </p:tgtEl>
                                      </p:cBhvr>
                                      <p:to x="100000" y="100000"/>
                                    </p:animScale>
                                    <p:animScale>
                                      <p:cBhvr>
                                        <p:cTn id="17" dur="16">
                                          <p:stCondLst>
                                            <p:cond delay="1026"/>
                                          </p:stCondLst>
                                        </p:cTn>
                                        <p:tgtEl>
                                          <p:spTgt spid="2"/>
                                        </p:tgtEl>
                                      </p:cBhvr>
                                      <p:to x="100000" y="90000"/>
                                    </p:animScale>
                                    <p:animScale>
                                      <p:cBhvr>
                                        <p:cTn id="18" dur="104" decel="50000">
                                          <p:stCondLst>
                                            <p:cond delay="1042"/>
                                          </p:stCondLst>
                                        </p:cTn>
                                        <p:tgtEl>
                                          <p:spTgt spid="2"/>
                                        </p:tgtEl>
                                      </p:cBhvr>
                                      <p:to x="100000" y="100000"/>
                                    </p:animScale>
                                    <p:animScale>
                                      <p:cBhvr>
                                        <p:cTn id="19" dur="16">
                                          <p:stCondLst>
                                            <p:cond delay="1130"/>
                                          </p:stCondLst>
                                        </p:cTn>
                                        <p:tgtEl>
                                          <p:spTgt spid="2"/>
                                        </p:tgtEl>
                                      </p:cBhvr>
                                      <p:to x="100000" y="95000"/>
                                    </p:animScale>
                                    <p:animScale>
                                      <p:cBhvr>
                                        <p:cTn id="20" dur="104" decel="50000">
                                          <p:stCondLst>
                                            <p:cond delay="1146"/>
                                          </p:stCondLst>
                                        </p:cTn>
                                        <p:tgtEl>
                                          <p:spTgt spid="2"/>
                                        </p:tgtEl>
                                      </p:cBhvr>
                                      <p:to x="100000" y="100000"/>
                                    </p:animScale>
                                  </p:childTnLst>
                                </p:cTn>
                              </p:par>
                              <p:par>
                                <p:cTn id="21" presetID="26" presetClass="entr" presetSubtype="0" fill="hold" nodeType="withEffect">
                                  <p:stCondLst>
                                    <p:cond delay="50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362">
                                          <p:stCondLst>
                                            <p:cond delay="0"/>
                                          </p:stCondLst>
                                        </p:cTn>
                                        <p:tgtEl>
                                          <p:spTgt spid="3"/>
                                        </p:tgtEl>
                                      </p:cBhvr>
                                    </p:animEffect>
                                    <p:anim calcmode="lin" valueType="num">
                                      <p:cBhvr>
                                        <p:cTn id="24" dur="1139"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415"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415" tmFilter="0, 0; 0.125,0.2665; 0.25,0.4; 0.375,0.465; 0.5,0.5;  0.625,0.535; 0.75,0.6; 0.875,0.7335; 1,1">
                                          <p:stCondLst>
                                            <p:cond delay="415"/>
                                          </p:stCondLst>
                                        </p:cTn>
                                        <p:tgtEl>
                                          <p:spTgt spid="3"/>
                                        </p:tgtEl>
                                        <p:attrNameLst>
                                          <p:attrName>ppt_y</p:attrName>
                                        </p:attrNameLst>
                                      </p:cBhvr>
                                      <p:tavLst>
                                        <p:tav tm="0" fmla="#ppt_y-sin(pi*$)/9">
                                          <p:val>
                                            <p:fltVal val="0"/>
                                          </p:val>
                                        </p:tav>
                                        <p:tav tm="100000">
                                          <p:val>
                                            <p:fltVal val="1"/>
                                          </p:val>
                                        </p:tav>
                                      </p:tavLst>
                                    </p:anim>
                                    <p:anim calcmode="lin" valueType="num">
                                      <p:cBhvr>
                                        <p:cTn id="27" dur="207" tmFilter="0, 0; 0.125,0.2665; 0.25,0.4; 0.375,0.465; 0.5,0.5;  0.625,0.535; 0.75,0.6; 0.875,0.7335; 1,1">
                                          <p:stCondLst>
                                            <p:cond delay="828"/>
                                          </p:stCondLst>
                                        </p:cTn>
                                        <p:tgtEl>
                                          <p:spTgt spid="3"/>
                                        </p:tgtEl>
                                        <p:attrNameLst>
                                          <p:attrName>ppt_y</p:attrName>
                                        </p:attrNameLst>
                                      </p:cBhvr>
                                      <p:tavLst>
                                        <p:tav tm="0" fmla="#ppt_y-sin(pi*$)/27">
                                          <p:val>
                                            <p:fltVal val="0"/>
                                          </p:val>
                                        </p:tav>
                                        <p:tav tm="100000">
                                          <p:val>
                                            <p:fltVal val="1"/>
                                          </p:val>
                                        </p:tav>
                                      </p:tavLst>
                                    </p:anim>
                                    <p:anim calcmode="lin" valueType="num">
                                      <p:cBhvr>
                                        <p:cTn id="28" dur="103" tmFilter="0, 0; 0.125,0.2665; 0.25,0.4; 0.375,0.465; 0.5,0.5;  0.625,0.535; 0.75,0.6; 0.875,0.7335; 1,1">
                                          <p:stCondLst>
                                            <p:cond delay="1035"/>
                                          </p:stCondLst>
                                        </p:cTn>
                                        <p:tgtEl>
                                          <p:spTgt spid="3"/>
                                        </p:tgtEl>
                                        <p:attrNameLst>
                                          <p:attrName>ppt_y</p:attrName>
                                        </p:attrNameLst>
                                      </p:cBhvr>
                                      <p:tavLst>
                                        <p:tav tm="0" fmla="#ppt_y-sin(pi*$)/81">
                                          <p:val>
                                            <p:fltVal val="0"/>
                                          </p:val>
                                        </p:tav>
                                        <p:tav tm="100000">
                                          <p:val>
                                            <p:fltVal val="1"/>
                                          </p:val>
                                        </p:tav>
                                      </p:tavLst>
                                    </p:anim>
                                    <p:animScale>
                                      <p:cBhvr>
                                        <p:cTn id="29" dur="16">
                                          <p:stCondLst>
                                            <p:cond delay="406"/>
                                          </p:stCondLst>
                                        </p:cTn>
                                        <p:tgtEl>
                                          <p:spTgt spid="3"/>
                                        </p:tgtEl>
                                      </p:cBhvr>
                                      <p:to x="100000" y="60000"/>
                                    </p:animScale>
                                    <p:animScale>
                                      <p:cBhvr>
                                        <p:cTn id="30" dur="104" decel="50000">
                                          <p:stCondLst>
                                            <p:cond delay="423"/>
                                          </p:stCondLst>
                                        </p:cTn>
                                        <p:tgtEl>
                                          <p:spTgt spid="3"/>
                                        </p:tgtEl>
                                      </p:cBhvr>
                                      <p:to x="100000" y="100000"/>
                                    </p:animScale>
                                    <p:animScale>
                                      <p:cBhvr>
                                        <p:cTn id="31" dur="16">
                                          <p:stCondLst>
                                            <p:cond delay="820"/>
                                          </p:stCondLst>
                                        </p:cTn>
                                        <p:tgtEl>
                                          <p:spTgt spid="3"/>
                                        </p:tgtEl>
                                      </p:cBhvr>
                                      <p:to x="100000" y="80000"/>
                                    </p:animScale>
                                    <p:animScale>
                                      <p:cBhvr>
                                        <p:cTn id="32" dur="104" decel="50000">
                                          <p:stCondLst>
                                            <p:cond delay="836"/>
                                          </p:stCondLst>
                                        </p:cTn>
                                        <p:tgtEl>
                                          <p:spTgt spid="3"/>
                                        </p:tgtEl>
                                      </p:cBhvr>
                                      <p:to x="100000" y="100000"/>
                                    </p:animScale>
                                    <p:animScale>
                                      <p:cBhvr>
                                        <p:cTn id="33" dur="16">
                                          <p:stCondLst>
                                            <p:cond delay="1026"/>
                                          </p:stCondLst>
                                        </p:cTn>
                                        <p:tgtEl>
                                          <p:spTgt spid="3"/>
                                        </p:tgtEl>
                                      </p:cBhvr>
                                      <p:to x="100000" y="90000"/>
                                    </p:animScale>
                                    <p:animScale>
                                      <p:cBhvr>
                                        <p:cTn id="34" dur="104" decel="50000">
                                          <p:stCondLst>
                                            <p:cond delay="1042"/>
                                          </p:stCondLst>
                                        </p:cTn>
                                        <p:tgtEl>
                                          <p:spTgt spid="3"/>
                                        </p:tgtEl>
                                      </p:cBhvr>
                                      <p:to x="100000" y="100000"/>
                                    </p:animScale>
                                    <p:animScale>
                                      <p:cBhvr>
                                        <p:cTn id="35" dur="16">
                                          <p:stCondLst>
                                            <p:cond delay="1130"/>
                                          </p:stCondLst>
                                        </p:cTn>
                                        <p:tgtEl>
                                          <p:spTgt spid="3"/>
                                        </p:tgtEl>
                                      </p:cBhvr>
                                      <p:to x="100000" y="95000"/>
                                    </p:animScale>
                                    <p:animScale>
                                      <p:cBhvr>
                                        <p:cTn id="36" dur="104" decel="50000">
                                          <p:stCondLst>
                                            <p:cond delay="1146"/>
                                          </p:stCondLst>
                                        </p:cTn>
                                        <p:tgtEl>
                                          <p:spTgt spid="3"/>
                                        </p:tgtEl>
                                      </p:cBhvr>
                                      <p:to x="100000" y="100000"/>
                                    </p:animScale>
                                  </p:childTnLst>
                                </p:cTn>
                              </p:par>
                              <p:par>
                                <p:cTn id="37" presetID="2" presetClass="entr" presetSubtype="4" fill="hold" grpId="0" nodeType="withEffect">
                                  <p:stCondLst>
                                    <p:cond delay="50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childTnLst>
                          </p:cTn>
                        </p:par>
                        <p:par>
                          <p:cTn id="41" fill="hold">
                            <p:stCondLst>
                              <p:cond delay="1750"/>
                            </p:stCondLst>
                            <p:childTnLst>
                              <p:par>
                                <p:cTn id="42" presetID="41" presetClass="entr" presetSubtype="0" fill="hold" grpId="0" nodeType="afterEffect">
                                  <p:stCondLst>
                                    <p:cond delay="0"/>
                                  </p:stCondLst>
                                  <p:iterate type="lt">
                                    <p:tmPct val="10000"/>
                                  </p:iterate>
                                  <p:childTnLst>
                                    <p:set>
                                      <p:cBhvr>
                                        <p:cTn id="43" dur="1" fill="hold">
                                          <p:stCondLst>
                                            <p:cond delay="0"/>
                                          </p:stCondLst>
                                        </p:cTn>
                                        <p:tgtEl>
                                          <p:spTgt spid="31"/>
                                        </p:tgtEl>
                                        <p:attrNameLst>
                                          <p:attrName>style.visibility</p:attrName>
                                        </p:attrNameLst>
                                      </p:cBhvr>
                                      <p:to>
                                        <p:strVal val="visible"/>
                                      </p:to>
                                    </p:set>
                                    <p:anim calcmode="lin" valueType="num">
                                      <p:cBhvr>
                                        <p:cTn id="44"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31"/>
                                        </p:tgtEl>
                                        <p:attrNameLst>
                                          <p:attrName>ppt_y</p:attrName>
                                        </p:attrNameLst>
                                      </p:cBhvr>
                                      <p:tavLst>
                                        <p:tav tm="0">
                                          <p:val>
                                            <p:strVal val="#ppt_y"/>
                                          </p:val>
                                        </p:tav>
                                        <p:tav tm="100000">
                                          <p:val>
                                            <p:strVal val="#ppt_y"/>
                                          </p:val>
                                        </p:tav>
                                      </p:tavLst>
                                    </p:anim>
                                    <p:anim calcmode="lin" valueType="num">
                                      <p:cBhvr>
                                        <p:cTn id="46"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31"/>
                                        </p:tgtEl>
                                      </p:cBhvr>
                                    </p:animEffect>
                                  </p:childTnLst>
                                </p:cTn>
                              </p:par>
                            </p:childTnLst>
                          </p:cTn>
                        </p:par>
                        <p:par>
                          <p:cTn id="49" fill="hold">
                            <p:stCondLst>
                              <p:cond delay="2500"/>
                            </p:stCondLst>
                            <p:childTnLst>
                              <p:par>
                                <p:cTn id="50" presetID="26" presetClass="entr" presetSubtype="0"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down)">
                                      <p:cBhvr>
                                        <p:cTn id="52" dur="362">
                                          <p:stCondLst>
                                            <p:cond delay="0"/>
                                          </p:stCondLst>
                                        </p:cTn>
                                        <p:tgtEl>
                                          <p:spTgt spid="4"/>
                                        </p:tgtEl>
                                      </p:cBhvr>
                                    </p:animEffect>
                                    <p:anim calcmode="lin" valueType="num">
                                      <p:cBhvr>
                                        <p:cTn id="53" dur="1139"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54" dur="415"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55" dur="415" tmFilter="0, 0; 0.125,0.2665; 0.25,0.4; 0.375,0.465; 0.5,0.5;  0.625,0.535; 0.75,0.6; 0.875,0.7335; 1,1">
                                          <p:stCondLst>
                                            <p:cond delay="415"/>
                                          </p:stCondLst>
                                        </p:cTn>
                                        <p:tgtEl>
                                          <p:spTgt spid="4"/>
                                        </p:tgtEl>
                                        <p:attrNameLst>
                                          <p:attrName>ppt_y</p:attrName>
                                        </p:attrNameLst>
                                      </p:cBhvr>
                                      <p:tavLst>
                                        <p:tav tm="0" fmla="#ppt_y-sin(pi*$)/9">
                                          <p:val>
                                            <p:fltVal val="0"/>
                                          </p:val>
                                        </p:tav>
                                        <p:tav tm="100000">
                                          <p:val>
                                            <p:fltVal val="1"/>
                                          </p:val>
                                        </p:tav>
                                      </p:tavLst>
                                    </p:anim>
                                    <p:anim calcmode="lin" valueType="num">
                                      <p:cBhvr>
                                        <p:cTn id="56" dur="207" tmFilter="0, 0; 0.125,0.2665; 0.25,0.4; 0.375,0.465; 0.5,0.5;  0.625,0.535; 0.75,0.6; 0.875,0.7335; 1,1">
                                          <p:stCondLst>
                                            <p:cond delay="828"/>
                                          </p:stCondLst>
                                        </p:cTn>
                                        <p:tgtEl>
                                          <p:spTgt spid="4"/>
                                        </p:tgtEl>
                                        <p:attrNameLst>
                                          <p:attrName>ppt_y</p:attrName>
                                        </p:attrNameLst>
                                      </p:cBhvr>
                                      <p:tavLst>
                                        <p:tav tm="0" fmla="#ppt_y-sin(pi*$)/27">
                                          <p:val>
                                            <p:fltVal val="0"/>
                                          </p:val>
                                        </p:tav>
                                        <p:tav tm="100000">
                                          <p:val>
                                            <p:fltVal val="1"/>
                                          </p:val>
                                        </p:tav>
                                      </p:tavLst>
                                    </p:anim>
                                    <p:anim calcmode="lin" valueType="num">
                                      <p:cBhvr>
                                        <p:cTn id="57" dur="103" tmFilter="0, 0; 0.125,0.2665; 0.25,0.4; 0.375,0.465; 0.5,0.5;  0.625,0.535; 0.75,0.6; 0.875,0.7335; 1,1">
                                          <p:stCondLst>
                                            <p:cond delay="1035"/>
                                          </p:stCondLst>
                                        </p:cTn>
                                        <p:tgtEl>
                                          <p:spTgt spid="4"/>
                                        </p:tgtEl>
                                        <p:attrNameLst>
                                          <p:attrName>ppt_y</p:attrName>
                                        </p:attrNameLst>
                                      </p:cBhvr>
                                      <p:tavLst>
                                        <p:tav tm="0" fmla="#ppt_y-sin(pi*$)/81">
                                          <p:val>
                                            <p:fltVal val="0"/>
                                          </p:val>
                                        </p:tav>
                                        <p:tav tm="100000">
                                          <p:val>
                                            <p:fltVal val="1"/>
                                          </p:val>
                                        </p:tav>
                                      </p:tavLst>
                                    </p:anim>
                                    <p:animScale>
                                      <p:cBhvr>
                                        <p:cTn id="58" dur="16">
                                          <p:stCondLst>
                                            <p:cond delay="406"/>
                                          </p:stCondLst>
                                        </p:cTn>
                                        <p:tgtEl>
                                          <p:spTgt spid="4"/>
                                        </p:tgtEl>
                                      </p:cBhvr>
                                      <p:to x="100000" y="60000"/>
                                    </p:animScale>
                                    <p:animScale>
                                      <p:cBhvr>
                                        <p:cTn id="59" dur="104" decel="50000">
                                          <p:stCondLst>
                                            <p:cond delay="423"/>
                                          </p:stCondLst>
                                        </p:cTn>
                                        <p:tgtEl>
                                          <p:spTgt spid="4"/>
                                        </p:tgtEl>
                                      </p:cBhvr>
                                      <p:to x="100000" y="100000"/>
                                    </p:animScale>
                                    <p:animScale>
                                      <p:cBhvr>
                                        <p:cTn id="60" dur="16">
                                          <p:stCondLst>
                                            <p:cond delay="820"/>
                                          </p:stCondLst>
                                        </p:cTn>
                                        <p:tgtEl>
                                          <p:spTgt spid="4"/>
                                        </p:tgtEl>
                                      </p:cBhvr>
                                      <p:to x="100000" y="80000"/>
                                    </p:animScale>
                                    <p:animScale>
                                      <p:cBhvr>
                                        <p:cTn id="61" dur="104" decel="50000">
                                          <p:stCondLst>
                                            <p:cond delay="836"/>
                                          </p:stCondLst>
                                        </p:cTn>
                                        <p:tgtEl>
                                          <p:spTgt spid="4"/>
                                        </p:tgtEl>
                                      </p:cBhvr>
                                      <p:to x="100000" y="100000"/>
                                    </p:animScale>
                                    <p:animScale>
                                      <p:cBhvr>
                                        <p:cTn id="62" dur="16">
                                          <p:stCondLst>
                                            <p:cond delay="1026"/>
                                          </p:stCondLst>
                                        </p:cTn>
                                        <p:tgtEl>
                                          <p:spTgt spid="4"/>
                                        </p:tgtEl>
                                      </p:cBhvr>
                                      <p:to x="100000" y="90000"/>
                                    </p:animScale>
                                    <p:animScale>
                                      <p:cBhvr>
                                        <p:cTn id="63" dur="104" decel="50000">
                                          <p:stCondLst>
                                            <p:cond delay="1042"/>
                                          </p:stCondLst>
                                        </p:cTn>
                                        <p:tgtEl>
                                          <p:spTgt spid="4"/>
                                        </p:tgtEl>
                                      </p:cBhvr>
                                      <p:to x="100000" y="100000"/>
                                    </p:animScale>
                                    <p:animScale>
                                      <p:cBhvr>
                                        <p:cTn id="64" dur="16">
                                          <p:stCondLst>
                                            <p:cond delay="1130"/>
                                          </p:stCondLst>
                                        </p:cTn>
                                        <p:tgtEl>
                                          <p:spTgt spid="4"/>
                                        </p:tgtEl>
                                      </p:cBhvr>
                                      <p:to x="100000" y="95000"/>
                                    </p:animScale>
                                    <p:animScale>
                                      <p:cBhvr>
                                        <p:cTn id="65" dur="104" decel="50000">
                                          <p:stCondLst>
                                            <p:cond delay="1146"/>
                                          </p:stCondLst>
                                        </p:cTn>
                                        <p:tgtEl>
                                          <p:spTgt spid="4"/>
                                        </p:tgtEl>
                                      </p:cBhvr>
                                      <p:to x="100000" y="100000"/>
                                    </p:animScale>
                                  </p:childTnLst>
                                </p:cTn>
                              </p:par>
                            </p:childTnLst>
                          </p:cTn>
                        </p:par>
                        <p:par>
                          <p:cTn id="66" fill="hold">
                            <p:stCondLst>
                              <p:cond delay="3750"/>
                            </p:stCondLst>
                            <p:childTnLst>
                              <p:par>
                                <p:cTn id="67" presetID="26" presetClass="entr" presetSubtype="0" fill="hold" nodeType="after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down)">
                                      <p:cBhvr>
                                        <p:cTn id="69" dur="362">
                                          <p:stCondLst>
                                            <p:cond delay="0"/>
                                          </p:stCondLst>
                                        </p:cTn>
                                        <p:tgtEl>
                                          <p:spTgt spid="5"/>
                                        </p:tgtEl>
                                      </p:cBhvr>
                                    </p:animEffect>
                                    <p:anim calcmode="lin" valueType="num">
                                      <p:cBhvr>
                                        <p:cTn id="70" dur="1139"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71" dur="415"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72" dur="415" tmFilter="0, 0; 0.125,0.2665; 0.25,0.4; 0.375,0.465; 0.5,0.5;  0.625,0.535; 0.75,0.6; 0.875,0.7335; 1,1">
                                          <p:stCondLst>
                                            <p:cond delay="415"/>
                                          </p:stCondLst>
                                        </p:cTn>
                                        <p:tgtEl>
                                          <p:spTgt spid="5"/>
                                        </p:tgtEl>
                                        <p:attrNameLst>
                                          <p:attrName>ppt_y</p:attrName>
                                        </p:attrNameLst>
                                      </p:cBhvr>
                                      <p:tavLst>
                                        <p:tav tm="0" fmla="#ppt_y-sin(pi*$)/9">
                                          <p:val>
                                            <p:fltVal val="0"/>
                                          </p:val>
                                        </p:tav>
                                        <p:tav tm="100000">
                                          <p:val>
                                            <p:fltVal val="1"/>
                                          </p:val>
                                        </p:tav>
                                      </p:tavLst>
                                    </p:anim>
                                    <p:anim calcmode="lin" valueType="num">
                                      <p:cBhvr>
                                        <p:cTn id="73" dur="207" tmFilter="0, 0; 0.125,0.2665; 0.25,0.4; 0.375,0.465; 0.5,0.5;  0.625,0.535; 0.75,0.6; 0.875,0.7335; 1,1">
                                          <p:stCondLst>
                                            <p:cond delay="828"/>
                                          </p:stCondLst>
                                        </p:cTn>
                                        <p:tgtEl>
                                          <p:spTgt spid="5"/>
                                        </p:tgtEl>
                                        <p:attrNameLst>
                                          <p:attrName>ppt_y</p:attrName>
                                        </p:attrNameLst>
                                      </p:cBhvr>
                                      <p:tavLst>
                                        <p:tav tm="0" fmla="#ppt_y-sin(pi*$)/27">
                                          <p:val>
                                            <p:fltVal val="0"/>
                                          </p:val>
                                        </p:tav>
                                        <p:tav tm="100000">
                                          <p:val>
                                            <p:fltVal val="1"/>
                                          </p:val>
                                        </p:tav>
                                      </p:tavLst>
                                    </p:anim>
                                    <p:anim calcmode="lin" valueType="num">
                                      <p:cBhvr>
                                        <p:cTn id="74" dur="103" tmFilter="0, 0; 0.125,0.2665; 0.25,0.4; 0.375,0.465; 0.5,0.5;  0.625,0.535; 0.75,0.6; 0.875,0.7335; 1,1">
                                          <p:stCondLst>
                                            <p:cond delay="1035"/>
                                          </p:stCondLst>
                                        </p:cTn>
                                        <p:tgtEl>
                                          <p:spTgt spid="5"/>
                                        </p:tgtEl>
                                        <p:attrNameLst>
                                          <p:attrName>ppt_y</p:attrName>
                                        </p:attrNameLst>
                                      </p:cBhvr>
                                      <p:tavLst>
                                        <p:tav tm="0" fmla="#ppt_y-sin(pi*$)/81">
                                          <p:val>
                                            <p:fltVal val="0"/>
                                          </p:val>
                                        </p:tav>
                                        <p:tav tm="100000">
                                          <p:val>
                                            <p:fltVal val="1"/>
                                          </p:val>
                                        </p:tav>
                                      </p:tavLst>
                                    </p:anim>
                                    <p:animScale>
                                      <p:cBhvr>
                                        <p:cTn id="75" dur="16">
                                          <p:stCondLst>
                                            <p:cond delay="406"/>
                                          </p:stCondLst>
                                        </p:cTn>
                                        <p:tgtEl>
                                          <p:spTgt spid="5"/>
                                        </p:tgtEl>
                                      </p:cBhvr>
                                      <p:to x="100000" y="60000"/>
                                    </p:animScale>
                                    <p:animScale>
                                      <p:cBhvr>
                                        <p:cTn id="76" dur="104" decel="50000">
                                          <p:stCondLst>
                                            <p:cond delay="423"/>
                                          </p:stCondLst>
                                        </p:cTn>
                                        <p:tgtEl>
                                          <p:spTgt spid="5"/>
                                        </p:tgtEl>
                                      </p:cBhvr>
                                      <p:to x="100000" y="100000"/>
                                    </p:animScale>
                                    <p:animScale>
                                      <p:cBhvr>
                                        <p:cTn id="77" dur="16">
                                          <p:stCondLst>
                                            <p:cond delay="820"/>
                                          </p:stCondLst>
                                        </p:cTn>
                                        <p:tgtEl>
                                          <p:spTgt spid="5"/>
                                        </p:tgtEl>
                                      </p:cBhvr>
                                      <p:to x="100000" y="80000"/>
                                    </p:animScale>
                                    <p:animScale>
                                      <p:cBhvr>
                                        <p:cTn id="78" dur="104" decel="50000">
                                          <p:stCondLst>
                                            <p:cond delay="836"/>
                                          </p:stCondLst>
                                        </p:cTn>
                                        <p:tgtEl>
                                          <p:spTgt spid="5"/>
                                        </p:tgtEl>
                                      </p:cBhvr>
                                      <p:to x="100000" y="100000"/>
                                    </p:animScale>
                                    <p:animScale>
                                      <p:cBhvr>
                                        <p:cTn id="79" dur="16">
                                          <p:stCondLst>
                                            <p:cond delay="1026"/>
                                          </p:stCondLst>
                                        </p:cTn>
                                        <p:tgtEl>
                                          <p:spTgt spid="5"/>
                                        </p:tgtEl>
                                      </p:cBhvr>
                                      <p:to x="100000" y="90000"/>
                                    </p:animScale>
                                    <p:animScale>
                                      <p:cBhvr>
                                        <p:cTn id="80" dur="104" decel="50000">
                                          <p:stCondLst>
                                            <p:cond delay="1042"/>
                                          </p:stCondLst>
                                        </p:cTn>
                                        <p:tgtEl>
                                          <p:spTgt spid="5"/>
                                        </p:tgtEl>
                                      </p:cBhvr>
                                      <p:to x="100000" y="100000"/>
                                    </p:animScale>
                                    <p:animScale>
                                      <p:cBhvr>
                                        <p:cTn id="81" dur="16">
                                          <p:stCondLst>
                                            <p:cond delay="1130"/>
                                          </p:stCondLst>
                                        </p:cTn>
                                        <p:tgtEl>
                                          <p:spTgt spid="5"/>
                                        </p:tgtEl>
                                      </p:cBhvr>
                                      <p:to x="100000" y="95000"/>
                                    </p:animScale>
                                    <p:animScale>
                                      <p:cBhvr>
                                        <p:cTn id="82" dur="104" decel="50000">
                                          <p:stCondLst>
                                            <p:cond delay="1146"/>
                                          </p:stCondLst>
                                        </p:cTn>
                                        <p:tgtEl>
                                          <p:spTgt spid="5"/>
                                        </p:tgtEl>
                                      </p:cBhvr>
                                      <p:to x="100000" y="100000"/>
                                    </p:animScale>
                                  </p:childTnLst>
                                </p:cTn>
                              </p:par>
                              <p:par>
                                <p:cTn id="83" presetID="2" presetClass="entr" presetSubtype="4" fill="hold" grpId="0" nodeType="withEffect">
                                  <p:stCondLst>
                                    <p:cond delay="0"/>
                                  </p:stCondLst>
                                  <p:childTnLst>
                                    <p:set>
                                      <p:cBhvr>
                                        <p:cTn id="84" dur="1" fill="hold">
                                          <p:stCondLst>
                                            <p:cond delay="0"/>
                                          </p:stCondLst>
                                        </p:cTn>
                                        <p:tgtEl>
                                          <p:spTgt spid="29"/>
                                        </p:tgtEl>
                                        <p:attrNameLst>
                                          <p:attrName>style.visibility</p:attrName>
                                        </p:attrNameLst>
                                      </p:cBhvr>
                                      <p:to>
                                        <p:strVal val="visible"/>
                                      </p:to>
                                    </p:set>
                                    <p:anim calcmode="lin" valueType="num">
                                      <p:cBhvr additive="base">
                                        <p:cTn id="85" dur="500" fill="hold"/>
                                        <p:tgtEl>
                                          <p:spTgt spid="29"/>
                                        </p:tgtEl>
                                        <p:attrNameLst>
                                          <p:attrName>ppt_x</p:attrName>
                                        </p:attrNameLst>
                                      </p:cBhvr>
                                      <p:tavLst>
                                        <p:tav tm="0">
                                          <p:val>
                                            <p:strVal val="#ppt_x"/>
                                          </p:val>
                                        </p:tav>
                                        <p:tav tm="100000">
                                          <p:val>
                                            <p:strVal val="#ppt_x"/>
                                          </p:val>
                                        </p:tav>
                                      </p:tavLst>
                                    </p:anim>
                                    <p:anim calcmode="lin" valueType="num">
                                      <p:cBhvr additive="base">
                                        <p:cTn id="86" dur="500" fill="hold"/>
                                        <p:tgtEl>
                                          <p:spTgt spid="29"/>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 calcmode="lin" valueType="num">
                                      <p:cBhvr additive="base">
                                        <p:cTn id="89" dur="500" fill="hold"/>
                                        <p:tgtEl>
                                          <p:spTgt spid="30"/>
                                        </p:tgtEl>
                                        <p:attrNameLst>
                                          <p:attrName>ppt_x</p:attrName>
                                        </p:attrNameLst>
                                      </p:cBhvr>
                                      <p:tavLst>
                                        <p:tav tm="0">
                                          <p:val>
                                            <p:strVal val="#ppt_x"/>
                                          </p:val>
                                        </p:tav>
                                        <p:tav tm="100000">
                                          <p:val>
                                            <p:strVal val="#ppt_x"/>
                                          </p:val>
                                        </p:tav>
                                      </p:tavLst>
                                    </p:anim>
                                    <p:anim calcmode="lin" valueType="num">
                                      <p:cBhvr additive="base">
                                        <p:cTn id="90" dur="500" fill="hold"/>
                                        <p:tgtEl>
                                          <p:spTgt spid="30"/>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32"/>
                                        </p:tgtEl>
                                        <p:attrNameLst>
                                          <p:attrName>style.visibility</p:attrName>
                                        </p:attrNameLst>
                                      </p:cBhvr>
                                      <p:to>
                                        <p:strVal val="visible"/>
                                      </p:to>
                                    </p:set>
                                    <p:anim calcmode="lin" valueType="num">
                                      <p:cBhvr additive="base">
                                        <p:cTn id="93" dur="500" fill="hold"/>
                                        <p:tgtEl>
                                          <p:spTgt spid="32"/>
                                        </p:tgtEl>
                                        <p:attrNameLst>
                                          <p:attrName>ppt_x</p:attrName>
                                        </p:attrNameLst>
                                      </p:cBhvr>
                                      <p:tavLst>
                                        <p:tav tm="0">
                                          <p:val>
                                            <p:strVal val="#ppt_x"/>
                                          </p:val>
                                        </p:tav>
                                        <p:tav tm="100000">
                                          <p:val>
                                            <p:strVal val="#ppt_x"/>
                                          </p:val>
                                        </p:tav>
                                      </p:tavLst>
                                    </p:anim>
                                    <p:anim calcmode="lin" valueType="num">
                                      <p:cBhvr additive="base">
                                        <p:cTn id="9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1" grpId="0"/>
      <p:bldP spid="29" grpId="0"/>
      <p:bldP spid="30" grpId="0"/>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圆角矩形 46"/>
          <p:cNvSpPr/>
          <p:nvPr/>
        </p:nvSpPr>
        <p:spPr>
          <a:xfrm>
            <a:off x="1108145" y="4226002"/>
            <a:ext cx="685802" cy="685802"/>
          </a:xfrm>
          <a:prstGeom prst="roundRect">
            <a:avLst/>
          </a:prstGeom>
          <a:solidFill>
            <a:schemeClr val="accent2"/>
          </a:solidFill>
          <a:ln>
            <a:noFill/>
          </a:ln>
        </p:spPr>
        <p:txBody>
          <a:bodyPr anchor="ctr"/>
          <a:lstStyle/>
          <a:p>
            <a:pPr algn="ctr"/>
            <a:endParaRPr lang="zh-CN" sz="1350">
              <a:solidFill>
                <a:schemeClr val="lt1"/>
              </a:solidFill>
            </a:endParaRPr>
          </a:p>
        </p:txBody>
      </p:sp>
      <p:sp>
        <p:nvSpPr>
          <p:cNvPr id="50" name="Freeform 60"/>
          <p:cNvSpPr/>
          <p:nvPr/>
        </p:nvSpPr>
        <p:spPr>
          <a:xfrm>
            <a:off x="1234850" y="4388058"/>
            <a:ext cx="418581" cy="361689"/>
          </a:xfrm>
          <a:custGeom>
            <a:avLst/>
            <a:gdLst/>
            <a:ahLst/>
            <a:cxnLst/>
            <a:rect l="l" t="t" r="r" b="b"/>
            <a:pathLst>
              <a:path w="558108" h="482252">
                <a:moveTo>
                  <a:pt x="142263" y="204248"/>
                </a:moveTo>
                <a:cubicBezTo>
                  <a:pt x="136791" y="198574"/>
                  <a:pt x="120376" y="192901"/>
                  <a:pt x="103961" y="187227"/>
                </a:cubicBezTo>
                <a:cubicBezTo>
                  <a:pt x="87546" y="187227"/>
                  <a:pt x="71131" y="181554"/>
                  <a:pt x="60188" y="181554"/>
                </a:cubicBezTo>
                <a:cubicBezTo>
                  <a:pt x="54716" y="181554"/>
                  <a:pt x="49245" y="181554"/>
                  <a:pt x="49245" y="181554"/>
                </a:cubicBezTo>
                <a:cubicBezTo>
                  <a:pt x="49245" y="181554"/>
                  <a:pt x="54716" y="181554"/>
                  <a:pt x="60188" y="187227"/>
                </a:cubicBezTo>
                <a:cubicBezTo>
                  <a:pt x="71131" y="192901"/>
                  <a:pt x="82075" y="198574"/>
                  <a:pt x="98490" y="198574"/>
                </a:cubicBezTo>
                <a:cubicBezTo>
                  <a:pt x="114905" y="204248"/>
                  <a:pt x="131320" y="209921"/>
                  <a:pt x="142263" y="209921"/>
                </a:cubicBezTo>
                <a:cubicBezTo>
                  <a:pt x="153206" y="209921"/>
                  <a:pt x="153206" y="209921"/>
                  <a:pt x="153206" y="209921"/>
                </a:cubicBezTo>
                <a:cubicBezTo>
                  <a:pt x="153206" y="209921"/>
                  <a:pt x="153206" y="204248"/>
                  <a:pt x="142263" y="204248"/>
                </a:cubicBezTo>
                <a:close/>
                <a:moveTo>
                  <a:pt x="481505" y="289351"/>
                </a:moveTo>
                <a:cubicBezTo>
                  <a:pt x="481505" y="266657"/>
                  <a:pt x="481505" y="266657"/>
                  <a:pt x="481505" y="266657"/>
                </a:cubicBezTo>
                <a:cubicBezTo>
                  <a:pt x="558108" y="266657"/>
                  <a:pt x="558108" y="266657"/>
                  <a:pt x="558108" y="266657"/>
                </a:cubicBezTo>
                <a:cubicBezTo>
                  <a:pt x="558108" y="482252"/>
                  <a:pt x="558108" y="482252"/>
                  <a:pt x="558108" y="482252"/>
                </a:cubicBezTo>
                <a:cubicBezTo>
                  <a:pt x="481505" y="482252"/>
                  <a:pt x="481505" y="482252"/>
                  <a:pt x="481505" y="482252"/>
                </a:cubicBezTo>
                <a:cubicBezTo>
                  <a:pt x="481505" y="448211"/>
                  <a:pt x="481505" y="448211"/>
                  <a:pt x="481505" y="448211"/>
                </a:cubicBezTo>
                <a:cubicBezTo>
                  <a:pt x="383015" y="408496"/>
                  <a:pt x="383015" y="408496"/>
                  <a:pt x="383015" y="408496"/>
                </a:cubicBezTo>
                <a:cubicBezTo>
                  <a:pt x="147734" y="436864"/>
                  <a:pt x="147734" y="436864"/>
                  <a:pt x="147734" y="436864"/>
                </a:cubicBezTo>
                <a:cubicBezTo>
                  <a:pt x="16415" y="368781"/>
                  <a:pt x="16415" y="368781"/>
                  <a:pt x="16415" y="368781"/>
                </a:cubicBezTo>
                <a:cubicBezTo>
                  <a:pt x="21887" y="340413"/>
                  <a:pt x="21887" y="340413"/>
                  <a:pt x="21887" y="340413"/>
                </a:cubicBezTo>
                <a:cubicBezTo>
                  <a:pt x="0" y="329066"/>
                  <a:pt x="0" y="329066"/>
                  <a:pt x="0" y="329066"/>
                </a:cubicBezTo>
                <a:cubicBezTo>
                  <a:pt x="5472" y="300698"/>
                  <a:pt x="5472" y="300698"/>
                  <a:pt x="5472" y="300698"/>
                </a:cubicBezTo>
                <a:cubicBezTo>
                  <a:pt x="0" y="289351"/>
                  <a:pt x="0" y="289351"/>
                  <a:pt x="0" y="289351"/>
                </a:cubicBezTo>
                <a:cubicBezTo>
                  <a:pt x="10943" y="249636"/>
                  <a:pt x="10943" y="249636"/>
                  <a:pt x="10943" y="249636"/>
                </a:cubicBezTo>
                <a:cubicBezTo>
                  <a:pt x="169621" y="300698"/>
                  <a:pt x="169621" y="300698"/>
                  <a:pt x="169621" y="300698"/>
                </a:cubicBezTo>
                <a:cubicBezTo>
                  <a:pt x="295469" y="266657"/>
                  <a:pt x="295469" y="266657"/>
                  <a:pt x="295469" y="266657"/>
                </a:cubicBezTo>
                <a:cubicBezTo>
                  <a:pt x="295469" y="255310"/>
                  <a:pt x="295469" y="255310"/>
                  <a:pt x="295469" y="255310"/>
                </a:cubicBezTo>
                <a:cubicBezTo>
                  <a:pt x="196979" y="255310"/>
                  <a:pt x="196979" y="255310"/>
                  <a:pt x="196979" y="255310"/>
                </a:cubicBezTo>
                <a:cubicBezTo>
                  <a:pt x="218866" y="209921"/>
                  <a:pt x="218866" y="209921"/>
                  <a:pt x="218866" y="209921"/>
                </a:cubicBezTo>
                <a:cubicBezTo>
                  <a:pt x="393959" y="175880"/>
                  <a:pt x="393959" y="175880"/>
                  <a:pt x="393959" y="175880"/>
                </a:cubicBezTo>
                <a:cubicBezTo>
                  <a:pt x="470562" y="283678"/>
                  <a:pt x="470562" y="283678"/>
                  <a:pt x="470562" y="283678"/>
                </a:cubicBezTo>
                <a:cubicBezTo>
                  <a:pt x="481505" y="289351"/>
                  <a:pt x="481505" y="289351"/>
                  <a:pt x="481505" y="289351"/>
                </a:cubicBezTo>
                <a:close/>
                <a:moveTo>
                  <a:pt x="103961" y="181554"/>
                </a:moveTo>
                <a:cubicBezTo>
                  <a:pt x="125848" y="181554"/>
                  <a:pt x="136791" y="187227"/>
                  <a:pt x="147734" y="192901"/>
                </a:cubicBezTo>
                <a:cubicBezTo>
                  <a:pt x="158678" y="198574"/>
                  <a:pt x="164149" y="204248"/>
                  <a:pt x="169621" y="209921"/>
                </a:cubicBezTo>
                <a:cubicBezTo>
                  <a:pt x="169621" y="209921"/>
                  <a:pt x="169621" y="215595"/>
                  <a:pt x="169621" y="215595"/>
                </a:cubicBezTo>
                <a:cubicBezTo>
                  <a:pt x="169621" y="226942"/>
                  <a:pt x="164149" y="238289"/>
                  <a:pt x="164149" y="243963"/>
                </a:cubicBezTo>
                <a:cubicBezTo>
                  <a:pt x="164149" y="249636"/>
                  <a:pt x="158678" y="249636"/>
                  <a:pt x="158678" y="249636"/>
                </a:cubicBezTo>
                <a:cubicBezTo>
                  <a:pt x="136791" y="260983"/>
                  <a:pt x="38302" y="238289"/>
                  <a:pt x="27358" y="215595"/>
                </a:cubicBezTo>
                <a:cubicBezTo>
                  <a:pt x="27358" y="215595"/>
                  <a:pt x="21887" y="209921"/>
                  <a:pt x="27358" y="209921"/>
                </a:cubicBezTo>
                <a:cubicBezTo>
                  <a:pt x="27358" y="198574"/>
                  <a:pt x="32830" y="187227"/>
                  <a:pt x="32830" y="175880"/>
                </a:cubicBezTo>
                <a:cubicBezTo>
                  <a:pt x="32830" y="175880"/>
                  <a:pt x="32830" y="175880"/>
                  <a:pt x="38302" y="170207"/>
                </a:cubicBezTo>
                <a:cubicBezTo>
                  <a:pt x="43773" y="170207"/>
                  <a:pt x="49245" y="170207"/>
                  <a:pt x="60188" y="170207"/>
                </a:cubicBezTo>
                <a:cubicBezTo>
                  <a:pt x="71131" y="170207"/>
                  <a:pt x="87546" y="175880"/>
                  <a:pt x="103961" y="181554"/>
                </a:cubicBezTo>
                <a:close/>
                <a:moveTo>
                  <a:pt x="207923" y="153186"/>
                </a:moveTo>
                <a:cubicBezTo>
                  <a:pt x="207923" y="141839"/>
                  <a:pt x="196979" y="130492"/>
                  <a:pt x="191508" y="113471"/>
                </a:cubicBezTo>
                <a:cubicBezTo>
                  <a:pt x="180564" y="96450"/>
                  <a:pt x="175093" y="85103"/>
                  <a:pt x="169621" y="73756"/>
                </a:cubicBezTo>
                <a:cubicBezTo>
                  <a:pt x="164149" y="68083"/>
                  <a:pt x="158678" y="68083"/>
                  <a:pt x="158678" y="68083"/>
                </a:cubicBezTo>
                <a:cubicBezTo>
                  <a:pt x="158678" y="68083"/>
                  <a:pt x="158678" y="68083"/>
                  <a:pt x="164149" y="79430"/>
                </a:cubicBezTo>
                <a:cubicBezTo>
                  <a:pt x="164149" y="90777"/>
                  <a:pt x="175093" y="102124"/>
                  <a:pt x="180564" y="119145"/>
                </a:cubicBezTo>
                <a:cubicBezTo>
                  <a:pt x="191508" y="136165"/>
                  <a:pt x="196979" y="147512"/>
                  <a:pt x="202451" y="158859"/>
                </a:cubicBezTo>
                <a:cubicBezTo>
                  <a:pt x="207923" y="164533"/>
                  <a:pt x="213394" y="164533"/>
                  <a:pt x="213394" y="164533"/>
                </a:cubicBezTo>
                <a:cubicBezTo>
                  <a:pt x="213394" y="164533"/>
                  <a:pt x="213394" y="158859"/>
                  <a:pt x="207923" y="153186"/>
                </a:cubicBezTo>
                <a:close/>
                <a:moveTo>
                  <a:pt x="202451" y="107798"/>
                </a:moveTo>
                <a:cubicBezTo>
                  <a:pt x="207923" y="124818"/>
                  <a:pt x="213394" y="141839"/>
                  <a:pt x="218866" y="153186"/>
                </a:cubicBezTo>
                <a:cubicBezTo>
                  <a:pt x="224338" y="164533"/>
                  <a:pt x="224338" y="170207"/>
                  <a:pt x="224338" y="175880"/>
                </a:cubicBezTo>
                <a:cubicBezTo>
                  <a:pt x="224338" y="181554"/>
                  <a:pt x="218866" y="181554"/>
                  <a:pt x="218866" y="181554"/>
                </a:cubicBezTo>
                <a:cubicBezTo>
                  <a:pt x="207923" y="187227"/>
                  <a:pt x="202451" y="192901"/>
                  <a:pt x="191508" y="198574"/>
                </a:cubicBezTo>
                <a:cubicBezTo>
                  <a:pt x="186036" y="198574"/>
                  <a:pt x="186036" y="198574"/>
                  <a:pt x="186036" y="198574"/>
                </a:cubicBezTo>
                <a:cubicBezTo>
                  <a:pt x="164149" y="187227"/>
                  <a:pt x="114905" y="96450"/>
                  <a:pt x="120376" y="73756"/>
                </a:cubicBezTo>
                <a:cubicBezTo>
                  <a:pt x="120376" y="68083"/>
                  <a:pt x="120376" y="68083"/>
                  <a:pt x="125848" y="68083"/>
                </a:cubicBezTo>
                <a:cubicBezTo>
                  <a:pt x="131320" y="62409"/>
                  <a:pt x="142263" y="56736"/>
                  <a:pt x="147734" y="51062"/>
                </a:cubicBezTo>
                <a:cubicBezTo>
                  <a:pt x="153206" y="51062"/>
                  <a:pt x="153206" y="51062"/>
                  <a:pt x="158678" y="51062"/>
                </a:cubicBezTo>
                <a:cubicBezTo>
                  <a:pt x="164149" y="51062"/>
                  <a:pt x="169621" y="56736"/>
                  <a:pt x="175093" y="68083"/>
                </a:cubicBezTo>
                <a:cubicBezTo>
                  <a:pt x="180564" y="79430"/>
                  <a:pt x="191508" y="90777"/>
                  <a:pt x="202451" y="107798"/>
                </a:cubicBezTo>
                <a:close/>
                <a:moveTo>
                  <a:pt x="262639" y="22694"/>
                </a:moveTo>
                <a:cubicBezTo>
                  <a:pt x="257167" y="34041"/>
                  <a:pt x="251696" y="45388"/>
                  <a:pt x="246224" y="62409"/>
                </a:cubicBezTo>
                <a:cubicBezTo>
                  <a:pt x="240752" y="73756"/>
                  <a:pt x="235281" y="90777"/>
                  <a:pt x="235281" y="102124"/>
                </a:cubicBezTo>
                <a:cubicBezTo>
                  <a:pt x="235281" y="107798"/>
                  <a:pt x="229809" y="107798"/>
                  <a:pt x="235281" y="107798"/>
                </a:cubicBezTo>
                <a:cubicBezTo>
                  <a:pt x="235281" y="107798"/>
                  <a:pt x="235281" y="107798"/>
                  <a:pt x="240752" y="102124"/>
                </a:cubicBezTo>
                <a:cubicBezTo>
                  <a:pt x="246224" y="90777"/>
                  <a:pt x="251696" y="79430"/>
                  <a:pt x="257167" y="68083"/>
                </a:cubicBezTo>
                <a:cubicBezTo>
                  <a:pt x="262639" y="51062"/>
                  <a:pt x="268111" y="39715"/>
                  <a:pt x="268111" y="28368"/>
                </a:cubicBezTo>
                <a:cubicBezTo>
                  <a:pt x="268111" y="22694"/>
                  <a:pt x="268111" y="17021"/>
                  <a:pt x="268111" y="17021"/>
                </a:cubicBezTo>
                <a:cubicBezTo>
                  <a:pt x="268111" y="17021"/>
                  <a:pt x="268111" y="17021"/>
                  <a:pt x="262639" y="22694"/>
                </a:cubicBezTo>
                <a:close/>
                <a:moveTo>
                  <a:pt x="235281" y="56736"/>
                </a:moveTo>
                <a:cubicBezTo>
                  <a:pt x="229809" y="73756"/>
                  <a:pt x="229809" y="90777"/>
                  <a:pt x="224338" y="96450"/>
                </a:cubicBezTo>
                <a:cubicBezTo>
                  <a:pt x="224338" y="107798"/>
                  <a:pt x="224338" y="119145"/>
                  <a:pt x="224338" y="119145"/>
                </a:cubicBezTo>
                <a:cubicBezTo>
                  <a:pt x="224338" y="124818"/>
                  <a:pt x="224338" y="124818"/>
                  <a:pt x="229809" y="124818"/>
                </a:cubicBezTo>
                <a:cubicBezTo>
                  <a:pt x="235281" y="130492"/>
                  <a:pt x="246224" y="130492"/>
                  <a:pt x="251696" y="136165"/>
                </a:cubicBezTo>
                <a:cubicBezTo>
                  <a:pt x="257167" y="136165"/>
                  <a:pt x="257167" y="136165"/>
                  <a:pt x="262639" y="136165"/>
                </a:cubicBezTo>
                <a:cubicBezTo>
                  <a:pt x="279054" y="124818"/>
                  <a:pt x="311884" y="39715"/>
                  <a:pt x="306412" y="17021"/>
                </a:cubicBezTo>
                <a:cubicBezTo>
                  <a:pt x="306412" y="17021"/>
                  <a:pt x="306412" y="17021"/>
                  <a:pt x="300941" y="11347"/>
                </a:cubicBezTo>
                <a:cubicBezTo>
                  <a:pt x="295469" y="11347"/>
                  <a:pt x="284526" y="5674"/>
                  <a:pt x="273582" y="0"/>
                </a:cubicBezTo>
                <a:cubicBezTo>
                  <a:pt x="273582" y="0"/>
                  <a:pt x="273582" y="0"/>
                  <a:pt x="268111" y="5674"/>
                </a:cubicBezTo>
                <a:cubicBezTo>
                  <a:pt x="268111" y="5674"/>
                  <a:pt x="262639" y="11347"/>
                  <a:pt x="257167" y="17021"/>
                </a:cubicBezTo>
                <a:cubicBezTo>
                  <a:pt x="251696" y="28368"/>
                  <a:pt x="246224" y="45388"/>
                  <a:pt x="235281" y="56736"/>
                </a:cubicBezTo>
                <a:close/>
              </a:path>
            </a:pathLst>
          </a:custGeom>
          <a:solidFill>
            <a:schemeClr val="bg1"/>
          </a:solidFill>
          <a:ln>
            <a:noFill/>
          </a:ln>
        </p:spPr>
        <p:txBody>
          <a:bodyPr lIns="91437" tIns="45718" rIns="91437" bIns="45718"/>
          <a:lstStyle/>
          <a:p>
            <a:endParaRPr lang="zh-CN" sz="1350"/>
          </a:p>
        </p:txBody>
      </p:sp>
      <p:sp>
        <p:nvSpPr>
          <p:cNvPr id="56" name="文本框 55"/>
          <p:cNvSpPr txBox="1"/>
          <p:nvPr/>
        </p:nvSpPr>
        <p:spPr>
          <a:xfrm>
            <a:off x="1815465" y="4303395"/>
            <a:ext cx="1642586" cy="506730"/>
          </a:xfrm>
          <a:prstGeom prst="rect">
            <a:avLst/>
          </a:prstGeom>
          <a:noFill/>
        </p:spPr>
        <p:txBody>
          <a:bodyPr wrap="square">
            <a:spAutoFit/>
          </a:bodyPr>
          <a:lstStyle/>
          <a:p>
            <a:r>
              <a:rPr lang="zh-CN" sz="2700" b="1">
                <a:solidFill>
                  <a:schemeClr val="accent1"/>
                </a:solidFill>
                <a:latin typeface="微软雅黑" panose="020B0503020204020204" pitchFamily="34" charset="-122"/>
                <a:ea typeface="微软雅黑" panose="020B0503020204020204" pitchFamily="34" charset="-122"/>
              </a:rPr>
              <a:t>扫码登录</a:t>
            </a:r>
          </a:p>
        </p:txBody>
      </p:sp>
      <p:sp>
        <p:nvSpPr>
          <p:cNvPr id="57" name="文本框 56"/>
          <p:cNvSpPr txBox="1"/>
          <p:nvPr/>
        </p:nvSpPr>
        <p:spPr>
          <a:xfrm>
            <a:off x="3310255" y="4185920"/>
            <a:ext cx="5539105" cy="755015"/>
          </a:xfrm>
          <a:prstGeom prst="rect">
            <a:avLst/>
          </a:prstGeom>
          <a:noFill/>
        </p:spPr>
        <p:txBody>
          <a:bodyPr wrap="square">
            <a:spAutoFit/>
          </a:bodyPr>
          <a:lstStyle/>
          <a:p>
            <a:pPr>
              <a:lnSpc>
                <a:spcPct val="120000"/>
              </a:lnSpc>
            </a:pPr>
            <a:r>
              <a:rPr lang="zh-CN" sz="120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需要下载安装</a:t>
            </a:r>
            <a:r>
              <a:rPr lang="zh-CN" sz="1200" b="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江苏智慧人社APP</a:t>
            </a:r>
            <a:r>
              <a:rPr lang="zh-CN" sz="120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，下载方式可以通过点击</a:t>
            </a:r>
            <a:r>
              <a:rPr lang="zh-CN" sz="1200" b="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登录页面</a:t>
            </a:r>
            <a:r>
              <a:rPr lang="zh-CN" sz="120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上的</a:t>
            </a:r>
            <a:r>
              <a:rPr lang="en-US" sz="120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a:t>
            </a:r>
            <a:r>
              <a:rPr lang="zh-CN" sz="120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下载江苏智慧人社APP</a:t>
            </a:r>
            <a:r>
              <a:rPr lang="en-US" sz="120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a:t>
            </a:r>
            <a:r>
              <a:rPr lang="zh-CN" sz="120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链接，打开</a:t>
            </a:r>
            <a:r>
              <a:rPr lang="zh-CN" sz="1200" b="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手机扫一扫</a:t>
            </a:r>
            <a:r>
              <a:rPr lang="zh-CN" sz="120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进行下载。然后打开江苏智慧人社APP扫一扫进行</a:t>
            </a:r>
            <a:r>
              <a:rPr lang="zh-CN" sz="1200" b="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扫码登录</a:t>
            </a:r>
            <a:r>
              <a:rPr lang="zh-CN" sz="120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。如何扫码可以点击登录页面上的</a:t>
            </a:r>
            <a:r>
              <a:rPr lang="en-US" sz="120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a:t>
            </a:r>
            <a:r>
              <a:rPr lang="zh-CN" sz="120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如何扫码？</a:t>
            </a:r>
            <a:r>
              <a:rPr lang="en-US" sz="120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a:t>
            </a:r>
            <a:r>
              <a:rPr lang="zh-CN" sz="120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链接。</a:t>
            </a:r>
          </a:p>
        </p:txBody>
      </p:sp>
      <p:pic>
        <p:nvPicPr>
          <p:cNvPr id="7" name="图片 6"/>
          <p:cNvPicPr/>
          <p:nvPr/>
        </p:nvPicPr>
        <p:blipFill>
          <a:blip r:embed="rId2" cstate="print"/>
          <a:stretch>
            <a:fillRect/>
          </a:stretch>
        </p:blipFill>
        <p:spPr>
          <a:xfrm>
            <a:off x="3780473" y="793433"/>
            <a:ext cx="4656296" cy="3176588"/>
          </a:xfrm>
          <a:prstGeom prst="rect">
            <a:avLst/>
          </a:prstGeom>
          <a:ln>
            <a:solidFill>
              <a:schemeClr val="accent1"/>
            </a:solidFill>
          </a:ln>
        </p:spPr>
      </p:pic>
      <p:pic>
        <p:nvPicPr>
          <p:cNvPr id="3" name="图片 2"/>
          <p:cNvPicPr/>
          <p:nvPr/>
        </p:nvPicPr>
        <p:blipFill>
          <a:blip r:embed="rId3" cstate="print"/>
          <a:stretch>
            <a:fillRect/>
          </a:stretch>
        </p:blipFill>
        <p:spPr>
          <a:xfrm>
            <a:off x="623781" y="793432"/>
            <a:ext cx="2767904" cy="3176588"/>
          </a:xfrm>
          <a:prstGeom prst="rect">
            <a:avLst/>
          </a:prstGeom>
        </p:spPr>
      </p:pic>
      <p:sp>
        <p:nvSpPr>
          <p:cNvPr id="31" name="Title 1"/>
          <p:cNvSpPr txBox="1"/>
          <p:nvPr/>
        </p:nvSpPr>
        <p:spPr>
          <a:xfrm>
            <a:off x="817880" y="189230"/>
            <a:ext cx="4752975"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GB" sz="1800" b="1" dirty="0">
                <a:solidFill>
                  <a:schemeClr val="tx1">
                    <a:lumMod val="75000"/>
                    <a:lumOff val="25000"/>
                  </a:schemeClr>
                </a:solidFill>
                <a:latin typeface="微软雅黑" panose="020B0503020204020204" pitchFamily="34" charset="-122"/>
                <a:ea typeface="微软雅黑" panose="020B0503020204020204" pitchFamily="34" charset="-122"/>
              </a:rPr>
              <a:t>单位用户登录</a:t>
            </a:r>
            <a:r>
              <a:rPr lang="en-US" altLang="zh-CN" sz="18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扫码登录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31"/>
                                        </p:tgtEl>
                                        <p:attrNameLst>
                                          <p:attrName>style.visibility</p:attrName>
                                        </p:attrNameLst>
                                      </p:cBhvr>
                                      <p:to>
                                        <p:strVal val="visible"/>
                                      </p:to>
                                    </p:set>
                                    <p:anim calcmode="lin" valueType="num">
                                      <p:cBhvr>
                                        <p:cTn id="11"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31"/>
                                        </p:tgtEl>
                                        <p:attrNameLst>
                                          <p:attrName>ppt_y</p:attrName>
                                        </p:attrNameLst>
                                      </p:cBhvr>
                                      <p:tavLst>
                                        <p:tav tm="0">
                                          <p:val>
                                            <p:strVal val="#ppt_y"/>
                                          </p:val>
                                        </p:tav>
                                        <p:tav tm="100000">
                                          <p:val>
                                            <p:strVal val="#ppt_y"/>
                                          </p:val>
                                        </p:tav>
                                      </p:tavLst>
                                    </p:anim>
                                    <p:anim calcmode="lin" valueType="num">
                                      <p:cBhvr>
                                        <p:cTn id="13"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圆角矩形 46"/>
          <p:cNvSpPr/>
          <p:nvPr/>
        </p:nvSpPr>
        <p:spPr>
          <a:xfrm>
            <a:off x="4883379" y="1155142"/>
            <a:ext cx="685802" cy="685802"/>
          </a:xfrm>
          <a:prstGeom prst="roundRect">
            <a:avLst/>
          </a:prstGeom>
          <a:solidFill>
            <a:schemeClr val="accent2"/>
          </a:solidFill>
          <a:ln>
            <a:noFill/>
          </a:ln>
        </p:spPr>
        <p:txBody>
          <a:bodyPr anchor="ctr"/>
          <a:lstStyle/>
          <a:p>
            <a:pPr algn="ctr"/>
            <a:endParaRPr lang="zh-CN" sz="1350">
              <a:solidFill>
                <a:schemeClr val="lt1"/>
              </a:solidFill>
            </a:endParaRPr>
          </a:p>
        </p:txBody>
      </p:sp>
      <p:sp>
        <p:nvSpPr>
          <p:cNvPr id="50" name="Freeform 60"/>
          <p:cNvSpPr/>
          <p:nvPr/>
        </p:nvSpPr>
        <p:spPr>
          <a:xfrm>
            <a:off x="5010084" y="1317198"/>
            <a:ext cx="418581" cy="361689"/>
          </a:xfrm>
          <a:custGeom>
            <a:avLst/>
            <a:gdLst/>
            <a:ahLst/>
            <a:cxnLst/>
            <a:rect l="l" t="t" r="r" b="b"/>
            <a:pathLst>
              <a:path w="558108" h="482252">
                <a:moveTo>
                  <a:pt x="142263" y="204248"/>
                </a:moveTo>
                <a:cubicBezTo>
                  <a:pt x="136791" y="198574"/>
                  <a:pt x="120376" y="192901"/>
                  <a:pt x="103961" y="187227"/>
                </a:cubicBezTo>
                <a:cubicBezTo>
                  <a:pt x="87546" y="187227"/>
                  <a:pt x="71131" y="181554"/>
                  <a:pt x="60188" y="181554"/>
                </a:cubicBezTo>
                <a:cubicBezTo>
                  <a:pt x="54716" y="181554"/>
                  <a:pt x="49245" y="181554"/>
                  <a:pt x="49245" y="181554"/>
                </a:cubicBezTo>
                <a:cubicBezTo>
                  <a:pt x="49245" y="181554"/>
                  <a:pt x="54716" y="181554"/>
                  <a:pt x="60188" y="187227"/>
                </a:cubicBezTo>
                <a:cubicBezTo>
                  <a:pt x="71131" y="192901"/>
                  <a:pt x="82075" y="198574"/>
                  <a:pt x="98490" y="198574"/>
                </a:cubicBezTo>
                <a:cubicBezTo>
                  <a:pt x="114905" y="204248"/>
                  <a:pt x="131320" y="209921"/>
                  <a:pt x="142263" y="209921"/>
                </a:cubicBezTo>
                <a:cubicBezTo>
                  <a:pt x="153206" y="209921"/>
                  <a:pt x="153206" y="209921"/>
                  <a:pt x="153206" y="209921"/>
                </a:cubicBezTo>
                <a:cubicBezTo>
                  <a:pt x="153206" y="209921"/>
                  <a:pt x="153206" y="204248"/>
                  <a:pt x="142263" y="204248"/>
                </a:cubicBezTo>
                <a:close/>
                <a:moveTo>
                  <a:pt x="481505" y="289351"/>
                </a:moveTo>
                <a:cubicBezTo>
                  <a:pt x="481505" y="266657"/>
                  <a:pt x="481505" y="266657"/>
                  <a:pt x="481505" y="266657"/>
                </a:cubicBezTo>
                <a:cubicBezTo>
                  <a:pt x="558108" y="266657"/>
                  <a:pt x="558108" y="266657"/>
                  <a:pt x="558108" y="266657"/>
                </a:cubicBezTo>
                <a:cubicBezTo>
                  <a:pt x="558108" y="482252"/>
                  <a:pt x="558108" y="482252"/>
                  <a:pt x="558108" y="482252"/>
                </a:cubicBezTo>
                <a:cubicBezTo>
                  <a:pt x="481505" y="482252"/>
                  <a:pt x="481505" y="482252"/>
                  <a:pt x="481505" y="482252"/>
                </a:cubicBezTo>
                <a:cubicBezTo>
                  <a:pt x="481505" y="448211"/>
                  <a:pt x="481505" y="448211"/>
                  <a:pt x="481505" y="448211"/>
                </a:cubicBezTo>
                <a:cubicBezTo>
                  <a:pt x="383015" y="408496"/>
                  <a:pt x="383015" y="408496"/>
                  <a:pt x="383015" y="408496"/>
                </a:cubicBezTo>
                <a:cubicBezTo>
                  <a:pt x="147734" y="436864"/>
                  <a:pt x="147734" y="436864"/>
                  <a:pt x="147734" y="436864"/>
                </a:cubicBezTo>
                <a:cubicBezTo>
                  <a:pt x="16415" y="368781"/>
                  <a:pt x="16415" y="368781"/>
                  <a:pt x="16415" y="368781"/>
                </a:cubicBezTo>
                <a:cubicBezTo>
                  <a:pt x="21887" y="340413"/>
                  <a:pt x="21887" y="340413"/>
                  <a:pt x="21887" y="340413"/>
                </a:cubicBezTo>
                <a:cubicBezTo>
                  <a:pt x="0" y="329066"/>
                  <a:pt x="0" y="329066"/>
                  <a:pt x="0" y="329066"/>
                </a:cubicBezTo>
                <a:cubicBezTo>
                  <a:pt x="5472" y="300698"/>
                  <a:pt x="5472" y="300698"/>
                  <a:pt x="5472" y="300698"/>
                </a:cubicBezTo>
                <a:cubicBezTo>
                  <a:pt x="0" y="289351"/>
                  <a:pt x="0" y="289351"/>
                  <a:pt x="0" y="289351"/>
                </a:cubicBezTo>
                <a:cubicBezTo>
                  <a:pt x="10943" y="249636"/>
                  <a:pt x="10943" y="249636"/>
                  <a:pt x="10943" y="249636"/>
                </a:cubicBezTo>
                <a:cubicBezTo>
                  <a:pt x="169621" y="300698"/>
                  <a:pt x="169621" y="300698"/>
                  <a:pt x="169621" y="300698"/>
                </a:cubicBezTo>
                <a:cubicBezTo>
                  <a:pt x="295469" y="266657"/>
                  <a:pt x="295469" y="266657"/>
                  <a:pt x="295469" y="266657"/>
                </a:cubicBezTo>
                <a:cubicBezTo>
                  <a:pt x="295469" y="255310"/>
                  <a:pt x="295469" y="255310"/>
                  <a:pt x="295469" y="255310"/>
                </a:cubicBezTo>
                <a:cubicBezTo>
                  <a:pt x="196979" y="255310"/>
                  <a:pt x="196979" y="255310"/>
                  <a:pt x="196979" y="255310"/>
                </a:cubicBezTo>
                <a:cubicBezTo>
                  <a:pt x="218866" y="209921"/>
                  <a:pt x="218866" y="209921"/>
                  <a:pt x="218866" y="209921"/>
                </a:cubicBezTo>
                <a:cubicBezTo>
                  <a:pt x="393959" y="175880"/>
                  <a:pt x="393959" y="175880"/>
                  <a:pt x="393959" y="175880"/>
                </a:cubicBezTo>
                <a:cubicBezTo>
                  <a:pt x="470562" y="283678"/>
                  <a:pt x="470562" y="283678"/>
                  <a:pt x="470562" y="283678"/>
                </a:cubicBezTo>
                <a:cubicBezTo>
                  <a:pt x="481505" y="289351"/>
                  <a:pt x="481505" y="289351"/>
                  <a:pt x="481505" y="289351"/>
                </a:cubicBezTo>
                <a:close/>
                <a:moveTo>
                  <a:pt x="103961" y="181554"/>
                </a:moveTo>
                <a:cubicBezTo>
                  <a:pt x="125848" y="181554"/>
                  <a:pt x="136791" y="187227"/>
                  <a:pt x="147734" y="192901"/>
                </a:cubicBezTo>
                <a:cubicBezTo>
                  <a:pt x="158678" y="198574"/>
                  <a:pt x="164149" y="204248"/>
                  <a:pt x="169621" y="209921"/>
                </a:cubicBezTo>
                <a:cubicBezTo>
                  <a:pt x="169621" y="209921"/>
                  <a:pt x="169621" y="215595"/>
                  <a:pt x="169621" y="215595"/>
                </a:cubicBezTo>
                <a:cubicBezTo>
                  <a:pt x="169621" y="226942"/>
                  <a:pt x="164149" y="238289"/>
                  <a:pt x="164149" y="243963"/>
                </a:cubicBezTo>
                <a:cubicBezTo>
                  <a:pt x="164149" y="249636"/>
                  <a:pt x="158678" y="249636"/>
                  <a:pt x="158678" y="249636"/>
                </a:cubicBezTo>
                <a:cubicBezTo>
                  <a:pt x="136791" y="260983"/>
                  <a:pt x="38302" y="238289"/>
                  <a:pt x="27358" y="215595"/>
                </a:cubicBezTo>
                <a:cubicBezTo>
                  <a:pt x="27358" y="215595"/>
                  <a:pt x="21887" y="209921"/>
                  <a:pt x="27358" y="209921"/>
                </a:cubicBezTo>
                <a:cubicBezTo>
                  <a:pt x="27358" y="198574"/>
                  <a:pt x="32830" y="187227"/>
                  <a:pt x="32830" y="175880"/>
                </a:cubicBezTo>
                <a:cubicBezTo>
                  <a:pt x="32830" y="175880"/>
                  <a:pt x="32830" y="175880"/>
                  <a:pt x="38302" y="170207"/>
                </a:cubicBezTo>
                <a:cubicBezTo>
                  <a:pt x="43773" y="170207"/>
                  <a:pt x="49245" y="170207"/>
                  <a:pt x="60188" y="170207"/>
                </a:cubicBezTo>
                <a:cubicBezTo>
                  <a:pt x="71131" y="170207"/>
                  <a:pt x="87546" y="175880"/>
                  <a:pt x="103961" y="181554"/>
                </a:cubicBezTo>
                <a:close/>
                <a:moveTo>
                  <a:pt x="207923" y="153186"/>
                </a:moveTo>
                <a:cubicBezTo>
                  <a:pt x="207923" y="141839"/>
                  <a:pt x="196979" y="130492"/>
                  <a:pt x="191508" y="113471"/>
                </a:cubicBezTo>
                <a:cubicBezTo>
                  <a:pt x="180564" y="96450"/>
                  <a:pt x="175093" y="85103"/>
                  <a:pt x="169621" y="73756"/>
                </a:cubicBezTo>
                <a:cubicBezTo>
                  <a:pt x="164149" y="68083"/>
                  <a:pt x="158678" y="68083"/>
                  <a:pt x="158678" y="68083"/>
                </a:cubicBezTo>
                <a:cubicBezTo>
                  <a:pt x="158678" y="68083"/>
                  <a:pt x="158678" y="68083"/>
                  <a:pt x="164149" y="79430"/>
                </a:cubicBezTo>
                <a:cubicBezTo>
                  <a:pt x="164149" y="90777"/>
                  <a:pt x="175093" y="102124"/>
                  <a:pt x="180564" y="119145"/>
                </a:cubicBezTo>
                <a:cubicBezTo>
                  <a:pt x="191508" y="136165"/>
                  <a:pt x="196979" y="147512"/>
                  <a:pt x="202451" y="158859"/>
                </a:cubicBezTo>
                <a:cubicBezTo>
                  <a:pt x="207923" y="164533"/>
                  <a:pt x="213394" y="164533"/>
                  <a:pt x="213394" y="164533"/>
                </a:cubicBezTo>
                <a:cubicBezTo>
                  <a:pt x="213394" y="164533"/>
                  <a:pt x="213394" y="158859"/>
                  <a:pt x="207923" y="153186"/>
                </a:cubicBezTo>
                <a:close/>
                <a:moveTo>
                  <a:pt x="202451" y="107798"/>
                </a:moveTo>
                <a:cubicBezTo>
                  <a:pt x="207923" y="124818"/>
                  <a:pt x="213394" y="141839"/>
                  <a:pt x="218866" y="153186"/>
                </a:cubicBezTo>
                <a:cubicBezTo>
                  <a:pt x="224338" y="164533"/>
                  <a:pt x="224338" y="170207"/>
                  <a:pt x="224338" y="175880"/>
                </a:cubicBezTo>
                <a:cubicBezTo>
                  <a:pt x="224338" y="181554"/>
                  <a:pt x="218866" y="181554"/>
                  <a:pt x="218866" y="181554"/>
                </a:cubicBezTo>
                <a:cubicBezTo>
                  <a:pt x="207923" y="187227"/>
                  <a:pt x="202451" y="192901"/>
                  <a:pt x="191508" y="198574"/>
                </a:cubicBezTo>
                <a:cubicBezTo>
                  <a:pt x="186036" y="198574"/>
                  <a:pt x="186036" y="198574"/>
                  <a:pt x="186036" y="198574"/>
                </a:cubicBezTo>
                <a:cubicBezTo>
                  <a:pt x="164149" y="187227"/>
                  <a:pt x="114905" y="96450"/>
                  <a:pt x="120376" y="73756"/>
                </a:cubicBezTo>
                <a:cubicBezTo>
                  <a:pt x="120376" y="68083"/>
                  <a:pt x="120376" y="68083"/>
                  <a:pt x="125848" y="68083"/>
                </a:cubicBezTo>
                <a:cubicBezTo>
                  <a:pt x="131320" y="62409"/>
                  <a:pt x="142263" y="56736"/>
                  <a:pt x="147734" y="51062"/>
                </a:cubicBezTo>
                <a:cubicBezTo>
                  <a:pt x="153206" y="51062"/>
                  <a:pt x="153206" y="51062"/>
                  <a:pt x="158678" y="51062"/>
                </a:cubicBezTo>
                <a:cubicBezTo>
                  <a:pt x="164149" y="51062"/>
                  <a:pt x="169621" y="56736"/>
                  <a:pt x="175093" y="68083"/>
                </a:cubicBezTo>
                <a:cubicBezTo>
                  <a:pt x="180564" y="79430"/>
                  <a:pt x="191508" y="90777"/>
                  <a:pt x="202451" y="107798"/>
                </a:cubicBezTo>
                <a:close/>
                <a:moveTo>
                  <a:pt x="262639" y="22694"/>
                </a:moveTo>
                <a:cubicBezTo>
                  <a:pt x="257167" y="34041"/>
                  <a:pt x="251696" y="45388"/>
                  <a:pt x="246224" y="62409"/>
                </a:cubicBezTo>
                <a:cubicBezTo>
                  <a:pt x="240752" y="73756"/>
                  <a:pt x="235281" y="90777"/>
                  <a:pt x="235281" y="102124"/>
                </a:cubicBezTo>
                <a:cubicBezTo>
                  <a:pt x="235281" y="107798"/>
                  <a:pt x="229809" y="107798"/>
                  <a:pt x="235281" y="107798"/>
                </a:cubicBezTo>
                <a:cubicBezTo>
                  <a:pt x="235281" y="107798"/>
                  <a:pt x="235281" y="107798"/>
                  <a:pt x="240752" y="102124"/>
                </a:cubicBezTo>
                <a:cubicBezTo>
                  <a:pt x="246224" y="90777"/>
                  <a:pt x="251696" y="79430"/>
                  <a:pt x="257167" y="68083"/>
                </a:cubicBezTo>
                <a:cubicBezTo>
                  <a:pt x="262639" y="51062"/>
                  <a:pt x="268111" y="39715"/>
                  <a:pt x="268111" y="28368"/>
                </a:cubicBezTo>
                <a:cubicBezTo>
                  <a:pt x="268111" y="22694"/>
                  <a:pt x="268111" y="17021"/>
                  <a:pt x="268111" y="17021"/>
                </a:cubicBezTo>
                <a:cubicBezTo>
                  <a:pt x="268111" y="17021"/>
                  <a:pt x="268111" y="17021"/>
                  <a:pt x="262639" y="22694"/>
                </a:cubicBezTo>
                <a:close/>
                <a:moveTo>
                  <a:pt x="235281" y="56736"/>
                </a:moveTo>
                <a:cubicBezTo>
                  <a:pt x="229809" y="73756"/>
                  <a:pt x="229809" y="90777"/>
                  <a:pt x="224338" y="96450"/>
                </a:cubicBezTo>
                <a:cubicBezTo>
                  <a:pt x="224338" y="107798"/>
                  <a:pt x="224338" y="119145"/>
                  <a:pt x="224338" y="119145"/>
                </a:cubicBezTo>
                <a:cubicBezTo>
                  <a:pt x="224338" y="124818"/>
                  <a:pt x="224338" y="124818"/>
                  <a:pt x="229809" y="124818"/>
                </a:cubicBezTo>
                <a:cubicBezTo>
                  <a:pt x="235281" y="130492"/>
                  <a:pt x="246224" y="130492"/>
                  <a:pt x="251696" y="136165"/>
                </a:cubicBezTo>
                <a:cubicBezTo>
                  <a:pt x="257167" y="136165"/>
                  <a:pt x="257167" y="136165"/>
                  <a:pt x="262639" y="136165"/>
                </a:cubicBezTo>
                <a:cubicBezTo>
                  <a:pt x="279054" y="124818"/>
                  <a:pt x="311884" y="39715"/>
                  <a:pt x="306412" y="17021"/>
                </a:cubicBezTo>
                <a:cubicBezTo>
                  <a:pt x="306412" y="17021"/>
                  <a:pt x="306412" y="17021"/>
                  <a:pt x="300941" y="11347"/>
                </a:cubicBezTo>
                <a:cubicBezTo>
                  <a:pt x="295469" y="11347"/>
                  <a:pt x="284526" y="5674"/>
                  <a:pt x="273582" y="0"/>
                </a:cubicBezTo>
                <a:cubicBezTo>
                  <a:pt x="273582" y="0"/>
                  <a:pt x="273582" y="0"/>
                  <a:pt x="268111" y="5674"/>
                </a:cubicBezTo>
                <a:cubicBezTo>
                  <a:pt x="268111" y="5674"/>
                  <a:pt x="262639" y="11347"/>
                  <a:pt x="257167" y="17021"/>
                </a:cubicBezTo>
                <a:cubicBezTo>
                  <a:pt x="251696" y="28368"/>
                  <a:pt x="246224" y="45388"/>
                  <a:pt x="235281" y="56736"/>
                </a:cubicBezTo>
                <a:close/>
              </a:path>
            </a:pathLst>
          </a:custGeom>
          <a:solidFill>
            <a:schemeClr val="bg1"/>
          </a:solidFill>
          <a:ln>
            <a:noFill/>
          </a:ln>
        </p:spPr>
        <p:txBody>
          <a:bodyPr lIns="91437" tIns="45718" rIns="91437" bIns="45718"/>
          <a:lstStyle/>
          <a:p>
            <a:endParaRPr lang="zh-CN" sz="1350"/>
          </a:p>
        </p:txBody>
      </p:sp>
      <p:sp>
        <p:nvSpPr>
          <p:cNvPr id="56" name="文本框 55"/>
          <p:cNvSpPr txBox="1"/>
          <p:nvPr/>
        </p:nvSpPr>
        <p:spPr>
          <a:xfrm>
            <a:off x="5708870" y="1191698"/>
            <a:ext cx="1754465" cy="553085"/>
          </a:xfrm>
          <a:prstGeom prst="rect">
            <a:avLst/>
          </a:prstGeom>
          <a:noFill/>
        </p:spPr>
        <p:txBody>
          <a:bodyPr wrap="square">
            <a:spAutoFit/>
          </a:bodyPr>
          <a:lstStyle/>
          <a:p>
            <a:r>
              <a:rPr lang="zh-CN" sz="3000" b="1">
                <a:solidFill>
                  <a:schemeClr val="accent1"/>
                </a:solidFill>
                <a:latin typeface="微软雅黑" panose="020B0503020204020204" pitchFamily="34" charset="-122"/>
                <a:ea typeface="微软雅黑" panose="020B0503020204020204" pitchFamily="34" charset="-122"/>
              </a:rPr>
              <a:t>账号登录</a:t>
            </a:r>
          </a:p>
        </p:txBody>
      </p:sp>
      <p:sp>
        <p:nvSpPr>
          <p:cNvPr id="57" name="文本框 56"/>
          <p:cNvSpPr txBox="1"/>
          <p:nvPr/>
        </p:nvSpPr>
        <p:spPr>
          <a:xfrm>
            <a:off x="4613910" y="2243138"/>
            <a:ext cx="3691890" cy="1751965"/>
          </a:xfrm>
          <a:prstGeom prst="rect">
            <a:avLst/>
          </a:prstGeom>
          <a:noFill/>
        </p:spPr>
        <p:txBody>
          <a:bodyPr wrap="square">
            <a:spAutoFit/>
          </a:bodyPr>
          <a:lstStyle/>
          <a:p>
            <a:pPr>
              <a:lnSpc>
                <a:spcPct val="120000"/>
              </a:lnSpc>
            </a:pPr>
            <a:r>
              <a:rPr lang="zh-CN"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打开账号密码登录页面</a:t>
            </a:r>
          </a:p>
          <a:p>
            <a:pPr>
              <a:lnSpc>
                <a:spcPct val="120000"/>
              </a:lnSpc>
            </a:pPr>
            <a:r>
              <a:rPr lang="zh-CN"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输入</a:t>
            </a:r>
            <a:r>
              <a:rPr lang="zh-CN"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统一社会信用代码/单位编号</a:t>
            </a:r>
            <a:r>
              <a:rPr lang="zh-CN"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；输入</a:t>
            </a:r>
            <a:r>
              <a:rPr lang="zh-CN" altLang="en-US"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经办人</a:t>
            </a:r>
            <a:r>
              <a:rPr lang="zh-CN"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证件号码/移动电话</a:t>
            </a:r>
            <a:r>
              <a:rPr lang="zh-CN"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a:t>
            </a:r>
          </a:p>
          <a:p>
            <a:pPr>
              <a:lnSpc>
                <a:spcPct val="120000"/>
              </a:lnSpc>
            </a:pPr>
            <a:r>
              <a:rPr lang="zh-CN"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输入</a:t>
            </a:r>
            <a:r>
              <a:rPr lang="zh-CN" altLang="en-US"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经办人</a:t>
            </a:r>
            <a:r>
              <a:rPr lang="zh-CN"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密码</a:t>
            </a:r>
            <a:r>
              <a:rPr lang="zh-CN"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a:t>
            </a:r>
          </a:p>
          <a:p>
            <a:pPr>
              <a:lnSpc>
                <a:spcPct val="120000"/>
              </a:lnSpc>
            </a:pPr>
            <a:r>
              <a:rPr lang="zh-CN"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然后点击登录按钮。</a:t>
            </a:r>
          </a:p>
        </p:txBody>
      </p:sp>
      <p:pic>
        <p:nvPicPr>
          <p:cNvPr id="3" name="图片 2"/>
          <p:cNvPicPr/>
          <p:nvPr/>
        </p:nvPicPr>
        <p:blipFill>
          <a:blip r:embed="rId2" cstate="print"/>
          <a:stretch>
            <a:fillRect/>
          </a:stretch>
        </p:blipFill>
        <p:spPr>
          <a:xfrm>
            <a:off x="922688" y="901951"/>
            <a:ext cx="3132187" cy="3618125"/>
          </a:xfrm>
          <a:prstGeom prst="rect">
            <a:avLst/>
          </a:prstGeom>
        </p:spPr>
      </p:pic>
      <p:sp>
        <p:nvSpPr>
          <p:cNvPr id="31" name="Title 1"/>
          <p:cNvSpPr txBox="1"/>
          <p:nvPr/>
        </p:nvSpPr>
        <p:spPr>
          <a:xfrm>
            <a:off x="817880" y="189230"/>
            <a:ext cx="4752975"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GB" sz="1800" b="1" dirty="0">
                <a:solidFill>
                  <a:schemeClr val="tx1">
                    <a:lumMod val="75000"/>
                    <a:lumOff val="25000"/>
                  </a:schemeClr>
                </a:solidFill>
                <a:latin typeface="微软雅黑" panose="020B0503020204020204" pitchFamily="34" charset="-122"/>
                <a:ea typeface="微软雅黑" panose="020B0503020204020204" pitchFamily="34" charset="-122"/>
              </a:rPr>
              <a:t>单位用户登录</a:t>
            </a:r>
            <a:r>
              <a:rPr lang="en-US" altLang="zh-CN" sz="18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账号密码登录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31"/>
                                        </p:tgtEl>
                                        <p:attrNameLst>
                                          <p:attrName>style.visibility</p:attrName>
                                        </p:attrNameLst>
                                      </p:cBhvr>
                                      <p:to>
                                        <p:strVal val="visible"/>
                                      </p:to>
                                    </p:set>
                                    <p:anim calcmode="lin" valueType="num">
                                      <p:cBhvr>
                                        <p:cTn id="11"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31"/>
                                        </p:tgtEl>
                                        <p:attrNameLst>
                                          <p:attrName>ppt_y</p:attrName>
                                        </p:attrNameLst>
                                      </p:cBhvr>
                                      <p:tavLst>
                                        <p:tav tm="0">
                                          <p:val>
                                            <p:strVal val="#ppt_y"/>
                                          </p:val>
                                        </p:tav>
                                        <p:tav tm="100000">
                                          <p:val>
                                            <p:strVal val="#ppt_y"/>
                                          </p:val>
                                        </p:tav>
                                      </p:tavLst>
                                    </p:anim>
                                    <p:anim calcmode="lin" valueType="num">
                                      <p:cBhvr>
                                        <p:cTn id="13"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圆角矩形 46"/>
          <p:cNvSpPr/>
          <p:nvPr/>
        </p:nvSpPr>
        <p:spPr>
          <a:xfrm>
            <a:off x="4883150" y="1155700"/>
            <a:ext cx="685800" cy="685800"/>
          </a:xfrm>
          <a:prstGeom prst="roundRect">
            <a:avLst/>
          </a:prstGeom>
          <a:solidFill>
            <a:schemeClr val="accent2"/>
          </a:solidFill>
          <a:ln>
            <a:noFill/>
          </a:ln>
        </p:spPr>
        <p:txBody>
          <a:bodyPr anchor="ctr"/>
          <a:lstStyle/>
          <a:p>
            <a:pPr algn="ctr" fontAlgn="auto">
              <a:spcBef>
                <a:spcPts val="0"/>
              </a:spcBef>
              <a:spcAft>
                <a:spcPts val="0"/>
              </a:spcAft>
              <a:defRPr/>
            </a:pPr>
            <a:endParaRPr lang="zh-CN" sz="1350">
              <a:solidFill>
                <a:schemeClr val="lt1"/>
              </a:solidFill>
              <a:latin typeface="+mn-lt"/>
              <a:ea typeface="+mn-ea"/>
            </a:endParaRPr>
          </a:p>
        </p:txBody>
      </p:sp>
      <p:sp>
        <p:nvSpPr>
          <p:cNvPr id="50" name="Freeform 60"/>
          <p:cNvSpPr/>
          <p:nvPr/>
        </p:nvSpPr>
        <p:spPr>
          <a:xfrm>
            <a:off x="5010150" y="1317625"/>
            <a:ext cx="419100" cy="361950"/>
          </a:xfrm>
          <a:custGeom>
            <a:avLst/>
            <a:gdLst/>
            <a:ahLst/>
            <a:cxnLst/>
            <a:rect l="l" t="t" r="r" b="b"/>
            <a:pathLst>
              <a:path w="558108" h="482252">
                <a:moveTo>
                  <a:pt x="142263" y="204248"/>
                </a:moveTo>
                <a:cubicBezTo>
                  <a:pt x="136791" y="198574"/>
                  <a:pt x="120376" y="192901"/>
                  <a:pt x="103961" y="187227"/>
                </a:cubicBezTo>
                <a:cubicBezTo>
                  <a:pt x="87546" y="187227"/>
                  <a:pt x="71131" y="181554"/>
                  <a:pt x="60188" y="181554"/>
                </a:cubicBezTo>
                <a:cubicBezTo>
                  <a:pt x="54716" y="181554"/>
                  <a:pt x="49245" y="181554"/>
                  <a:pt x="49245" y="181554"/>
                </a:cubicBezTo>
                <a:cubicBezTo>
                  <a:pt x="49245" y="181554"/>
                  <a:pt x="54716" y="181554"/>
                  <a:pt x="60188" y="187227"/>
                </a:cubicBezTo>
                <a:cubicBezTo>
                  <a:pt x="71131" y="192901"/>
                  <a:pt x="82075" y="198574"/>
                  <a:pt x="98490" y="198574"/>
                </a:cubicBezTo>
                <a:cubicBezTo>
                  <a:pt x="114905" y="204248"/>
                  <a:pt x="131320" y="209921"/>
                  <a:pt x="142263" y="209921"/>
                </a:cubicBezTo>
                <a:cubicBezTo>
                  <a:pt x="153206" y="209921"/>
                  <a:pt x="153206" y="209921"/>
                  <a:pt x="153206" y="209921"/>
                </a:cubicBezTo>
                <a:cubicBezTo>
                  <a:pt x="153206" y="209921"/>
                  <a:pt x="153206" y="204248"/>
                  <a:pt x="142263" y="204248"/>
                </a:cubicBezTo>
                <a:close/>
                <a:moveTo>
                  <a:pt x="481505" y="289351"/>
                </a:moveTo>
                <a:cubicBezTo>
                  <a:pt x="481505" y="266657"/>
                  <a:pt x="481505" y="266657"/>
                  <a:pt x="481505" y="266657"/>
                </a:cubicBezTo>
                <a:cubicBezTo>
                  <a:pt x="558108" y="266657"/>
                  <a:pt x="558108" y="266657"/>
                  <a:pt x="558108" y="266657"/>
                </a:cubicBezTo>
                <a:cubicBezTo>
                  <a:pt x="558108" y="482252"/>
                  <a:pt x="558108" y="482252"/>
                  <a:pt x="558108" y="482252"/>
                </a:cubicBezTo>
                <a:cubicBezTo>
                  <a:pt x="481505" y="482252"/>
                  <a:pt x="481505" y="482252"/>
                  <a:pt x="481505" y="482252"/>
                </a:cubicBezTo>
                <a:cubicBezTo>
                  <a:pt x="481505" y="448211"/>
                  <a:pt x="481505" y="448211"/>
                  <a:pt x="481505" y="448211"/>
                </a:cubicBezTo>
                <a:cubicBezTo>
                  <a:pt x="383015" y="408496"/>
                  <a:pt x="383015" y="408496"/>
                  <a:pt x="383015" y="408496"/>
                </a:cubicBezTo>
                <a:cubicBezTo>
                  <a:pt x="147734" y="436864"/>
                  <a:pt x="147734" y="436864"/>
                  <a:pt x="147734" y="436864"/>
                </a:cubicBezTo>
                <a:cubicBezTo>
                  <a:pt x="16415" y="368781"/>
                  <a:pt x="16415" y="368781"/>
                  <a:pt x="16415" y="368781"/>
                </a:cubicBezTo>
                <a:cubicBezTo>
                  <a:pt x="21887" y="340413"/>
                  <a:pt x="21887" y="340413"/>
                  <a:pt x="21887" y="340413"/>
                </a:cubicBezTo>
                <a:cubicBezTo>
                  <a:pt x="0" y="329066"/>
                  <a:pt x="0" y="329066"/>
                  <a:pt x="0" y="329066"/>
                </a:cubicBezTo>
                <a:cubicBezTo>
                  <a:pt x="5472" y="300698"/>
                  <a:pt x="5472" y="300698"/>
                  <a:pt x="5472" y="300698"/>
                </a:cubicBezTo>
                <a:cubicBezTo>
                  <a:pt x="0" y="289351"/>
                  <a:pt x="0" y="289351"/>
                  <a:pt x="0" y="289351"/>
                </a:cubicBezTo>
                <a:cubicBezTo>
                  <a:pt x="10943" y="249636"/>
                  <a:pt x="10943" y="249636"/>
                  <a:pt x="10943" y="249636"/>
                </a:cubicBezTo>
                <a:cubicBezTo>
                  <a:pt x="169621" y="300698"/>
                  <a:pt x="169621" y="300698"/>
                  <a:pt x="169621" y="300698"/>
                </a:cubicBezTo>
                <a:cubicBezTo>
                  <a:pt x="295469" y="266657"/>
                  <a:pt x="295469" y="266657"/>
                  <a:pt x="295469" y="266657"/>
                </a:cubicBezTo>
                <a:cubicBezTo>
                  <a:pt x="295469" y="255310"/>
                  <a:pt x="295469" y="255310"/>
                  <a:pt x="295469" y="255310"/>
                </a:cubicBezTo>
                <a:cubicBezTo>
                  <a:pt x="196979" y="255310"/>
                  <a:pt x="196979" y="255310"/>
                  <a:pt x="196979" y="255310"/>
                </a:cubicBezTo>
                <a:cubicBezTo>
                  <a:pt x="218866" y="209921"/>
                  <a:pt x="218866" y="209921"/>
                  <a:pt x="218866" y="209921"/>
                </a:cubicBezTo>
                <a:cubicBezTo>
                  <a:pt x="393959" y="175880"/>
                  <a:pt x="393959" y="175880"/>
                  <a:pt x="393959" y="175880"/>
                </a:cubicBezTo>
                <a:cubicBezTo>
                  <a:pt x="470562" y="283678"/>
                  <a:pt x="470562" y="283678"/>
                  <a:pt x="470562" y="283678"/>
                </a:cubicBezTo>
                <a:cubicBezTo>
                  <a:pt x="481505" y="289351"/>
                  <a:pt x="481505" y="289351"/>
                  <a:pt x="481505" y="289351"/>
                </a:cubicBezTo>
                <a:close/>
                <a:moveTo>
                  <a:pt x="103961" y="181554"/>
                </a:moveTo>
                <a:cubicBezTo>
                  <a:pt x="125848" y="181554"/>
                  <a:pt x="136791" y="187227"/>
                  <a:pt x="147734" y="192901"/>
                </a:cubicBezTo>
                <a:cubicBezTo>
                  <a:pt x="158678" y="198574"/>
                  <a:pt x="164149" y="204248"/>
                  <a:pt x="169621" y="209921"/>
                </a:cubicBezTo>
                <a:cubicBezTo>
                  <a:pt x="169621" y="209921"/>
                  <a:pt x="169621" y="215595"/>
                  <a:pt x="169621" y="215595"/>
                </a:cubicBezTo>
                <a:cubicBezTo>
                  <a:pt x="169621" y="226942"/>
                  <a:pt x="164149" y="238289"/>
                  <a:pt x="164149" y="243963"/>
                </a:cubicBezTo>
                <a:cubicBezTo>
                  <a:pt x="164149" y="249636"/>
                  <a:pt x="158678" y="249636"/>
                  <a:pt x="158678" y="249636"/>
                </a:cubicBezTo>
                <a:cubicBezTo>
                  <a:pt x="136791" y="260983"/>
                  <a:pt x="38302" y="238289"/>
                  <a:pt x="27358" y="215595"/>
                </a:cubicBezTo>
                <a:cubicBezTo>
                  <a:pt x="27358" y="215595"/>
                  <a:pt x="21887" y="209921"/>
                  <a:pt x="27358" y="209921"/>
                </a:cubicBezTo>
                <a:cubicBezTo>
                  <a:pt x="27358" y="198574"/>
                  <a:pt x="32830" y="187227"/>
                  <a:pt x="32830" y="175880"/>
                </a:cubicBezTo>
                <a:cubicBezTo>
                  <a:pt x="32830" y="175880"/>
                  <a:pt x="32830" y="175880"/>
                  <a:pt x="38302" y="170207"/>
                </a:cubicBezTo>
                <a:cubicBezTo>
                  <a:pt x="43773" y="170207"/>
                  <a:pt x="49245" y="170207"/>
                  <a:pt x="60188" y="170207"/>
                </a:cubicBezTo>
                <a:cubicBezTo>
                  <a:pt x="71131" y="170207"/>
                  <a:pt x="87546" y="175880"/>
                  <a:pt x="103961" y="181554"/>
                </a:cubicBezTo>
                <a:close/>
                <a:moveTo>
                  <a:pt x="207923" y="153186"/>
                </a:moveTo>
                <a:cubicBezTo>
                  <a:pt x="207923" y="141839"/>
                  <a:pt x="196979" y="130492"/>
                  <a:pt x="191508" y="113471"/>
                </a:cubicBezTo>
                <a:cubicBezTo>
                  <a:pt x="180564" y="96450"/>
                  <a:pt x="175093" y="85103"/>
                  <a:pt x="169621" y="73756"/>
                </a:cubicBezTo>
                <a:cubicBezTo>
                  <a:pt x="164149" y="68083"/>
                  <a:pt x="158678" y="68083"/>
                  <a:pt x="158678" y="68083"/>
                </a:cubicBezTo>
                <a:cubicBezTo>
                  <a:pt x="158678" y="68083"/>
                  <a:pt x="158678" y="68083"/>
                  <a:pt x="164149" y="79430"/>
                </a:cubicBezTo>
                <a:cubicBezTo>
                  <a:pt x="164149" y="90777"/>
                  <a:pt x="175093" y="102124"/>
                  <a:pt x="180564" y="119145"/>
                </a:cubicBezTo>
                <a:cubicBezTo>
                  <a:pt x="191508" y="136165"/>
                  <a:pt x="196979" y="147512"/>
                  <a:pt x="202451" y="158859"/>
                </a:cubicBezTo>
                <a:cubicBezTo>
                  <a:pt x="207923" y="164533"/>
                  <a:pt x="213394" y="164533"/>
                  <a:pt x="213394" y="164533"/>
                </a:cubicBezTo>
                <a:cubicBezTo>
                  <a:pt x="213394" y="164533"/>
                  <a:pt x="213394" y="158859"/>
                  <a:pt x="207923" y="153186"/>
                </a:cubicBezTo>
                <a:close/>
                <a:moveTo>
                  <a:pt x="202451" y="107798"/>
                </a:moveTo>
                <a:cubicBezTo>
                  <a:pt x="207923" y="124818"/>
                  <a:pt x="213394" y="141839"/>
                  <a:pt x="218866" y="153186"/>
                </a:cubicBezTo>
                <a:cubicBezTo>
                  <a:pt x="224338" y="164533"/>
                  <a:pt x="224338" y="170207"/>
                  <a:pt x="224338" y="175880"/>
                </a:cubicBezTo>
                <a:cubicBezTo>
                  <a:pt x="224338" y="181554"/>
                  <a:pt x="218866" y="181554"/>
                  <a:pt x="218866" y="181554"/>
                </a:cubicBezTo>
                <a:cubicBezTo>
                  <a:pt x="207923" y="187227"/>
                  <a:pt x="202451" y="192901"/>
                  <a:pt x="191508" y="198574"/>
                </a:cubicBezTo>
                <a:cubicBezTo>
                  <a:pt x="186036" y="198574"/>
                  <a:pt x="186036" y="198574"/>
                  <a:pt x="186036" y="198574"/>
                </a:cubicBezTo>
                <a:cubicBezTo>
                  <a:pt x="164149" y="187227"/>
                  <a:pt x="114905" y="96450"/>
                  <a:pt x="120376" y="73756"/>
                </a:cubicBezTo>
                <a:cubicBezTo>
                  <a:pt x="120376" y="68083"/>
                  <a:pt x="120376" y="68083"/>
                  <a:pt x="125848" y="68083"/>
                </a:cubicBezTo>
                <a:cubicBezTo>
                  <a:pt x="131320" y="62409"/>
                  <a:pt x="142263" y="56736"/>
                  <a:pt x="147734" y="51062"/>
                </a:cubicBezTo>
                <a:cubicBezTo>
                  <a:pt x="153206" y="51062"/>
                  <a:pt x="153206" y="51062"/>
                  <a:pt x="158678" y="51062"/>
                </a:cubicBezTo>
                <a:cubicBezTo>
                  <a:pt x="164149" y="51062"/>
                  <a:pt x="169621" y="56736"/>
                  <a:pt x="175093" y="68083"/>
                </a:cubicBezTo>
                <a:cubicBezTo>
                  <a:pt x="180564" y="79430"/>
                  <a:pt x="191508" y="90777"/>
                  <a:pt x="202451" y="107798"/>
                </a:cubicBezTo>
                <a:close/>
                <a:moveTo>
                  <a:pt x="262639" y="22694"/>
                </a:moveTo>
                <a:cubicBezTo>
                  <a:pt x="257167" y="34041"/>
                  <a:pt x="251696" y="45388"/>
                  <a:pt x="246224" y="62409"/>
                </a:cubicBezTo>
                <a:cubicBezTo>
                  <a:pt x="240752" y="73756"/>
                  <a:pt x="235281" y="90777"/>
                  <a:pt x="235281" y="102124"/>
                </a:cubicBezTo>
                <a:cubicBezTo>
                  <a:pt x="235281" y="107798"/>
                  <a:pt x="229809" y="107798"/>
                  <a:pt x="235281" y="107798"/>
                </a:cubicBezTo>
                <a:cubicBezTo>
                  <a:pt x="235281" y="107798"/>
                  <a:pt x="235281" y="107798"/>
                  <a:pt x="240752" y="102124"/>
                </a:cubicBezTo>
                <a:cubicBezTo>
                  <a:pt x="246224" y="90777"/>
                  <a:pt x="251696" y="79430"/>
                  <a:pt x="257167" y="68083"/>
                </a:cubicBezTo>
                <a:cubicBezTo>
                  <a:pt x="262639" y="51062"/>
                  <a:pt x="268111" y="39715"/>
                  <a:pt x="268111" y="28368"/>
                </a:cubicBezTo>
                <a:cubicBezTo>
                  <a:pt x="268111" y="22694"/>
                  <a:pt x="268111" y="17021"/>
                  <a:pt x="268111" y="17021"/>
                </a:cubicBezTo>
                <a:cubicBezTo>
                  <a:pt x="268111" y="17021"/>
                  <a:pt x="268111" y="17021"/>
                  <a:pt x="262639" y="22694"/>
                </a:cubicBezTo>
                <a:close/>
                <a:moveTo>
                  <a:pt x="235281" y="56736"/>
                </a:moveTo>
                <a:cubicBezTo>
                  <a:pt x="229809" y="73756"/>
                  <a:pt x="229809" y="90777"/>
                  <a:pt x="224338" y="96450"/>
                </a:cubicBezTo>
                <a:cubicBezTo>
                  <a:pt x="224338" y="107798"/>
                  <a:pt x="224338" y="119145"/>
                  <a:pt x="224338" y="119145"/>
                </a:cubicBezTo>
                <a:cubicBezTo>
                  <a:pt x="224338" y="124818"/>
                  <a:pt x="224338" y="124818"/>
                  <a:pt x="229809" y="124818"/>
                </a:cubicBezTo>
                <a:cubicBezTo>
                  <a:pt x="235281" y="130492"/>
                  <a:pt x="246224" y="130492"/>
                  <a:pt x="251696" y="136165"/>
                </a:cubicBezTo>
                <a:cubicBezTo>
                  <a:pt x="257167" y="136165"/>
                  <a:pt x="257167" y="136165"/>
                  <a:pt x="262639" y="136165"/>
                </a:cubicBezTo>
                <a:cubicBezTo>
                  <a:pt x="279054" y="124818"/>
                  <a:pt x="311884" y="39715"/>
                  <a:pt x="306412" y="17021"/>
                </a:cubicBezTo>
                <a:cubicBezTo>
                  <a:pt x="306412" y="17021"/>
                  <a:pt x="306412" y="17021"/>
                  <a:pt x="300941" y="11347"/>
                </a:cubicBezTo>
                <a:cubicBezTo>
                  <a:pt x="295469" y="11347"/>
                  <a:pt x="284526" y="5674"/>
                  <a:pt x="273582" y="0"/>
                </a:cubicBezTo>
                <a:cubicBezTo>
                  <a:pt x="273582" y="0"/>
                  <a:pt x="273582" y="0"/>
                  <a:pt x="268111" y="5674"/>
                </a:cubicBezTo>
                <a:cubicBezTo>
                  <a:pt x="268111" y="5674"/>
                  <a:pt x="262639" y="11347"/>
                  <a:pt x="257167" y="17021"/>
                </a:cubicBezTo>
                <a:cubicBezTo>
                  <a:pt x="251696" y="28368"/>
                  <a:pt x="246224" y="45388"/>
                  <a:pt x="235281" y="56736"/>
                </a:cubicBezTo>
                <a:close/>
              </a:path>
            </a:pathLst>
          </a:custGeom>
          <a:solidFill>
            <a:schemeClr val="bg1"/>
          </a:solidFill>
          <a:ln>
            <a:noFill/>
          </a:ln>
        </p:spPr>
        <p:txBody>
          <a:bodyPr lIns="91437" tIns="45718" rIns="91437" bIns="45718"/>
          <a:lstStyle/>
          <a:p>
            <a:pPr fontAlgn="auto">
              <a:spcBef>
                <a:spcPts val="0"/>
              </a:spcBef>
              <a:spcAft>
                <a:spcPts val="0"/>
              </a:spcAft>
              <a:defRPr/>
            </a:pPr>
            <a:endParaRPr lang="zh-CN" sz="1350">
              <a:latin typeface="+mn-lt"/>
              <a:ea typeface="+mn-ea"/>
            </a:endParaRPr>
          </a:p>
        </p:txBody>
      </p:sp>
      <p:sp>
        <p:nvSpPr>
          <p:cNvPr id="25603" name="文本框 55"/>
          <p:cNvSpPr txBox="1">
            <a:spLocks noChangeArrowheads="1"/>
          </p:cNvSpPr>
          <p:nvPr/>
        </p:nvSpPr>
        <p:spPr bwMode="auto">
          <a:xfrm>
            <a:off x="5708650" y="1192213"/>
            <a:ext cx="1754188" cy="552450"/>
          </a:xfrm>
          <a:prstGeom prst="rect">
            <a:avLst/>
          </a:prstGeom>
          <a:noFill/>
          <a:ln w="9525">
            <a:noFill/>
            <a:miter lim="800000"/>
            <a:headEnd/>
            <a:tailEnd/>
          </a:ln>
        </p:spPr>
        <p:txBody>
          <a:bodyPr>
            <a:spAutoFit/>
          </a:bodyPr>
          <a:lstStyle/>
          <a:p>
            <a:r>
              <a:rPr lang="en-US" altLang="zh-CN" sz="3000" b="1">
                <a:solidFill>
                  <a:schemeClr val="accent1"/>
                </a:solidFill>
                <a:latin typeface="微软雅黑" pitchFamily="34" charset="-122"/>
                <a:ea typeface="微软雅黑" pitchFamily="34" charset="-122"/>
              </a:rPr>
              <a:t>CA</a:t>
            </a:r>
            <a:r>
              <a:rPr lang="zh-CN" altLang="en-US" sz="3000" b="1">
                <a:solidFill>
                  <a:schemeClr val="accent1"/>
                </a:solidFill>
                <a:latin typeface="微软雅黑" pitchFamily="34" charset="-122"/>
                <a:ea typeface="微软雅黑" pitchFamily="34" charset="-122"/>
              </a:rPr>
              <a:t>登录</a:t>
            </a:r>
          </a:p>
        </p:txBody>
      </p:sp>
      <p:sp>
        <p:nvSpPr>
          <p:cNvPr id="25604" name="文本框 56"/>
          <p:cNvSpPr txBox="1">
            <a:spLocks noChangeArrowheads="1"/>
          </p:cNvSpPr>
          <p:nvPr/>
        </p:nvSpPr>
        <p:spPr bwMode="auto">
          <a:xfrm>
            <a:off x="4643438" y="2079625"/>
            <a:ext cx="3960812" cy="2751522"/>
          </a:xfrm>
          <a:prstGeom prst="rect">
            <a:avLst/>
          </a:prstGeom>
          <a:noFill/>
          <a:ln w="9525">
            <a:noFill/>
            <a:miter lim="800000"/>
            <a:headEnd/>
            <a:tailEnd/>
          </a:ln>
        </p:spPr>
        <p:txBody>
          <a:bodyPr>
            <a:spAutoFit/>
          </a:bodyPr>
          <a:lstStyle/>
          <a:p>
            <a:pPr>
              <a:lnSpc>
                <a:spcPct val="120000"/>
              </a:lnSpc>
            </a:pPr>
            <a:r>
              <a:rPr lang="zh-CN" altLang="en-US" dirty="0">
                <a:solidFill>
                  <a:schemeClr val="accent1"/>
                </a:solidFill>
                <a:latin typeface="微软雅黑" pitchFamily="34" charset="-122"/>
                <a:ea typeface="微软雅黑" pitchFamily="34" charset="-122"/>
              </a:rPr>
              <a:t>网址：</a:t>
            </a:r>
            <a:r>
              <a:rPr lang="en-US" altLang="zh-CN" dirty="0"/>
              <a:t>https://rs.jshrss.jiangsu.gov.cn/index/</a:t>
            </a:r>
            <a:r>
              <a:rPr lang="zh-CN" altLang="en-US" dirty="0">
                <a:solidFill>
                  <a:schemeClr val="accent1"/>
                </a:solidFill>
                <a:latin typeface="微软雅黑" pitchFamily="34" charset="-122"/>
                <a:ea typeface="微软雅黑" pitchFamily="34" charset="-122"/>
              </a:rPr>
              <a:t>打开</a:t>
            </a:r>
            <a:r>
              <a:rPr lang="en-US" altLang="zh-CN" dirty="0">
                <a:solidFill>
                  <a:schemeClr val="accent1"/>
                </a:solidFill>
                <a:latin typeface="微软雅黑" pitchFamily="34" charset="-122"/>
                <a:ea typeface="微软雅黑" pitchFamily="34" charset="-122"/>
              </a:rPr>
              <a:t>CA</a:t>
            </a:r>
            <a:r>
              <a:rPr lang="zh-CN" altLang="en-US" dirty="0">
                <a:solidFill>
                  <a:schemeClr val="accent1"/>
                </a:solidFill>
                <a:latin typeface="微软雅黑" pitchFamily="34" charset="-122"/>
                <a:ea typeface="微软雅黑" pitchFamily="34" charset="-122"/>
              </a:rPr>
              <a:t>登录页面</a:t>
            </a:r>
          </a:p>
          <a:p>
            <a:pPr>
              <a:lnSpc>
                <a:spcPct val="120000"/>
              </a:lnSpc>
            </a:pPr>
            <a:r>
              <a:rPr lang="zh-CN" altLang="en-US" dirty="0">
                <a:solidFill>
                  <a:schemeClr val="accent1"/>
                </a:solidFill>
                <a:latin typeface="微软雅黑" pitchFamily="34" charset="-122"/>
                <a:ea typeface="微软雅黑" pitchFamily="34" charset="-122"/>
              </a:rPr>
              <a:t>使用</a:t>
            </a:r>
            <a:r>
              <a:rPr lang="zh-CN" altLang="en-US" b="1" dirty="0">
                <a:solidFill>
                  <a:schemeClr val="accent1"/>
                </a:solidFill>
                <a:latin typeface="微软雅黑" pitchFamily="34" charset="-122"/>
                <a:ea typeface="微软雅黑" pitchFamily="34" charset="-122"/>
              </a:rPr>
              <a:t>人社</a:t>
            </a:r>
            <a:r>
              <a:rPr lang="en-US" altLang="zh-CN" b="1" dirty="0">
                <a:solidFill>
                  <a:schemeClr val="accent1"/>
                </a:solidFill>
                <a:latin typeface="微软雅黑" pitchFamily="34" charset="-122"/>
                <a:ea typeface="微软雅黑" pitchFamily="34" charset="-122"/>
              </a:rPr>
              <a:t>CA</a:t>
            </a:r>
            <a:r>
              <a:rPr lang="zh-CN" altLang="en-US" b="1" dirty="0">
                <a:solidFill>
                  <a:schemeClr val="accent1"/>
                </a:solidFill>
                <a:latin typeface="微软雅黑" pitchFamily="34" charset="-122"/>
                <a:ea typeface="微软雅黑" pitchFamily="34" charset="-122"/>
              </a:rPr>
              <a:t>证书</a:t>
            </a:r>
            <a:r>
              <a:rPr lang="zh-CN" altLang="en-US" dirty="0">
                <a:solidFill>
                  <a:schemeClr val="accent1"/>
                </a:solidFill>
                <a:latin typeface="微软雅黑" pitchFamily="34" charset="-122"/>
                <a:ea typeface="微软雅黑" pitchFamily="34" charset="-122"/>
              </a:rPr>
              <a:t>，</a:t>
            </a:r>
            <a:endParaRPr lang="en-US" altLang="zh-CN" dirty="0">
              <a:solidFill>
                <a:schemeClr val="accent1"/>
              </a:solidFill>
              <a:latin typeface="微软雅黑" pitchFamily="34" charset="-122"/>
              <a:ea typeface="微软雅黑" pitchFamily="34" charset="-122"/>
            </a:endParaRPr>
          </a:p>
          <a:p>
            <a:pPr>
              <a:lnSpc>
                <a:spcPct val="120000"/>
              </a:lnSpc>
            </a:pPr>
            <a:r>
              <a:rPr lang="zh-CN" altLang="en-US" dirty="0">
                <a:solidFill>
                  <a:schemeClr val="accent1"/>
                </a:solidFill>
                <a:latin typeface="微软雅黑" pitchFamily="34" charset="-122"/>
                <a:ea typeface="微软雅黑" pitchFamily="34" charset="-122"/>
              </a:rPr>
              <a:t>输入</a:t>
            </a:r>
            <a:r>
              <a:rPr lang="zh-CN" altLang="en-US" b="1" dirty="0">
                <a:solidFill>
                  <a:schemeClr val="accent1"/>
                </a:solidFill>
                <a:latin typeface="微软雅黑" pitchFamily="34" charset="-122"/>
                <a:ea typeface="微软雅黑" pitchFamily="34" charset="-122"/>
              </a:rPr>
              <a:t>口令</a:t>
            </a:r>
            <a:r>
              <a:rPr lang="zh-CN" altLang="en-US" dirty="0">
                <a:solidFill>
                  <a:schemeClr val="accent1"/>
                </a:solidFill>
                <a:latin typeface="微软雅黑" pitchFamily="34" charset="-122"/>
                <a:ea typeface="微软雅黑" pitchFamily="34" charset="-122"/>
              </a:rPr>
              <a:t>登录。</a:t>
            </a:r>
            <a:endParaRPr lang="en-US" altLang="zh-CN" dirty="0">
              <a:solidFill>
                <a:schemeClr val="accent1"/>
              </a:solidFill>
              <a:latin typeface="微软雅黑" pitchFamily="34" charset="-122"/>
              <a:ea typeface="微软雅黑" pitchFamily="34" charset="-122"/>
            </a:endParaRPr>
          </a:p>
          <a:p>
            <a:pPr>
              <a:lnSpc>
                <a:spcPct val="120000"/>
              </a:lnSpc>
            </a:pPr>
            <a:r>
              <a:rPr lang="zh-CN" altLang="zh-CN" dirty="0">
                <a:solidFill>
                  <a:srgbClr val="FF0000"/>
                </a:solidFill>
                <a:latin typeface="微软雅黑" pitchFamily="34" charset="-122"/>
                <a:ea typeface="微软雅黑" pitchFamily="34" charset="-122"/>
              </a:rPr>
              <a:t>注</a:t>
            </a:r>
            <a:r>
              <a:rPr lang="zh-CN" altLang="zh-CN" dirty="0" smtClean="0">
                <a:solidFill>
                  <a:srgbClr val="FF0000"/>
                </a:solidFill>
                <a:latin typeface="微软雅黑" pitchFamily="34" charset="-122"/>
                <a:ea typeface="微软雅黑" pitchFamily="34" charset="-122"/>
              </a:rPr>
              <a:t>：</a:t>
            </a:r>
            <a:r>
              <a:rPr lang="zh-CN" altLang="en-US" dirty="0" smtClean="0">
                <a:solidFill>
                  <a:srgbClr val="FF0000"/>
                </a:solidFill>
                <a:latin typeface="微软雅黑" pitchFamily="34" charset="-122"/>
                <a:ea typeface="微软雅黑" pitchFamily="34" charset="-122"/>
              </a:rPr>
              <a:t>升级版</a:t>
            </a:r>
            <a:r>
              <a:rPr lang="en-US" altLang="zh-CN" dirty="0" smtClean="0">
                <a:solidFill>
                  <a:srgbClr val="FF0000"/>
                </a:solidFill>
                <a:latin typeface="微软雅黑" pitchFamily="34" charset="-122"/>
                <a:ea typeface="微软雅黑" pitchFamily="34" charset="-122"/>
              </a:rPr>
              <a:t>CA</a:t>
            </a:r>
            <a:r>
              <a:rPr lang="zh-CN" altLang="en-US" dirty="0" smtClean="0">
                <a:solidFill>
                  <a:srgbClr val="FF0000"/>
                </a:solidFill>
                <a:latin typeface="微软雅黑" pitchFamily="34" charset="-122"/>
                <a:ea typeface="微软雅黑" pitchFamily="34" charset="-122"/>
              </a:rPr>
              <a:t>用户</a:t>
            </a:r>
            <a:r>
              <a:rPr lang="zh-CN" altLang="en-US" b="1" dirty="0" smtClean="0">
                <a:solidFill>
                  <a:srgbClr val="FF0000"/>
                </a:solidFill>
                <a:latin typeface="微软雅黑" pitchFamily="34" charset="-122"/>
                <a:ea typeface="微软雅黑" pitchFamily="34" charset="-122"/>
              </a:rPr>
              <a:t>直接</a:t>
            </a:r>
            <a:r>
              <a:rPr lang="zh-CN" altLang="en-US" dirty="0">
                <a:solidFill>
                  <a:srgbClr val="FF0000"/>
                </a:solidFill>
                <a:latin typeface="微软雅黑" pitchFamily="34" charset="-122"/>
                <a:ea typeface="微软雅黑" pitchFamily="34" charset="-122"/>
              </a:rPr>
              <a:t>持数字证书介质（</a:t>
            </a:r>
            <a:r>
              <a:rPr lang="en-US" altLang="zh-CN" dirty="0">
                <a:solidFill>
                  <a:srgbClr val="FF0000"/>
                </a:solidFill>
                <a:latin typeface="微软雅黑" pitchFamily="34" charset="-122"/>
                <a:ea typeface="微软雅黑" pitchFamily="34" charset="-122"/>
              </a:rPr>
              <a:t>key</a:t>
            </a:r>
            <a:r>
              <a:rPr lang="zh-CN" altLang="en-US" dirty="0">
                <a:solidFill>
                  <a:srgbClr val="FF0000"/>
                </a:solidFill>
                <a:latin typeface="微软雅黑" pitchFamily="34" charset="-122"/>
                <a:ea typeface="微软雅黑" pitchFamily="34" charset="-122"/>
              </a:rPr>
              <a:t>）登录</a:t>
            </a:r>
            <a:r>
              <a:rPr lang="zh-CN" altLang="zh-CN" dirty="0">
                <a:solidFill>
                  <a:srgbClr val="FF0000"/>
                </a:solidFill>
                <a:latin typeface="微软雅黑" pitchFamily="34" charset="-122"/>
                <a:ea typeface="微软雅黑" pitchFamily="34" charset="-122"/>
              </a:rPr>
              <a:t>！</a:t>
            </a:r>
          </a:p>
          <a:p>
            <a:pPr>
              <a:lnSpc>
                <a:spcPct val="120000"/>
              </a:lnSpc>
            </a:pPr>
            <a:endParaRPr lang="zh-CN" altLang="en-US" dirty="0">
              <a:solidFill>
                <a:schemeClr val="accent1"/>
              </a:solidFill>
              <a:latin typeface="微软雅黑" pitchFamily="34" charset="-122"/>
              <a:ea typeface="微软雅黑" pitchFamily="34" charset="-122"/>
            </a:endParaRPr>
          </a:p>
        </p:txBody>
      </p:sp>
      <p:sp>
        <p:nvSpPr>
          <p:cNvPr id="31" name="Title 1"/>
          <p:cNvSpPr txBox="1"/>
          <p:nvPr/>
        </p:nvSpPr>
        <p:spPr>
          <a:xfrm>
            <a:off x="817563" y="188913"/>
            <a:ext cx="4752975" cy="379412"/>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fontAlgn="auto">
              <a:spcAft>
                <a:spcPts val="0"/>
              </a:spcAft>
              <a:defRPr/>
            </a:pPr>
            <a:r>
              <a:rPr lang="zh-CN" altLang="en-GB" sz="1800" b="1" dirty="0">
                <a:solidFill>
                  <a:schemeClr val="tx1">
                    <a:lumMod val="75000"/>
                    <a:lumOff val="25000"/>
                  </a:schemeClr>
                </a:solidFill>
                <a:latin typeface="微软雅黑" panose="020B0503020204020204" pitchFamily="34" charset="-122"/>
                <a:ea typeface="微软雅黑" panose="020B0503020204020204" pitchFamily="34" charset="-122"/>
              </a:rPr>
              <a:t>单位用户登录</a:t>
            </a:r>
            <a:r>
              <a:rPr lang="en-US" altLang="zh-CN" sz="1800" b="1" dirty="0">
                <a:solidFill>
                  <a:schemeClr val="tx1">
                    <a:lumMod val="75000"/>
                    <a:lumOff val="25000"/>
                  </a:schemeClr>
                </a:solidFill>
                <a:latin typeface="微软雅黑" panose="020B0503020204020204" pitchFamily="34" charset="-122"/>
                <a:ea typeface="微软雅黑" panose="020B0503020204020204" pitchFamily="34" charset="-122"/>
              </a:rPr>
              <a:t>——CA</a:t>
            </a: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登录</a:t>
            </a:r>
          </a:p>
        </p:txBody>
      </p:sp>
      <p:pic>
        <p:nvPicPr>
          <p:cNvPr id="25606" name="Picture 2"/>
          <p:cNvPicPr>
            <a:picLocks noChangeAspect="1" noChangeArrowheads="1"/>
          </p:cNvPicPr>
          <p:nvPr/>
        </p:nvPicPr>
        <p:blipFill>
          <a:blip r:embed="rId2"/>
          <a:srcRect/>
          <a:stretch>
            <a:fillRect/>
          </a:stretch>
        </p:blipFill>
        <p:spPr bwMode="auto">
          <a:xfrm>
            <a:off x="395288" y="700088"/>
            <a:ext cx="3733800" cy="4210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31"/>
                                        </p:tgtEl>
                                        <p:attrNameLst>
                                          <p:attrName>style.visibility</p:attrName>
                                        </p:attrNameLst>
                                      </p:cBhvr>
                                      <p:to>
                                        <p:strVal val="visible"/>
                                      </p:to>
                                    </p:set>
                                    <p:anim calcmode="lin" valueType="num">
                                      <p:cBhvr>
                                        <p:cTn id="11"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31"/>
                                        </p:tgtEl>
                                        <p:attrNameLst>
                                          <p:attrName>ppt_y</p:attrName>
                                        </p:attrNameLst>
                                      </p:cBhvr>
                                      <p:tavLst>
                                        <p:tav tm="0">
                                          <p:val>
                                            <p:strVal val="#ppt_y"/>
                                          </p:val>
                                        </p:tav>
                                        <p:tav tm="100000">
                                          <p:val>
                                            <p:strVal val="#ppt_y"/>
                                          </p:val>
                                        </p:tav>
                                      </p:tavLst>
                                    </p:anim>
                                    <p:anim calcmode="lin" valueType="num">
                                      <p:cBhvr>
                                        <p:cTn id="13"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17563" y="188913"/>
            <a:ext cx="4752975" cy="379412"/>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fontAlgn="auto">
              <a:spcAft>
                <a:spcPts val="0"/>
              </a:spcAft>
              <a:defRPr/>
            </a:pPr>
            <a:r>
              <a:rPr lang="zh-CN" altLang="en-GB" sz="1800" b="1" dirty="0">
                <a:solidFill>
                  <a:schemeClr val="tx1">
                    <a:lumMod val="75000"/>
                    <a:lumOff val="25000"/>
                  </a:schemeClr>
                </a:solidFill>
                <a:latin typeface="微软雅黑" panose="020B0503020204020204" pitchFamily="34" charset="-122"/>
                <a:ea typeface="微软雅黑" panose="020B0503020204020204" pitchFamily="34" charset="-122"/>
              </a:rPr>
              <a:t>单位用户登录</a:t>
            </a:r>
            <a:r>
              <a:rPr lang="en-US" altLang="zh-CN" sz="1800" b="1" dirty="0">
                <a:solidFill>
                  <a:schemeClr val="tx1">
                    <a:lumMod val="75000"/>
                    <a:lumOff val="25000"/>
                  </a:schemeClr>
                </a:solidFill>
                <a:latin typeface="微软雅黑" panose="020B0503020204020204" pitchFamily="34" charset="-122"/>
                <a:ea typeface="微软雅黑" panose="020B0503020204020204" pitchFamily="34" charset="-122"/>
              </a:rPr>
              <a:t>——CA</a:t>
            </a: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登录</a:t>
            </a:r>
          </a:p>
        </p:txBody>
      </p:sp>
      <p:grpSp>
        <p:nvGrpSpPr>
          <p:cNvPr id="7" name="组合 6"/>
          <p:cNvGrpSpPr/>
          <p:nvPr/>
        </p:nvGrpSpPr>
        <p:grpSpPr>
          <a:xfrm>
            <a:off x="285720" y="785800"/>
            <a:ext cx="8143932" cy="785818"/>
            <a:chOff x="428596" y="785800"/>
            <a:chExt cx="8143932" cy="785818"/>
          </a:xfrm>
        </p:grpSpPr>
        <p:sp>
          <p:nvSpPr>
            <p:cNvPr id="4" name="云形 3"/>
            <p:cNvSpPr/>
            <p:nvPr/>
          </p:nvSpPr>
          <p:spPr>
            <a:xfrm>
              <a:off x="428596" y="785800"/>
              <a:ext cx="1857388" cy="785818"/>
            </a:xfrm>
            <a:prstGeom prst="cloud">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p:cNvSpPr txBox="1"/>
            <p:nvPr/>
          </p:nvSpPr>
          <p:spPr>
            <a:xfrm>
              <a:off x="571472" y="928676"/>
              <a:ext cx="8001056" cy="369332"/>
            </a:xfrm>
            <a:prstGeom prst="rect">
              <a:avLst/>
            </a:prstGeom>
            <a:noFill/>
          </p:spPr>
          <p:txBody>
            <a:bodyPr wrap="square" rtlCol="0">
              <a:spAutoFit/>
            </a:bodyPr>
            <a:lstStyle/>
            <a:p>
              <a:r>
                <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rPr>
                <a:t>CA</a:t>
              </a: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升级方式：</a:t>
              </a:r>
            </a:p>
          </p:txBody>
        </p:sp>
      </p:grpSp>
      <p:sp>
        <p:nvSpPr>
          <p:cNvPr id="5" name="TextBox 4"/>
          <p:cNvSpPr txBox="1"/>
          <p:nvPr/>
        </p:nvSpPr>
        <p:spPr>
          <a:xfrm>
            <a:off x="2214546" y="1214428"/>
            <a:ext cx="6643734" cy="3046988"/>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①本次升级可通过在线方式自助办理，</a:t>
            </a:r>
            <a:endParaRPr lang="en-US"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升级网址为</a:t>
            </a:r>
            <a:r>
              <a:rPr lang="en-US"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hlinkClick r:id="rId2"/>
              </a:rPr>
              <a:t>https://online.bjca.org.cn/#/update/UpgradeLogin</a:t>
            </a:r>
            <a:endParaRPr lang="en-US"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②如无法完成在线自助办理亦可前往相应的</a:t>
            </a:r>
            <a:r>
              <a:rPr lang="en-US"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rPr>
              <a:t>CA</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柜台进行线下升级或换证</a:t>
            </a:r>
            <a:endParaRPr lang="en-US"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③具体操作步骤见操作手册或访问苏州数字认证中心（</a:t>
            </a:r>
            <a:r>
              <a:rPr lang="en-US"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rPr>
              <a:t>suzhouca.com</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）官方网站</a:t>
            </a:r>
          </a:p>
          <a:p>
            <a:endPar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par>
                                <p:cTn id="12" presetID="3" presetClass="entr" presetSubtype="1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linds(horizontal)">
                                      <p:cBhvr>
                                        <p:cTn id="14" dur="500"/>
                                        <p:tgtEl>
                                          <p:spTgt spid="7"/>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ppt_x</p:attrName>
                                        </p:attrNameLst>
                                      </p:cBhvr>
                                      <p:tavLst>
                                        <p:tav tm="0">
                                          <p:val>
                                            <p:strVal val="#ppt_x-.2"/>
                                          </p:val>
                                        </p:tav>
                                        <p:tav tm="100000">
                                          <p:val>
                                            <p:strVal val="#ppt_x"/>
                                          </p:val>
                                        </p:tav>
                                      </p:tavLst>
                                    </p:anim>
                                    <p:anim calcmode="lin" valueType="num">
                                      <p:cBhvr>
                                        <p:cTn id="1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ocer Falling Dust PPT demo 9"/>
          <p:cNvSpPr txBox="1">
            <a:spLocks noChangeArrowheads="1"/>
          </p:cNvSpPr>
          <p:nvPr/>
        </p:nvSpPr>
        <p:spPr bwMode="auto">
          <a:xfrm>
            <a:off x="642910" y="2428874"/>
            <a:ext cx="1676384" cy="1754326"/>
          </a:xfrm>
          <a:prstGeom prst="rect">
            <a:avLst/>
          </a:prstGeom>
          <a:noFill/>
          <a:ln w="9525">
            <a:noFill/>
            <a:miter lim="800000"/>
            <a:headEnd/>
            <a:tailEnd/>
          </a:ln>
        </p:spPr>
        <p:txBody>
          <a:bodyPr wrap="square">
            <a:spAutoFit/>
          </a:bodyPr>
          <a:lstStyle/>
          <a:p>
            <a:r>
              <a:rPr lang="zh-CN" altLang="en-US" b="1" dirty="0">
                <a:solidFill>
                  <a:schemeClr val="accent1"/>
                </a:solidFill>
                <a:ea typeface="微软雅黑" pitchFamily="34" charset="-122"/>
              </a:rPr>
              <a:t>登录后，即可看到网办大厅界面，</a:t>
            </a:r>
            <a:r>
              <a:rPr lang="zh-CN" altLang="en-US" b="1" dirty="0">
                <a:solidFill>
                  <a:srgbClr val="FF0000"/>
                </a:solidFill>
                <a:ea typeface="微软雅黑" pitchFamily="34" charset="-122"/>
              </a:rPr>
              <a:t>将地区选择为苏州</a:t>
            </a:r>
            <a:r>
              <a:rPr lang="zh-CN" altLang="en-US" b="1" dirty="0">
                <a:solidFill>
                  <a:schemeClr val="accent1"/>
                </a:solidFill>
                <a:ea typeface="微软雅黑" pitchFamily="34" charset="-122"/>
              </a:rPr>
              <a:t>，单位用户可选择单位办事。</a:t>
            </a:r>
          </a:p>
        </p:txBody>
      </p:sp>
      <p:sp>
        <p:nvSpPr>
          <p:cNvPr id="9" name="右箭头 8"/>
          <p:cNvSpPr/>
          <p:nvPr/>
        </p:nvSpPr>
        <p:spPr>
          <a:xfrm>
            <a:off x="609600" y="1112838"/>
            <a:ext cx="1670050" cy="914400"/>
          </a:xfrm>
          <a:prstGeom prst="rightArrow">
            <a:avLst/>
          </a:prstGeom>
          <a:solidFill>
            <a:srgbClr val="005DA2"/>
          </a:solidFill>
          <a:ln w="12700" cap="flat" cmpd="sng">
            <a:solidFill>
              <a:schemeClr val="accent2">
                <a:shade val="50000"/>
              </a:schemeClr>
            </a:solidFill>
            <a:prstDash val="solid"/>
            <a:miter/>
          </a:ln>
        </p:spPr>
        <p:txBody>
          <a:bodyPr anchor="ctr"/>
          <a:lstStyle/>
          <a:p>
            <a:pPr algn="ctr" fontAlgn="auto">
              <a:spcBef>
                <a:spcPts val="0"/>
              </a:spcBef>
              <a:spcAft>
                <a:spcPts val="0"/>
              </a:spcAft>
              <a:defRPr/>
            </a:pPr>
            <a:r>
              <a:rPr lang="zh-CN" sz="1500" b="1" dirty="0">
                <a:solidFill>
                  <a:schemeClr val="lt1"/>
                </a:solidFill>
                <a:latin typeface="微软雅黑" panose="020B0503020204020204" pitchFamily="34" charset="-122"/>
                <a:ea typeface="微软雅黑" panose="020B0503020204020204" pitchFamily="34" charset="-122"/>
              </a:rPr>
              <a:t>主页面介绍</a:t>
            </a:r>
          </a:p>
        </p:txBody>
      </p:sp>
      <p:sp>
        <p:nvSpPr>
          <p:cNvPr id="31" name="Title 1"/>
          <p:cNvSpPr txBox="1"/>
          <p:nvPr/>
        </p:nvSpPr>
        <p:spPr>
          <a:xfrm>
            <a:off x="857250" y="200025"/>
            <a:ext cx="4752975"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fontAlgn="auto">
              <a:spcAft>
                <a:spcPts val="0"/>
              </a:spcAft>
              <a:defRPr/>
            </a:pPr>
            <a:r>
              <a:rPr lang="zh-CN" altLang="en-GB" sz="1800" b="1" dirty="0">
                <a:solidFill>
                  <a:schemeClr val="tx1">
                    <a:lumMod val="75000"/>
                    <a:lumOff val="25000"/>
                  </a:schemeClr>
                </a:solidFill>
                <a:latin typeface="微软雅黑" panose="020B0503020204020204" pitchFamily="34" charset="-122"/>
                <a:ea typeface="微软雅黑" panose="020B0503020204020204" pitchFamily="34" charset="-122"/>
              </a:rPr>
              <a:t>单位用户登录</a:t>
            </a:r>
            <a:endPar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26628" name="图片 9" descr="1.png"/>
          <p:cNvPicPr>
            <a:picLocks noChangeAspect="1"/>
          </p:cNvPicPr>
          <p:nvPr/>
        </p:nvPicPr>
        <p:blipFill>
          <a:blip r:embed="rId2"/>
          <a:srcRect/>
          <a:stretch>
            <a:fillRect/>
          </a:stretch>
        </p:blipFill>
        <p:spPr bwMode="auto">
          <a:xfrm>
            <a:off x="2714625" y="785813"/>
            <a:ext cx="5926138" cy="39544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50" fill="hold"/>
                                        <p:tgtEl>
                                          <p:spTgt spid="8"/>
                                        </p:tgtEl>
                                        <p:attrNameLst>
                                          <p:attrName>ppt_x</p:attrName>
                                        </p:attrNameLst>
                                      </p:cBhvr>
                                      <p:tavLst>
                                        <p:tav tm="0">
                                          <p:val>
                                            <p:strVal val="#ppt_x"/>
                                          </p:val>
                                        </p:tav>
                                        <p:tav tm="100000">
                                          <p:val>
                                            <p:strVal val="#ppt_x"/>
                                          </p:val>
                                        </p:tav>
                                      </p:tavLst>
                                    </p:anim>
                                    <p:anim calcmode="lin" valueType="num">
                                      <p:cBhvr additive="base">
                                        <p:cTn id="8" dur="25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25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31"/>
                                        </p:tgtEl>
                                        <p:attrNameLst>
                                          <p:attrName>style.visibility</p:attrName>
                                        </p:attrNameLst>
                                      </p:cBhvr>
                                      <p:to>
                                        <p:strVal val="visible"/>
                                      </p:to>
                                    </p:set>
                                    <p:anim calcmode="lin" valueType="num">
                                      <p:cBhvr>
                                        <p:cTn id="12"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1"/>
                                        </p:tgtEl>
                                        <p:attrNameLst>
                                          <p:attrName>ppt_y</p:attrName>
                                        </p:attrNameLst>
                                      </p:cBhvr>
                                      <p:tavLst>
                                        <p:tav tm="0">
                                          <p:val>
                                            <p:strVal val="#ppt_y"/>
                                          </p:val>
                                        </p:tav>
                                        <p:tav tm="100000">
                                          <p:val>
                                            <p:strVal val="#ppt_y"/>
                                          </p:val>
                                        </p:tav>
                                      </p:tavLst>
                                    </p:anim>
                                    <p:anim calcmode="lin" valueType="num">
                                      <p:cBhvr>
                                        <p:cTn id="14"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descr="图片1.png"/>
          <p:cNvPicPr>
            <a:picLocks noChangeAspect="1"/>
          </p:cNvPicPr>
          <p:nvPr/>
        </p:nvPicPr>
        <p:blipFill>
          <a:blip r:embed="rId2"/>
          <a:stretch>
            <a:fillRect/>
          </a:stretch>
        </p:blipFill>
        <p:spPr>
          <a:xfrm>
            <a:off x="3643306" y="714362"/>
            <a:ext cx="4997707" cy="2790975"/>
          </a:xfrm>
          <a:prstGeom prst="rect">
            <a:avLst/>
          </a:prstGeom>
        </p:spPr>
      </p:pic>
      <p:sp>
        <p:nvSpPr>
          <p:cNvPr id="3" name="矩形 2"/>
          <p:cNvSpPr/>
          <p:nvPr/>
        </p:nvSpPr>
        <p:spPr>
          <a:xfrm>
            <a:off x="785813" y="214313"/>
            <a:ext cx="2993127" cy="369332"/>
          </a:xfrm>
          <a:prstGeom prst="rect">
            <a:avLst/>
          </a:prstGeom>
        </p:spPr>
        <p:txBody>
          <a:bodyPr wrap="none">
            <a:spAutoFit/>
          </a:bodyPr>
          <a:lstStyle/>
          <a:p>
            <a:pPr fontAlgn="auto">
              <a:spcAft>
                <a:spcPts val="0"/>
              </a:spcAft>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单位中心</a:t>
            </a: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单位信息查询</a:t>
            </a:r>
            <a:endParaRPr lang="en-GB"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214282" y="2643188"/>
            <a:ext cx="4500626" cy="2428892"/>
            <a:chOff x="285720" y="714362"/>
            <a:chExt cx="5000660" cy="2500330"/>
          </a:xfrm>
        </p:grpSpPr>
        <p:pic>
          <p:nvPicPr>
            <p:cNvPr id="7" name="图片 6" descr="捕获.PNG"/>
            <p:cNvPicPr>
              <a:picLocks noChangeAspect="1"/>
            </p:cNvPicPr>
            <p:nvPr/>
          </p:nvPicPr>
          <p:blipFill>
            <a:blip r:embed="rId3"/>
            <a:stretch>
              <a:fillRect/>
            </a:stretch>
          </p:blipFill>
          <p:spPr>
            <a:xfrm>
              <a:off x="285720" y="714362"/>
              <a:ext cx="5000660" cy="2500330"/>
            </a:xfrm>
            <a:prstGeom prst="rect">
              <a:avLst/>
            </a:prstGeom>
          </p:spPr>
        </p:pic>
        <p:sp>
          <p:nvSpPr>
            <p:cNvPr id="5" name="圆角矩形 4"/>
            <p:cNvSpPr/>
            <p:nvPr/>
          </p:nvSpPr>
          <p:spPr>
            <a:xfrm>
              <a:off x="357158" y="1428742"/>
              <a:ext cx="1071570" cy="214314"/>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928662" y="1142990"/>
            <a:ext cx="2000264" cy="785818"/>
            <a:chOff x="500034" y="1142990"/>
            <a:chExt cx="2000264" cy="785818"/>
          </a:xfrm>
        </p:grpSpPr>
        <p:sp>
          <p:nvSpPr>
            <p:cNvPr id="13" name="右箭头 12"/>
            <p:cNvSpPr/>
            <p:nvPr/>
          </p:nvSpPr>
          <p:spPr>
            <a:xfrm>
              <a:off x="500034" y="1142990"/>
              <a:ext cx="2000264" cy="7858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642910" y="1357304"/>
              <a:ext cx="1500198" cy="323165"/>
            </a:xfrm>
            <a:prstGeom prst="rect">
              <a:avLst/>
            </a:prstGeom>
            <a:noFill/>
          </p:spPr>
          <p:txBody>
            <a:bodyPr wrap="square" rtlCol="0">
              <a:spAutoFit/>
            </a:bodyPr>
            <a:lstStyle/>
            <a:p>
              <a:r>
                <a:rPr lang="en-US" altLang="zh-CN" sz="1500" b="1" dirty="0" smtClean="0">
                  <a:solidFill>
                    <a:schemeClr val="lt1"/>
                  </a:solidFill>
                  <a:latin typeface="微软雅黑" panose="020B0503020204020204" pitchFamily="34" charset="-122"/>
                  <a:ea typeface="微软雅黑" panose="020B0503020204020204" pitchFamily="34" charset="-122"/>
                </a:rPr>
                <a:t> </a:t>
              </a:r>
              <a:r>
                <a:rPr lang="zh-CN" altLang="en-US" sz="1500" b="1" dirty="0" smtClean="0">
                  <a:solidFill>
                    <a:schemeClr val="lt1"/>
                  </a:solidFill>
                  <a:latin typeface="微软雅黑" panose="020B0503020204020204" pitchFamily="34" charset="-122"/>
                  <a:ea typeface="微软雅黑" panose="020B0503020204020204" pitchFamily="34" charset="-122"/>
                </a:rPr>
                <a:t>单位信息查询：</a:t>
              </a:r>
            </a:p>
          </p:txBody>
        </p:sp>
      </p:grpSp>
      <p:sp>
        <p:nvSpPr>
          <p:cNvPr id="18" name="矩形 17"/>
          <p:cNvSpPr/>
          <p:nvPr/>
        </p:nvSpPr>
        <p:spPr>
          <a:xfrm>
            <a:off x="5429256" y="1142990"/>
            <a:ext cx="571504" cy="4571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6858016" y="1142990"/>
            <a:ext cx="714380" cy="4571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5214942" y="1285866"/>
            <a:ext cx="357190" cy="71438"/>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2"/>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Docer Falling Dust PPT demo 9"/>
          <p:cNvSpPr txBox="1">
            <a:spLocks noChangeArrowheads="1"/>
          </p:cNvSpPr>
          <p:nvPr/>
        </p:nvSpPr>
        <p:spPr bwMode="auto">
          <a:xfrm>
            <a:off x="463550" y="2081213"/>
            <a:ext cx="1958975" cy="1730375"/>
          </a:xfrm>
          <a:prstGeom prst="rect">
            <a:avLst/>
          </a:prstGeom>
          <a:noFill/>
          <a:ln w="9525">
            <a:noFill/>
            <a:miter lim="800000"/>
            <a:headEnd/>
            <a:tailEnd/>
          </a:ln>
        </p:spPr>
        <p:txBody>
          <a:bodyPr lIns="68580" tIns="34290" rIns="68580" bIns="34290">
            <a:spAutoFit/>
          </a:bodyPr>
          <a:lstStyle/>
          <a:p>
            <a:r>
              <a:rPr lang="zh-CN" altLang="en-US" b="1" dirty="0">
                <a:solidFill>
                  <a:schemeClr val="accent1"/>
                </a:solidFill>
                <a:ea typeface="微软雅黑" pitchFamily="34" charset="-122"/>
              </a:rPr>
              <a:t>单位在单位中心中分类展示所有办件信息，可以查看单位办件的信息和办件进度信息。</a:t>
            </a:r>
          </a:p>
        </p:txBody>
      </p:sp>
      <p:sp>
        <p:nvSpPr>
          <p:cNvPr id="3" name="右箭头 2"/>
          <p:cNvSpPr/>
          <p:nvPr/>
        </p:nvSpPr>
        <p:spPr>
          <a:xfrm>
            <a:off x="603250" y="839788"/>
            <a:ext cx="1670050" cy="912812"/>
          </a:xfrm>
          <a:prstGeom prst="rightArrow">
            <a:avLst/>
          </a:prstGeom>
          <a:solidFill>
            <a:schemeClr val="accent2"/>
          </a:solidFill>
          <a:ln w="12700" cap="flat" cmpd="sng">
            <a:solidFill>
              <a:schemeClr val="accent2">
                <a:shade val="50000"/>
              </a:schemeClr>
            </a:solidFill>
            <a:prstDash val="solid"/>
            <a:miter/>
          </a:ln>
        </p:spPr>
        <p:txBody>
          <a:bodyPr lIns="68580" tIns="34290" rIns="68580" bIns="34290" anchor="ctr"/>
          <a:lstStyle/>
          <a:p>
            <a:pPr algn="ctr" fontAlgn="auto">
              <a:spcBef>
                <a:spcPts val="0"/>
              </a:spcBef>
              <a:spcAft>
                <a:spcPts val="0"/>
              </a:spcAft>
              <a:defRPr/>
            </a:pPr>
            <a:r>
              <a:rPr lang="zh-CN" altLang="en-US" sz="1500" b="1" dirty="0">
                <a:solidFill>
                  <a:schemeClr val="lt1"/>
                </a:solidFill>
                <a:latin typeface="微软雅黑" pitchFamily="34" charset="-122"/>
                <a:ea typeface="微软雅黑" pitchFamily="34" charset="-122"/>
              </a:rPr>
              <a:t>单位办件介绍</a:t>
            </a:r>
          </a:p>
        </p:txBody>
      </p:sp>
      <p:sp>
        <p:nvSpPr>
          <p:cNvPr id="7" name="Title 1"/>
          <p:cNvSpPr txBox="1"/>
          <p:nvPr/>
        </p:nvSpPr>
        <p:spPr>
          <a:xfrm>
            <a:off x="857250" y="200025"/>
            <a:ext cx="3570288"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fontAlgn="auto">
              <a:spcAft>
                <a:spcPts val="0"/>
              </a:spcAft>
              <a:defRPr/>
            </a:pP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单位中心</a:t>
            </a:r>
            <a:r>
              <a:rPr lang="en-US" altLang="zh-CN" sz="18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单位办件介绍</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14" name="图片 13" descr="111.png"/>
          <p:cNvPicPr>
            <a:picLocks noChangeAspect="1"/>
          </p:cNvPicPr>
          <p:nvPr/>
        </p:nvPicPr>
        <p:blipFill>
          <a:blip r:embed="rId2"/>
          <a:stretch>
            <a:fillRect/>
          </a:stretch>
        </p:blipFill>
        <p:spPr>
          <a:xfrm>
            <a:off x="2428860" y="857238"/>
            <a:ext cx="6215106" cy="3643338"/>
          </a:xfrm>
          <a:prstGeom prst="rect">
            <a:avLst/>
          </a:prstGeom>
        </p:spPr>
      </p:pic>
      <p:sp>
        <p:nvSpPr>
          <p:cNvPr id="15" name="矩形 14"/>
          <p:cNvSpPr/>
          <p:nvPr/>
        </p:nvSpPr>
        <p:spPr>
          <a:xfrm>
            <a:off x="2643174" y="2500312"/>
            <a:ext cx="1143008" cy="285752"/>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7"/>
                                        </p:tgtEl>
                                        <p:attrNameLst>
                                          <p:attrName>style.visibility</p:attrName>
                                        </p:attrNameLst>
                                      </p:cBhvr>
                                      <p:to>
                                        <p:strVal val="visible"/>
                                      </p:to>
                                    </p:set>
                                    <p:anim calcmode="lin" valueType="num">
                                      <p:cBhvr additive="base">
                                        <p:cTn id="7" dur="250" fill="hold"/>
                                        <p:tgtEl>
                                          <p:spTgt spid="117"/>
                                        </p:tgtEl>
                                        <p:attrNameLst>
                                          <p:attrName>ppt_x</p:attrName>
                                        </p:attrNameLst>
                                      </p:cBhvr>
                                      <p:tavLst>
                                        <p:tav tm="0">
                                          <p:val>
                                            <p:strVal val="#ppt_x"/>
                                          </p:val>
                                        </p:tav>
                                        <p:tav tm="100000">
                                          <p:val>
                                            <p:strVal val="#ppt_x"/>
                                          </p:val>
                                        </p:tav>
                                      </p:tavLst>
                                    </p:anim>
                                    <p:anim calcmode="lin" valueType="num">
                                      <p:cBhvr additive="base">
                                        <p:cTn id="8" dur="250" fill="hold"/>
                                        <p:tgtEl>
                                          <p:spTgt spid="117"/>
                                        </p:tgtEl>
                                        <p:attrNameLst>
                                          <p:attrName>ppt_y</p:attrName>
                                        </p:attrNameLst>
                                      </p:cBhvr>
                                      <p:tavLst>
                                        <p:tav tm="0">
                                          <p:val>
                                            <p:strVal val="1+#ppt_h/2"/>
                                          </p:val>
                                        </p:tav>
                                        <p:tav tm="100000">
                                          <p:val>
                                            <p:strVal val="#ppt_y"/>
                                          </p:val>
                                        </p:tav>
                                      </p:tavLst>
                                    </p:anim>
                                  </p:childTnLst>
                                </p:cTn>
                              </p:par>
                            </p:childTnLst>
                          </p:cTn>
                        </p:par>
                        <p:par>
                          <p:cTn id="9" fill="hold">
                            <p:stCondLst>
                              <p:cond delay="25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7"/>
                                        </p:tgtEl>
                                        <p:attrNameLst>
                                          <p:attrName>ppt_y</p:attrName>
                                        </p:attrNameLst>
                                      </p:cBhvr>
                                      <p:tavLst>
                                        <p:tav tm="0">
                                          <p:val>
                                            <p:strVal val="#ppt_y"/>
                                          </p:val>
                                        </p:tav>
                                        <p:tav tm="100000">
                                          <p:val>
                                            <p:strVal val="#ppt_y"/>
                                          </p:val>
                                        </p:tav>
                                      </p:tavLst>
                                    </p:anim>
                                    <p:anim calcmode="lin" valueType="num">
                                      <p:cBhvr>
                                        <p:cTn id="14"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Docer Falling Dust PPT demo 9"/>
          <p:cNvSpPr txBox="1"/>
          <p:nvPr/>
        </p:nvSpPr>
        <p:spPr>
          <a:xfrm>
            <a:off x="3000375" y="1000125"/>
            <a:ext cx="5708650" cy="3532188"/>
          </a:xfrm>
          <a:prstGeom prst="rect">
            <a:avLst/>
          </a:prstGeom>
          <a:noFill/>
        </p:spPr>
        <p:txBody>
          <a:bodyPr lIns="68580" tIns="34290" rIns="68580" bIns="34290">
            <a:spAutoFit/>
          </a:bodyPr>
          <a:lstStyle/>
          <a:p>
            <a:pPr fontAlgn="auto">
              <a:spcBef>
                <a:spcPts val="0"/>
              </a:spcBef>
              <a:spcAft>
                <a:spcPts val="0"/>
              </a:spcAft>
              <a:defRPr/>
            </a:pPr>
            <a:r>
              <a:rPr lang="zh-CN" altLang="en-US" sz="1500" b="1" dirty="0">
                <a:latin typeface="Arial"/>
                <a:ea typeface="微软雅黑"/>
              </a:rPr>
              <a:t>一、管理员</a:t>
            </a:r>
          </a:p>
          <a:p>
            <a:pPr fontAlgn="auto">
              <a:spcBef>
                <a:spcPts val="0"/>
              </a:spcBef>
              <a:spcAft>
                <a:spcPts val="0"/>
              </a:spcAft>
              <a:defRPr/>
            </a:pPr>
            <a:r>
              <a:rPr lang="zh-CN" altLang="en-US" sz="1500" dirty="0">
                <a:latin typeface="Arial"/>
                <a:ea typeface="微软雅黑"/>
              </a:rPr>
              <a:t>法定代表人可添加</a:t>
            </a:r>
            <a:r>
              <a:rPr lang="en-US" altLang="zh-CN" sz="1500" dirty="0">
                <a:latin typeface="Arial"/>
                <a:ea typeface="微软雅黑"/>
              </a:rPr>
              <a:t>1</a:t>
            </a:r>
            <a:r>
              <a:rPr lang="zh-CN" altLang="en-US" sz="1500" dirty="0">
                <a:latin typeface="Arial"/>
                <a:ea typeface="微软雅黑"/>
              </a:rPr>
              <a:t>名管理员，并可对其进行修改和删除。管理员需先在江苏人社网上办事服务大厅进行</a:t>
            </a:r>
            <a:r>
              <a:rPr lang="zh-CN" altLang="en-US" sz="1500" dirty="0">
                <a:solidFill>
                  <a:srgbClr val="FF0000"/>
                </a:solidFill>
                <a:latin typeface="Arial"/>
                <a:ea typeface="微软雅黑"/>
              </a:rPr>
              <a:t>注册个人用户</a:t>
            </a:r>
            <a:r>
              <a:rPr lang="zh-CN" altLang="en-US" sz="1500" dirty="0">
                <a:solidFill>
                  <a:schemeClr val="accent4"/>
                </a:solidFill>
                <a:latin typeface="Arial"/>
                <a:ea typeface="微软雅黑"/>
              </a:rPr>
              <a:t>。</a:t>
            </a:r>
            <a:r>
              <a:rPr lang="zh-CN" altLang="en-US" sz="1500" dirty="0">
                <a:solidFill>
                  <a:srgbClr val="FF0000"/>
                </a:solidFill>
                <a:latin typeface="Arial"/>
                <a:ea typeface="微软雅黑"/>
              </a:rPr>
              <a:t>一名管理人可以管理多家企业，一家企业仅能设置一名管理人。</a:t>
            </a:r>
          </a:p>
          <a:p>
            <a:pPr fontAlgn="auto">
              <a:spcBef>
                <a:spcPts val="0"/>
              </a:spcBef>
              <a:spcAft>
                <a:spcPts val="0"/>
              </a:spcAft>
              <a:defRPr/>
            </a:pPr>
            <a:r>
              <a:rPr lang="zh-CN" altLang="en-US" sz="1500" b="1" dirty="0">
                <a:latin typeface="Arial"/>
                <a:ea typeface="微软雅黑"/>
              </a:rPr>
              <a:t>二、经办人</a:t>
            </a:r>
          </a:p>
          <a:p>
            <a:pPr fontAlgn="auto">
              <a:spcBef>
                <a:spcPts val="0"/>
              </a:spcBef>
              <a:spcAft>
                <a:spcPts val="0"/>
              </a:spcAft>
              <a:defRPr/>
            </a:pPr>
            <a:r>
              <a:rPr lang="zh-CN" altLang="en-US" sz="1500" dirty="0">
                <a:latin typeface="Arial"/>
                <a:ea typeface="微软雅黑"/>
              </a:rPr>
              <a:t>法定代表人或管理员可添加最多</a:t>
            </a:r>
            <a:r>
              <a:rPr lang="en-US" altLang="zh-CN" sz="1500" dirty="0">
                <a:latin typeface="Arial"/>
                <a:ea typeface="微软雅黑"/>
              </a:rPr>
              <a:t>10</a:t>
            </a:r>
            <a:r>
              <a:rPr lang="zh-CN" altLang="en-US" sz="1500" dirty="0">
                <a:latin typeface="Arial"/>
                <a:ea typeface="微软雅黑"/>
              </a:rPr>
              <a:t>名经办人，并可对其进行修改和删除。经办人需先在江苏人社网上办事服务大厅进行</a:t>
            </a:r>
            <a:r>
              <a:rPr lang="zh-CN" altLang="en-US" sz="1500" dirty="0">
                <a:solidFill>
                  <a:srgbClr val="FF0000"/>
                </a:solidFill>
                <a:latin typeface="Arial"/>
                <a:ea typeface="微软雅黑"/>
              </a:rPr>
              <a:t>注册个人用户</a:t>
            </a:r>
            <a:r>
              <a:rPr lang="zh-CN" altLang="en-US" sz="1500" dirty="0">
                <a:solidFill>
                  <a:schemeClr val="accent4"/>
                </a:solidFill>
                <a:latin typeface="Arial"/>
                <a:ea typeface="微软雅黑"/>
              </a:rPr>
              <a:t>。</a:t>
            </a:r>
          </a:p>
          <a:p>
            <a:pPr fontAlgn="auto">
              <a:spcBef>
                <a:spcPts val="0"/>
              </a:spcBef>
              <a:spcAft>
                <a:spcPts val="0"/>
              </a:spcAft>
              <a:defRPr/>
            </a:pPr>
            <a:r>
              <a:rPr lang="zh-CN" altLang="en-US" sz="1500" b="1" dirty="0">
                <a:latin typeface="Arial"/>
                <a:ea typeface="微软雅黑"/>
              </a:rPr>
              <a:t>三、业务授权</a:t>
            </a:r>
          </a:p>
          <a:p>
            <a:pPr fontAlgn="auto">
              <a:spcBef>
                <a:spcPts val="0"/>
              </a:spcBef>
              <a:spcAft>
                <a:spcPts val="0"/>
              </a:spcAft>
              <a:defRPr/>
            </a:pPr>
            <a:r>
              <a:rPr lang="en-US" altLang="zh-CN" sz="1500" dirty="0">
                <a:latin typeface="Arial"/>
                <a:ea typeface="微软雅黑"/>
              </a:rPr>
              <a:t>1.</a:t>
            </a:r>
            <a:r>
              <a:rPr lang="zh-CN" altLang="en-US" sz="1500" dirty="0">
                <a:latin typeface="Arial"/>
                <a:ea typeface="微软雅黑"/>
              </a:rPr>
              <a:t>管理员可在授权有效期内办理任何业务。</a:t>
            </a:r>
          </a:p>
          <a:p>
            <a:pPr fontAlgn="auto">
              <a:spcBef>
                <a:spcPts val="0"/>
              </a:spcBef>
              <a:spcAft>
                <a:spcPts val="0"/>
              </a:spcAft>
              <a:defRPr/>
            </a:pPr>
            <a:r>
              <a:rPr lang="en-US" altLang="zh-CN" sz="1500" dirty="0">
                <a:latin typeface="Arial"/>
                <a:ea typeface="微软雅黑"/>
              </a:rPr>
              <a:t>2.</a:t>
            </a:r>
            <a:r>
              <a:rPr lang="zh-CN" altLang="en-US" sz="1500" dirty="0">
                <a:latin typeface="Arial"/>
                <a:ea typeface="微软雅黑"/>
              </a:rPr>
              <a:t>经办人可办业务范围需法定代表人或管理员进行“授权”。</a:t>
            </a:r>
          </a:p>
          <a:p>
            <a:pPr fontAlgn="auto">
              <a:spcBef>
                <a:spcPts val="0"/>
              </a:spcBef>
              <a:spcAft>
                <a:spcPts val="0"/>
              </a:spcAft>
              <a:defRPr/>
            </a:pPr>
            <a:r>
              <a:rPr lang="zh-CN" altLang="en-US" sz="1500" b="1" dirty="0">
                <a:latin typeface="Arial"/>
                <a:ea typeface="微软雅黑"/>
              </a:rPr>
              <a:t>四、单位登录</a:t>
            </a:r>
          </a:p>
          <a:p>
            <a:pPr fontAlgn="auto">
              <a:spcBef>
                <a:spcPts val="0"/>
              </a:spcBef>
              <a:spcAft>
                <a:spcPts val="0"/>
              </a:spcAft>
              <a:defRPr/>
            </a:pPr>
            <a:r>
              <a:rPr lang="zh-CN" altLang="en-US" sz="1500" dirty="0">
                <a:latin typeface="Arial"/>
                <a:ea typeface="微软雅黑"/>
              </a:rPr>
              <a:t>开通多经办人后，办事人员登录网办大厅需要身份确认。不同登录方式操作如下：</a:t>
            </a:r>
          </a:p>
          <a:p>
            <a:pPr fontAlgn="auto">
              <a:spcBef>
                <a:spcPts val="0"/>
              </a:spcBef>
              <a:spcAft>
                <a:spcPts val="0"/>
              </a:spcAft>
              <a:defRPr/>
            </a:pPr>
            <a:r>
              <a:rPr lang="en-US" sz="1500" dirty="0">
                <a:latin typeface="Arial"/>
                <a:ea typeface="微软雅黑"/>
              </a:rPr>
              <a:t>1</a:t>
            </a:r>
            <a:r>
              <a:rPr lang="en-US" altLang="zh-CN" sz="1500" dirty="0">
                <a:latin typeface="Arial"/>
                <a:ea typeface="微软雅黑"/>
              </a:rPr>
              <a:t>.</a:t>
            </a:r>
            <a:r>
              <a:rPr lang="zh-CN" altLang="en-US" sz="1500" dirty="0">
                <a:latin typeface="Arial"/>
                <a:ea typeface="微软雅黑"/>
              </a:rPr>
              <a:t>扫码登录：经办人登录江苏智慧人社</a:t>
            </a:r>
            <a:r>
              <a:rPr lang="en-US" altLang="zh-CN" sz="1500" dirty="0">
                <a:latin typeface="Arial"/>
                <a:ea typeface="微软雅黑"/>
              </a:rPr>
              <a:t>APP</a:t>
            </a:r>
            <a:r>
              <a:rPr lang="zh-CN" altLang="en-US" sz="1500" dirty="0">
                <a:latin typeface="Arial"/>
                <a:ea typeface="微软雅黑"/>
              </a:rPr>
              <a:t>进行扫码；</a:t>
            </a:r>
          </a:p>
          <a:p>
            <a:pPr fontAlgn="auto">
              <a:spcBef>
                <a:spcPts val="0"/>
              </a:spcBef>
              <a:spcAft>
                <a:spcPts val="0"/>
              </a:spcAft>
              <a:defRPr/>
            </a:pPr>
            <a:r>
              <a:rPr lang="en-US" sz="1500" dirty="0">
                <a:latin typeface="Arial"/>
                <a:ea typeface="微软雅黑"/>
              </a:rPr>
              <a:t>2</a:t>
            </a:r>
            <a:r>
              <a:rPr lang="en-US" altLang="zh-CN" sz="1500" dirty="0">
                <a:latin typeface="Arial"/>
                <a:ea typeface="微软雅黑"/>
              </a:rPr>
              <a:t>.</a:t>
            </a:r>
            <a:r>
              <a:rPr lang="zh-CN" altLang="en-US" sz="1500" dirty="0">
                <a:latin typeface="Arial"/>
                <a:ea typeface="微软雅黑"/>
              </a:rPr>
              <a:t>账号密码：输入经办人证件号码</a:t>
            </a:r>
            <a:r>
              <a:rPr lang="en-US" altLang="zh-CN" sz="1500" dirty="0">
                <a:latin typeface="Arial"/>
                <a:ea typeface="微软雅黑"/>
              </a:rPr>
              <a:t>/</a:t>
            </a:r>
            <a:r>
              <a:rPr lang="zh-CN" altLang="en-US" sz="1500" dirty="0">
                <a:latin typeface="Arial"/>
                <a:ea typeface="微软雅黑"/>
              </a:rPr>
              <a:t>手机号。</a:t>
            </a:r>
          </a:p>
        </p:txBody>
      </p:sp>
      <p:sp>
        <p:nvSpPr>
          <p:cNvPr id="3" name="右箭头 2"/>
          <p:cNvSpPr/>
          <p:nvPr/>
        </p:nvSpPr>
        <p:spPr>
          <a:xfrm>
            <a:off x="285750" y="1357313"/>
            <a:ext cx="2303463" cy="1290637"/>
          </a:xfrm>
          <a:prstGeom prst="rightArrow">
            <a:avLst/>
          </a:prstGeom>
          <a:solidFill>
            <a:schemeClr val="accent2"/>
          </a:solidFill>
          <a:ln w="12700" cap="flat" cmpd="sng">
            <a:solidFill>
              <a:schemeClr val="accent2">
                <a:shade val="50000"/>
              </a:schemeClr>
            </a:solidFill>
            <a:prstDash val="solid"/>
            <a:miter/>
          </a:ln>
        </p:spPr>
        <p:txBody>
          <a:bodyPr lIns="68580" tIns="34290" rIns="68580" bIns="34290" anchor="ctr"/>
          <a:lstStyle/>
          <a:p>
            <a:pPr algn="ctr" fontAlgn="auto">
              <a:spcBef>
                <a:spcPts val="0"/>
              </a:spcBef>
              <a:spcAft>
                <a:spcPts val="0"/>
              </a:spcAft>
              <a:defRPr/>
            </a:pPr>
            <a:r>
              <a:rPr lang="zh-CN" altLang="en-US" sz="1500" b="1" dirty="0">
                <a:solidFill>
                  <a:schemeClr val="lt1"/>
                </a:solidFill>
                <a:latin typeface="微软雅黑" pitchFamily="34" charset="-122"/>
                <a:ea typeface="微软雅黑" pitchFamily="34" charset="-122"/>
              </a:rPr>
              <a:t>开通多个经办人须知</a:t>
            </a:r>
          </a:p>
        </p:txBody>
      </p:sp>
      <p:pic>
        <p:nvPicPr>
          <p:cNvPr id="33795" name="图片 1"/>
          <p:cNvPicPr>
            <a:picLocks noChangeAspect="1" noChangeArrowheads="1"/>
          </p:cNvPicPr>
          <p:nvPr/>
        </p:nvPicPr>
        <p:blipFill>
          <a:blip r:embed="rId2"/>
          <a:srcRect/>
          <a:stretch>
            <a:fillRect/>
          </a:stretch>
        </p:blipFill>
        <p:spPr bwMode="auto">
          <a:xfrm>
            <a:off x="2714625" y="1143000"/>
            <a:ext cx="438150" cy="438150"/>
          </a:xfrm>
          <a:prstGeom prst="rect">
            <a:avLst/>
          </a:prstGeom>
          <a:noFill/>
          <a:ln w="9525">
            <a:noFill/>
            <a:miter lim="800000"/>
            <a:headEnd/>
            <a:tailEnd/>
          </a:ln>
        </p:spPr>
      </p:pic>
      <p:pic>
        <p:nvPicPr>
          <p:cNvPr id="33796" name="图片 6"/>
          <p:cNvPicPr>
            <a:picLocks noChangeAspect="1" noChangeArrowheads="1"/>
          </p:cNvPicPr>
          <p:nvPr/>
        </p:nvPicPr>
        <p:blipFill>
          <a:blip r:embed="rId2"/>
          <a:srcRect/>
          <a:stretch>
            <a:fillRect/>
          </a:stretch>
        </p:blipFill>
        <p:spPr bwMode="auto">
          <a:xfrm>
            <a:off x="2714612" y="1857370"/>
            <a:ext cx="438150" cy="438150"/>
          </a:xfrm>
          <a:prstGeom prst="rect">
            <a:avLst/>
          </a:prstGeom>
          <a:noFill/>
          <a:ln w="9525">
            <a:noFill/>
            <a:miter lim="800000"/>
            <a:headEnd/>
            <a:tailEnd/>
          </a:ln>
        </p:spPr>
      </p:pic>
      <p:pic>
        <p:nvPicPr>
          <p:cNvPr id="33797" name="图片 3"/>
          <p:cNvPicPr>
            <a:picLocks noChangeAspect="1" noChangeArrowheads="1"/>
          </p:cNvPicPr>
          <p:nvPr/>
        </p:nvPicPr>
        <p:blipFill>
          <a:blip r:embed="rId2"/>
          <a:srcRect/>
          <a:stretch>
            <a:fillRect/>
          </a:stretch>
        </p:blipFill>
        <p:spPr bwMode="auto">
          <a:xfrm>
            <a:off x="2714612" y="2571750"/>
            <a:ext cx="438150" cy="438150"/>
          </a:xfrm>
          <a:prstGeom prst="rect">
            <a:avLst/>
          </a:prstGeom>
          <a:noFill/>
          <a:ln w="9525">
            <a:noFill/>
            <a:miter lim="800000"/>
            <a:headEnd/>
            <a:tailEnd/>
          </a:ln>
        </p:spPr>
      </p:pic>
      <p:pic>
        <p:nvPicPr>
          <p:cNvPr id="33798" name="图片 7"/>
          <p:cNvPicPr>
            <a:picLocks noChangeAspect="1" noChangeArrowheads="1"/>
          </p:cNvPicPr>
          <p:nvPr/>
        </p:nvPicPr>
        <p:blipFill>
          <a:blip r:embed="rId2"/>
          <a:srcRect/>
          <a:stretch>
            <a:fillRect/>
          </a:stretch>
        </p:blipFill>
        <p:spPr bwMode="auto">
          <a:xfrm>
            <a:off x="2714612" y="3214692"/>
            <a:ext cx="438150" cy="438150"/>
          </a:xfrm>
          <a:prstGeom prst="rect">
            <a:avLst/>
          </a:prstGeom>
          <a:noFill/>
          <a:ln w="9525">
            <a:noFill/>
            <a:miter lim="800000"/>
            <a:headEnd/>
            <a:tailEnd/>
          </a:ln>
        </p:spPr>
      </p:pic>
      <p:sp>
        <p:nvSpPr>
          <p:cNvPr id="10" name="Title 1"/>
          <p:cNvSpPr txBox="1"/>
          <p:nvPr/>
        </p:nvSpPr>
        <p:spPr>
          <a:xfrm>
            <a:off x="857250" y="200025"/>
            <a:ext cx="3570288"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fontAlgn="auto">
              <a:spcAft>
                <a:spcPts val="0"/>
              </a:spcAft>
              <a:defRPr/>
            </a:pP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单位中心</a:t>
            </a:r>
            <a:r>
              <a:rPr lang="en-US" altLang="zh-CN" sz="18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经办人管理介绍</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7"/>
                                        </p:tgtEl>
                                        <p:attrNameLst>
                                          <p:attrName>style.visibility</p:attrName>
                                        </p:attrNameLst>
                                      </p:cBhvr>
                                      <p:to>
                                        <p:strVal val="visible"/>
                                      </p:to>
                                    </p:set>
                                    <p:anim calcmode="lin" valueType="num">
                                      <p:cBhvr additive="base">
                                        <p:cTn id="7" dur="250" fill="hold"/>
                                        <p:tgtEl>
                                          <p:spTgt spid="117"/>
                                        </p:tgtEl>
                                        <p:attrNameLst>
                                          <p:attrName>ppt_x</p:attrName>
                                        </p:attrNameLst>
                                      </p:cBhvr>
                                      <p:tavLst>
                                        <p:tav tm="0">
                                          <p:val>
                                            <p:strVal val="#ppt_x"/>
                                          </p:val>
                                        </p:tav>
                                        <p:tav tm="100000">
                                          <p:val>
                                            <p:strVal val="#ppt_x"/>
                                          </p:val>
                                        </p:tav>
                                      </p:tavLst>
                                    </p:anim>
                                    <p:anim calcmode="lin" valueType="num">
                                      <p:cBhvr additive="base">
                                        <p:cTn id="8" dur="250" fill="hold"/>
                                        <p:tgtEl>
                                          <p:spTgt spid="117"/>
                                        </p:tgtEl>
                                        <p:attrNameLst>
                                          <p:attrName>ppt_y</p:attrName>
                                        </p:attrNameLst>
                                      </p:cBhvr>
                                      <p:tavLst>
                                        <p:tav tm="0">
                                          <p:val>
                                            <p:strVal val="1+#ppt_h/2"/>
                                          </p:val>
                                        </p:tav>
                                        <p:tav tm="100000">
                                          <p:val>
                                            <p:strVal val="#ppt_y"/>
                                          </p:val>
                                        </p:tav>
                                      </p:tavLst>
                                    </p:anim>
                                  </p:childTnLst>
                                </p:cTn>
                              </p:par>
                            </p:childTnLst>
                          </p:cTn>
                        </p:par>
                        <p:par>
                          <p:cTn id="9" fill="hold">
                            <p:stCondLst>
                              <p:cond delay="25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0"/>
                                        </p:tgtEl>
                                        <p:attrNameLst>
                                          <p:attrName>ppt_y</p:attrName>
                                        </p:attrNameLst>
                                      </p:cBhvr>
                                      <p:tavLst>
                                        <p:tav tm="0">
                                          <p:val>
                                            <p:strVal val="#ppt_y"/>
                                          </p:val>
                                        </p:tav>
                                        <p:tav tm="100000">
                                          <p:val>
                                            <p:strVal val="#ppt_y"/>
                                          </p:val>
                                        </p:tav>
                                      </p:tavLst>
                                    </p:anim>
                                    <p:anim calcmode="lin" valueType="num">
                                      <p:cBhvr>
                                        <p:cTn id="14"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p:nvPr/>
        </p:nvSpPr>
        <p:spPr>
          <a:xfrm>
            <a:off x="857250" y="200025"/>
            <a:ext cx="3570288"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fontAlgn="auto">
              <a:spcAft>
                <a:spcPts val="0"/>
              </a:spcAft>
              <a:defRPr/>
            </a:pP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单位中心</a:t>
            </a:r>
            <a:r>
              <a:rPr lang="en-US" altLang="zh-CN" sz="18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经办人管理介绍</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34818" name="Picture 2"/>
          <p:cNvPicPr>
            <a:picLocks noChangeAspect="1" noChangeArrowheads="1"/>
          </p:cNvPicPr>
          <p:nvPr/>
        </p:nvPicPr>
        <p:blipFill>
          <a:blip r:embed="rId2"/>
          <a:srcRect/>
          <a:stretch>
            <a:fillRect/>
          </a:stretch>
        </p:blipFill>
        <p:spPr bwMode="auto">
          <a:xfrm>
            <a:off x="500063" y="1000125"/>
            <a:ext cx="3286125" cy="3457575"/>
          </a:xfrm>
          <a:prstGeom prst="rect">
            <a:avLst/>
          </a:prstGeom>
          <a:noFill/>
          <a:ln w="9525">
            <a:noFill/>
            <a:miter lim="800000"/>
            <a:headEnd/>
            <a:tailEnd/>
          </a:ln>
        </p:spPr>
      </p:pic>
      <p:pic>
        <p:nvPicPr>
          <p:cNvPr id="34819" name="Picture 3"/>
          <p:cNvPicPr>
            <a:picLocks noChangeAspect="1" noChangeArrowheads="1"/>
          </p:cNvPicPr>
          <p:nvPr/>
        </p:nvPicPr>
        <p:blipFill>
          <a:blip r:embed="rId3"/>
          <a:srcRect/>
          <a:stretch>
            <a:fillRect/>
          </a:stretch>
        </p:blipFill>
        <p:spPr bwMode="auto">
          <a:xfrm>
            <a:off x="4857750" y="1000125"/>
            <a:ext cx="3429000" cy="3429000"/>
          </a:xfrm>
          <a:prstGeom prst="rect">
            <a:avLst/>
          </a:prstGeom>
          <a:noFill/>
          <a:ln w="9525">
            <a:noFill/>
            <a:miter lim="800000"/>
            <a:headEnd/>
            <a:tailEnd/>
          </a:ln>
        </p:spPr>
      </p:pic>
    </p:spTree>
  </p:cSld>
  <p:clrMapOvr>
    <a:masterClrMapping/>
  </p:clrMapOvr>
  <p:timing>
    <p:tnLst>
      <p:par>
        <p:cTn id="1" dur="indefinite" restart="never" nodeType="tmRoot">
          <p:childTnLst>
            <p:seq>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 calcmode="lin" valueType="num">
                                      <p:cBhvr>
                                        <p:cTn id="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4"/>
          <p:cNvSpPr txBox="1">
            <a:spLocks noChangeArrowheads="1"/>
          </p:cNvSpPr>
          <p:nvPr/>
        </p:nvSpPr>
        <p:spPr bwMode="auto">
          <a:xfrm>
            <a:off x="611188" y="430213"/>
            <a:ext cx="2257425" cy="495300"/>
          </a:xfrm>
          <a:prstGeom prst="rect">
            <a:avLst/>
          </a:prstGeom>
          <a:noFill/>
          <a:ln w="9525">
            <a:noFill/>
            <a:miter lim="800000"/>
            <a:headEnd/>
            <a:tailEnd/>
          </a:ln>
        </p:spPr>
        <p:txBody>
          <a:bodyPr anchor="ctr"/>
          <a:lstStyle/>
          <a:p>
            <a:pPr algn="ctr">
              <a:spcBef>
                <a:spcPct val="20000"/>
              </a:spcBef>
              <a:buFont typeface="Arial" charset="0"/>
              <a:buNone/>
            </a:pPr>
            <a:r>
              <a:rPr lang="zh-CN" altLang="en-US" sz="3200" b="1">
                <a:solidFill>
                  <a:schemeClr val="accent1"/>
                </a:solidFill>
                <a:latin typeface="微软雅黑" pitchFamily="34" charset="-122"/>
                <a:ea typeface="微软雅黑" pitchFamily="34" charset="-122"/>
              </a:rPr>
              <a:t>目录</a:t>
            </a:r>
            <a:r>
              <a:rPr lang="en-US" altLang="zh-CN" sz="3200" b="1">
                <a:solidFill>
                  <a:schemeClr val="accent1"/>
                </a:solidFill>
                <a:latin typeface="微软雅黑" pitchFamily="34" charset="-122"/>
                <a:ea typeface="微软雅黑" pitchFamily="34" charset="-122"/>
              </a:rPr>
              <a:t>/</a:t>
            </a:r>
            <a:r>
              <a:rPr lang="en-US" altLang="zh-CN" b="1">
                <a:solidFill>
                  <a:schemeClr val="accent1"/>
                </a:solidFill>
                <a:latin typeface="微软雅黑" pitchFamily="34" charset="-122"/>
                <a:ea typeface="微软雅黑" pitchFamily="34" charset="-122"/>
              </a:rPr>
              <a:t>Contents</a:t>
            </a:r>
            <a:endParaRPr lang="en-GB" altLang="zh-CN" b="1">
              <a:solidFill>
                <a:schemeClr val="accent1"/>
              </a:solidFill>
              <a:latin typeface="微软雅黑" pitchFamily="34" charset="-122"/>
              <a:ea typeface="微软雅黑" pitchFamily="34" charset="-122"/>
            </a:endParaRPr>
          </a:p>
        </p:txBody>
      </p:sp>
      <p:cxnSp>
        <p:nvCxnSpPr>
          <p:cNvPr id="43" name="直接连接符 42"/>
          <p:cNvCxnSpPr/>
          <p:nvPr/>
        </p:nvCxnSpPr>
        <p:spPr>
          <a:xfrm>
            <a:off x="738188" y="1058863"/>
            <a:ext cx="7650162" cy="0"/>
          </a:xfrm>
          <a:prstGeom prst="line">
            <a:avLst/>
          </a:prstGeom>
        </p:spPr>
        <p:style>
          <a:lnRef idx="1">
            <a:schemeClr val="accent1"/>
          </a:lnRef>
          <a:fillRef idx="0">
            <a:schemeClr val="accent1"/>
          </a:fillRef>
          <a:effectRef idx="0">
            <a:schemeClr val="accent1"/>
          </a:effectRef>
          <a:fontRef idx="minor">
            <a:schemeClr val="tx1"/>
          </a:fontRef>
        </p:style>
      </p:cxnSp>
      <p:sp>
        <p:nvSpPr>
          <p:cNvPr id="21507" name="文本框 11"/>
          <p:cNvSpPr txBox="1">
            <a:spLocks noChangeArrowheads="1"/>
          </p:cNvSpPr>
          <p:nvPr/>
        </p:nvSpPr>
        <p:spPr bwMode="auto">
          <a:xfrm>
            <a:off x="2359025" y="3613150"/>
            <a:ext cx="766763" cy="522288"/>
          </a:xfrm>
          <a:prstGeom prst="rect">
            <a:avLst/>
          </a:prstGeom>
          <a:noFill/>
          <a:ln w="9525">
            <a:noFill/>
            <a:miter lim="800000"/>
            <a:headEnd/>
            <a:tailEnd/>
          </a:ln>
        </p:spPr>
        <p:txBody>
          <a:bodyPr>
            <a:spAutoFit/>
          </a:bodyPr>
          <a:lstStyle/>
          <a:p>
            <a:endParaRPr lang="zh-CN" altLang="en-US" sz="2800">
              <a:solidFill>
                <a:schemeClr val="bg1"/>
              </a:solidFill>
              <a:latin typeface="Impact" pitchFamily="34" charset="0"/>
            </a:endParaRPr>
          </a:p>
        </p:txBody>
      </p:sp>
      <p:sp>
        <p:nvSpPr>
          <p:cNvPr id="67" name="矩形 66"/>
          <p:cNvSpPr/>
          <p:nvPr/>
        </p:nvSpPr>
        <p:spPr>
          <a:xfrm>
            <a:off x="3454400" y="3705225"/>
            <a:ext cx="3863975" cy="346075"/>
          </a:xfrm>
          <a:prstGeom prst="rect">
            <a:avLst/>
          </a:prstGeom>
          <a:ln w="15875">
            <a:noFill/>
          </a:ln>
        </p:spPr>
        <p:txBody>
          <a:bodyPr lIns="68580" tIns="34290" rIns="68580" bIns="34290">
            <a:spAutoFit/>
          </a:bodyPr>
          <a:lstStyle/>
          <a:p>
            <a:pPr fontAlgn="auto">
              <a:spcBef>
                <a:spcPts val="0"/>
              </a:spcBef>
              <a:spcAft>
                <a:spcPts val="0"/>
              </a:spcAft>
              <a:defRPr/>
            </a:pPr>
            <a:endParaRPr lang="en-US"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34" name="组合 33"/>
          <p:cNvGrpSpPr>
            <a:grpSpLocks/>
          </p:cNvGrpSpPr>
          <p:nvPr/>
        </p:nvGrpSpPr>
        <p:grpSpPr bwMode="auto">
          <a:xfrm>
            <a:off x="7956550" y="490538"/>
            <a:ext cx="431800" cy="433387"/>
            <a:chOff x="6084168" y="1274820"/>
            <a:chExt cx="432048" cy="432834"/>
          </a:xfrm>
        </p:grpSpPr>
        <p:sp>
          <p:nvSpPr>
            <p:cNvPr id="21541" name="椭圆 22"/>
            <p:cNvSpPr>
              <a:spLocks noChangeArrowheads="1"/>
            </p:cNvSpPr>
            <p:nvPr/>
          </p:nvSpPr>
          <p:spPr bwMode="auto">
            <a:xfrm>
              <a:off x="6084168" y="1274820"/>
              <a:ext cx="432048" cy="432834"/>
            </a:xfrm>
            <a:prstGeom prst="ellipse">
              <a:avLst/>
            </a:prstGeom>
            <a:solidFill>
              <a:schemeClr val="accent1"/>
            </a:solidFill>
            <a:ln w="9525">
              <a:noFill/>
              <a:round/>
              <a:headEnd/>
              <a:tailEnd/>
            </a:ln>
          </p:spPr>
          <p:txBody>
            <a:bodyPr anchor="ctr"/>
            <a:lstStyle/>
            <a:p>
              <a:pPr algn="ctr"/>
              <a:endParaRPr lang="zh-CN" altLang="en-US">
                <a:solidFill>
                  <a:srgbClr val="FFFFFF"/>
                </a:solidFill>
                <a:latin typeface="Calibri" pitchFamily="34" charset="0"/>
              </a:endParaRPr>
            </a:p>
          </p:txBody>
        </p:sp>
        <p:sp>
          <p:nvSpPr>
            <p:cNvPr id="21542" name="Freeform 59"/>
            <p:cNvSpPr>
              <a:spLocks noChangeArrowheads="1"/>
            </p:cNvSpPr>
            <p:nvPr/>
          </p:nvSpPr>
          <p:spPr bwMode="auto">
            <a:xfrm>
              <a:off x="6180302" y="1365898"/>
              <a:ext cx="239780" cy="250679"/>
            </a:xfrm>
            <a:custGeom>
              <a:avLst/>
              <a:gdLst>
                <a:gd name="T0" fmla="*/ 2147483647 w 581"/>
                <a:gd name="T1" fmla="*/ 2147483647 h 609"/>
                <a:gd name="T2" fmla="*/ 2147483647 w 581"/>
                <a:gd name="T3" fmla="*/ 2147483647 h 609"/>
                <a:gd name="T4" fmla="*/ 2147483647 w 581"/>
                <a:gd name="T5" fmla="*/ 2147483647 h 609"/>
                <a:gd name="T6" fmla="*/ 2147483647 w 581"/>
                <a:gd name="T7" fmla="*/ 2147483647 h 609"/>
                <a:gd name="T8" fmla="*/ 2147483647 w 581"/>
                <a:gd name="T9" fmla="*/ 2147483647 h 609"/>
                <a:gd name="T10" fmla="*/ 2147483647 w 581"/>
                <a:gd name="T11" fmla="*/ 2147483647 h 609"/>
                <a:gd name="T12" fmla="*/ 2147483647 w 581"/>
                <a:gd name="T13" fmla="*/ 2147483647 h 609"/>
                <a:gd name="T14" fmla="*/ 2147483647 w 581"/>
                <a:gd name="T15" fmla="*/ 2147483647 h 609"/>
                <a:gd name="T16" fmla="*/ 2147483647 w 581"/>
                <a:gd name="T17" fmla="*/ 2147483647 h 609"/>
                <a:gd name="T18" fmla="*/ 2147483647 w 581"/>
                <a:gd name="T19" fmla="*/ 2147483647 h 609"/>
                <a:gd name="T20" fmla="*/ 2147483647 w 581"/>
                <a:gd name="T21" fmla="*/ 2147483647 h 609"/>
                <a:gd name="T22" fmla="*/ 0 w 581"/>
                <a:gd name="T23" fmla="*/ 2147483647 h 609"/>
                <a:gd name="T24" fmla="*/ 2147483647 w 581"/>
                <a:gd name="T25" fmla="*/ 2147483647 h 609"/>
                <a:gd name="T26" fmla="*/ 2147483647 w 581"/>
                <a:gd name="T27" fmla="*/ 2147483647 h 609"/>
                <a:gd name="T28" fmla="*/ 2147483647 w 581"/>
                <a:gd name="T29" fmla="*/ 2147483647 h 609"/>
                <a:gd name="T30" fmla="*/ 2147483647 w 581"/>
                <a:gd name="T31" fmla="*/ 2147483647 h 609"/>
                <a:gd name="T32" fmla="*/ 2147483647 w 581"/>
                <a:gd name="T33" fmla="*/ 2147483647 h 609"/>
                <a:gd name="T34" fmla="*/ 2147483647 w 581"/>
                <a:gd name="T35" fmla="*/ 2147483647 h 609"/>
                <a:gd name="T36" fmla="*/ 2147483647 w 581"/>
                <a:gd name="T37" fmla="*/ 2147483647 h 609"/>
                <a:gd name="T38" fmla="*/ 2147483647 w 581"/>
                <a:gd name="T39" fmla="*/ 2147483647 h 609"/>
                <a:gd name="T40" fmla="*/ 2147483647 w 581"/>
                <a:gd name="T41" fmla="*/ 2147483647 h 609"/>
                <a:gd name="T42" fmla="*/ 2147483647 w 581"/>
                <a:gd name="T43" fmla="*/ 2147483647 h 609"/>
                <a:gd name="T44" fmla="*/ 2147483647 w 581"/>
                <a:gd name="T45" fmla="*/ 2147483647 h 609"/>
                <a:gd name="T46" fmla="*/ 2147483647 w 581"/>
                <a:gd name="T47" fmla="*/ 2147483647 h 609"/>
                <a:gd name="T48" fmla="*/ 2147483647 w 581"/>
                <a:gd name="T49" fmla="*/ 2147483647 h 609"/>
                <a:gd name="T50" fmla="*/ 2147483647 w 581"/>
                <a:gd name="T51" fmla="*/ 2147483647 h 609"/>
                <a:gd name="T52" fmla="*/ 2147483647 w 581"/>
                <a:gd name="T53" fmla="*/ 2147483647 h 609"/>
                <a:gd name="T54" fmla="*/ 2147483647 w 581"/>
                <a:gd name="T55" fmla="*/ 2147483647 h 609"/>
                <a:gd name="T56" fmla="*/ 2147483647 w 581"/>
                <a:gd name="T57" fmla="*/ 2147483647 h 609"/>
                <a:gd name="T58" fmla="*/ 2147483647 w 581"/>
                <a:gd name="T59" fmla="*/ 2147483647 h 609"/>
                <a:gd name="T60" fmla="*/ 2147483647 w 581"/>
                <a:gd name="T61" fmla="*/ 2147483647 h 609"/>
                <a:gd name="T62" fmla="*/ 2147483647 w 581"/>
                <a:gd name="T63" fmla="*/ 2147483647 h 609"/>
                <a:gd name="T64" fmla="*/ 2147483647 w 581"/>
                <a:gd name="T65" fmla="*/ 2147483647 h 609"/>
                <a:gd name="T66" fmla="*/ 2147483647 w 581"/>
                <a:gd name="T67" fmla="*/ 2147483647 h 609"/>
                <a:gd name="T68" fmla="*/ 2147483647 w 581"/>
                <a:gd name="T69" fmla="*/ 2147483647 h 609"/>
                <a:gd name="T70" fmla="*/ 2147483647 w 581"/>
                <a:gd name="T71" fmla="*/ 2147483647 h 609"/>
                <a:gd name="T72" fmla="*/ 2147483647 w 581"/>
                <a:gd name="T73" fmla="*/ 2147483647 h 609"/>
                <a:gd name="T74" fmla="*/ 2147483647 w 581"/>
                <a:gd name="T75" fmla="*/ 2147483647 h 609"/>
                <a:gd name="T76" fmla="*/ 2147483647 w 581"/>
                <a:gd name="T77" fmla="*/ 2147483647 h 609"/>
                <a:gd name="T78" fmla="*/ 2147483647 w 581"/>
                <a:gd name="T79" fmla="*/ 2147483647 h 609"/>
                <a:gd name="T80" fmla="*/ 2147483647 w 581"/>
                <a:gd name="T81" fmla="*/ 0 h 609"/>
                <a:gd name="T82" fmla="*/ 2147483647 w 581"/>
                <a:gd name="T83" fmla="*/ 2147483647 h 609"/>
                <a:gd name="T84" fmla="*/ 2147483647 w 581"/>
                <a:gd name="T85" fmla="*/ 2147483647 h 609"/>
                <a:gd name="T86" fmla="*/ 2147483647 w 581"/>
                <a:gd name="T87" fmla="*/ 2147483647 h 609"/>
                <a:gd name="T88" fmla="*/ 2147483647 w 581"/>
                <a:gd name="T89" fmla="*/ 0 h 609"/>
                <a:gd name="T90" fmla="*/ 2147483647 w 581"/>
                <a:gd name="T91" fmla="*/ 2147483647 h 609"/>
                <a:gd name="T92" fmla="*/ 2147483647 w 581"/>
                <a:gd name="T93" fmla="*/ 2147483647 h 609"/>
                <a:gd name="T94" fmla="*/ 2147483647 w 581"/>
                <a:gd name="T95" fmla="*/ 2147483647 h 609"/>
                <a:gd name="T96" fmla="*/ 2147483647 w 581"/>
                <a:gd name="T97" fmla="*/ 0 h 609"/>
                <a:gd name="T98" fmla="*/ 2147483647 w 581"/>
                <a:gd name="T99" fmla="*/ 2147483647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81"/>
                <a:gd name="T151" fmla="*/ 0 h 609"/>
                <a:gd name="T152" fmla="*/ 581 w 581"/>
                <a:gd name="T153" fmla="*/ 609 h 60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w="9525">
              <a:noFill/>
              <a:round/>
              <a:headEnd/>
              <a:tailEnd/>
            </a:ln>
          </p:spPr>
          <p:txBody>
            <a:bodyPr wrap="none" lIns="34290" tIns="17145" rIns="34290" bIns="17145" anchor="ctr"/>
            <a:lstStyle/>
            <a:p>
              <a:endParaRPr lang="zh-CN" altLang="en-US"/>
            </a:p>
          </p:txBody>
        </p:sp>
      </p:grpSp>
      <p:grpSp>
        <p:nvGrpSpPr>
          <p:cNvPr id="37" name="组合 36"/>
          <p:cNvGrpSpPr>
            <a:grpSpLocks/>
          </p:cNvGrpSpPr>
          <p:nvPr/>
        </p:nvGrpSpPr>
        <p:grpSpPr bwMode="auto">
          <a:xfrm>
            <a:off x="6659563" y="490538"/>
            <a:ext cx="433387" cy="433387"/>
            <a:chOff x="4788024" y="1275213"/>
            <a:chExt cx="432048" cy="432048"/>
          </a:xfrm>
        </p:grpSpPr>
        <p:sp>
          <p:nvSpPr>
            <p:cNvPr id="21539" name="椭圆 65"/>
            <p:cNvSpPr>
              <a:spLocks noChangeArrowheads="1"/>
            </p:cNvSpPr>
            <p:nvPr/>
          </p:nvSpPr>
          <p:spPr bwMode="auto">
            <a:xfrm>
              <a:off x="4788024" y="1275213"/>
              <a:ext cx="432048" cy="432048"/>
            </a:xfrm>
            <a:prstGeom prst="ellipse">
              <a:avLst/>
            </a:prstGeom>
            <a:solidFill>
              <a:srgbClr val="F79600"/>
            </a:solidFill>
            <a:ln w="9525">
              <a:noFill/>
              <a:round/>
              <a:headEnd/>
              <a:tailEnd/>
            </a:ln>
          </p:spPr>
          <p:txBody>
            <a:bodyPr anchor="ctr"/>
            <a:lstStyle/>
            <a:p>
              <a:pPr algn="ctr"/>
              <a:endParaRPr lang="zh-CN" altLang="en-US">
                <a:solidFill>
                  <a:srgbClr val="FFFFFF"/>
                </a:solidFill>
                <a:latin typeface="Calibri" pitchFamily="34" charset="0"/>
              </a:endParaRPr>
            </a:p>
          </p:txBody>
        </p:sp>
        <p:sp>
          <p:nvSpPr>
            <p:cNvPr id="21540" name="Freeform 110"/>
            <p:cNvSpPr>
              <a:spLocks noChangeArrowheads="1"/>
            </p:cNvSpPr>
            <p:nvPr/>
          </p:nvSpPr>
          <p:spPr bwMode="auto">
            <a:xfrm>
              <a:off x="4891102" y="1366806"/>
              <a:ext cx="250679" cy="248862"/>
            </a:xfrm>
            <a:custGeom>
              <a:avLst/>
              <a:gdLst>
                <a:gd name="T0" fmla="*/ 2147483647 w 609"/>
                <a:gd name="T1" fmla="*/ 2147483647 h 602"/>
                <a:gd name="T2" fmla="*/ 2147483647 w 609"/>
                <a:gd name="T3" fmla="*/ 2147483647 h 602"/>
                <a:gd name="T4" fmla="*/ 2147483647 w 609"/>
                <a:gd name="T5" fmla="*/ 2147483647 h 602"/>
                <a:gd name="T6" fmla="*/ 2147483647 w 609"/>
                <a:gd name="T7" fmla="*/ 2147483647 h 602"/>
                <a:gd name="T8" fmla="*/ 2147483647 w 609"/>
                <a:gd name="T9" fmla="*/ 2147483647 h 602"/>
                <a:gd name="T10" fmla="*/ 2147483647 w 609"/>
                <a:gd name="T11" fmla="*/ 2147483647 h 602"/>
                <a:gd name="T12" fmla="*/ 0 w 609"/>
                <a:gd name="T13" fmla="*/ 2147483647 h 602"/>
                <a:gd name="T14" fmla="*/ 2147483647 w 609"/>
                <a:gd name="T15" fmla="*/ 0 h 602"/>
                <a:gd name="T16" fmla="*/ 2147483647 w 609"/>
                <a:gd name="T17" fmla="*/ 2147483647 h 602"/>
                <a:gd name="T18" fmla="*/ 2147483647 w 609"/>
                <a:gd name="T19" fmla="*/ 2147483647 h 602"/>
                <a:gd name="T20" fmla="*/ 2147483647 w 609"/>
                <a:gd name="T21" fmla="*/ 2147483647 h 602"/>
                <a:gd name="T22" fmla="*/ 2147483647 w 609"/>
                <a:gd name="T23" fmla="*/ 2147483647 h 602"/>
                <a:gd name="T24" fmla="*/ 2147483647 w 609"/>
                <a:gd name="T25" fmla="*/ 2147483647 h 602"/>
                <a:gd name="T26" fmla="*/ 2147483647 w 609"/>
                <a:gd name="T27" fmla="*/ 2147483647 h 602"/>
                <a:gd name="T28" fmla="*/ 2147483647 w 609"/>
                <a:gd name="T29" fmla="*/ 2147483647 h 602"/>
                <a:gd name="T30" fmla="*/ 2147483647 w 609"/>
                <a:gd name="T31" fmla="*/ 2147483647 h 602"/>
                <a:gd name="T32" fmla="*/ 2147483647 w 609"/>
                <a:gd name="T33" fmla="*/ 2147483647 h 602"/>
                <a:gd name="T34" fmla="*/ 2147483647 w 609"/>
                <a:gd name="T35" fmla="*/ 2147483647 h 602"/>
                <a:gd name="T36" fmla="*/ 2147483647 w 609"/>
                <a:gd name="T37" fmla="*/ 2147483647 h 602"/>
                <a:gd name="T38" fmla="*/ 2147483647 w 609"/>
                <a:gd name="T39" fmla="*/ 2147483647 h 602"/>
                <a:gd name="T40" fmla="*/ 2147483647 w 609"/>
                <a:gd name="T41" fmla="*/ 2147483647 h 602"/>
                <a:gd name="T42" fmla="*/ 2147483647 w 609"/>
                <a:gd name="T43" fmla="*/ 2147483647 h 602"/>
                <a:gd name="T44" fmla="*/ 2147483647 w 609"/>
                <a:gd name="T45" fmla="*/ 2147483647 h 602"/>
                <a:gd name="T46" fmla="*/ 2147483647 w 609"/>
                <a:gd name="T47" fmla="*/ 2147483647 h 602"/>
                <a:gd name="T48" fmla="*/ 2147483647 w 609"/>
                <a:gd name="T49" fmla="*/ 2147483647 h 602"/>
                <a:gd name="T50" fmla="*/ 2147483647 w 609"/>
                <a:gd name="T51" fmla="*/ 2147483647 h 602"/>
                <a:gd name="T52" fmla="*/ 2147483647 w 609"/>
                <a:gd name="T53" fmla="*/ 2147483647 h 602"/>
                <a:gd name="T54" fmla="*/ 2147483647 w 609"/>
                <a:gd name="T55" fmla="*/ 2147483647 h 602"/>
                <a:gd name="T56" fmla="*/ 2147483647 w 609"/>
                <a:gd name="T57" fmla="*/ 2147483647 h 602"/>
                <a:gd name="T58" fmla="*/ 2147483647 w 609"/>
                <a:gd name="T59" fmla="*/ 2147483647 h 602"/>
                <a:gd name="T60" fmla="*/ 2147483647 w 609"/>
                <a:gd name="T61" fmla="*/ 2147483647 h 602"/>
                <a:gd name="T62" fmla="*/ 2147483647 w 609"/>
                <a:gd name="T63" fmla="*/ 2147483647 h 602"/>
                <a:gd name="T64" fmla="*/ 2147483647 w 609"/>
                <a:gd name="T65" fmla="*/ 2147483647 h 602"/>
                <a:gd name="T66" fmla="*/ 2147483647 w 609"/>
                <a:gd name="T67" fmla="*/ 2147483647 h 602"/>
                <a:gd name="T68" fmla="*/ 2147483647 w 609"/>
                <a:gd name="T69" fmla="*/ 2147483647 h 602"/>
                <a:gd name="T70" fmla="*/ 2147483647 w 609"/>
                <a:gd name="T71" fmla="*/ 214748364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09"/>
                <a:gd name="T109" fmla="*/ 0 h 602"/>
                <a:gd name="T110" fmla="*/ 609 w 609"/>
                <a:gd name="T111" fmla="*/ 602 h 60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w="9525">
              <a:noFill/>
              <a:round/>
              <a:headEnd/>
              <a:tailEnd/>
            </a:ln>
          </p:spPr>
          <p:txBody>
            <a:bodyPr wrap="none" lIns="34290" tIns="17145" rIns="34290" bIns="17145" anchor="ctr"/>
            <a:lstStyle/>
            <a:p>
              <a:endParaRPr lang="zh-CN" altLang="en-US"/>
            </a:p>
          </p:txBody>
        </p:sp>
      </p:grpSp>
      <p:grpSp>
        <p:nvGrpSpPr>
          <p:cNvPr id="40" name="组合 39"/>
          <p:cNvGrpSpPr>
            <a:grpSpLocks/>
          </p:cNvGrpSpPr>
          <p:nvPr/>
        </p:nvGrpSpPr>
        <p:grpSpPr bwMode="auto">
          <a:xfrm>
            <a:off x="7308850" y="490538"/>
            <a:ext cx="431800" cy="433387"/>
            <a:chOff x="5436096" y="1274820"/>
            <a:chExt cx="432833" cy="432834"/>
          </a:xfrm>
        </p:grpSpPr>
        <p:sp>
          <p:nvSpPr>
            <p:cNvPr id="41" name="椭圆 16"/>
            <p:cNvSpPr>
              <a:spLocks noChangeArrowheads="1"/>
            </p:cNvSpPr>
            <p:nvPr/>
          </p:nvSpPr>
          <p:spPr bwMode="auto">
            <a:xfrm>
              <a:off x="5436096" y="1274820"/>
              <a:ext cx="432833" cy="432834"/>
            </a:xfrm>
            <a:prstGeom prst="ellipse">
              <a:avLst/>
            </a:prstGeom>
            <a:solidFill>
              <a:schemeClr val="accent3"/>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defRPr/>
              </a:pPr>
              <a:endParaRPr lang="zh-CN" altLang="en-US">
                <a:solidFill>
                  <a:srgbClr val="FFFFFF"/>
                </a:solidFill>
                <a:latin typeface="Calibri" panose="020F0502020204030204" pitchFamily="34" charset="0"/>
              </a:endParaRPr>
            </a:p>
          </p:txBody>
        </p:sp>
        <p:sp>
          <p:nvSpPr>
            <p:cNvPr id="21538" name="Freeform 16"/>
            <p:cNvSpPr>
              <a:spLocks noChangeArrowheads="1"/>
            </p:cNvSpPr>
            <p:nvPr/>
          </p:nvSpPr>
          <p:spPr bwMode="auto">
            <a:xfrm>
              <a:off x="5554420" y="1377705"/>
              <a:ext cx="196183" cy="227065"/>
            </a:xfrm>
            <a:custGeom>
              <a:avLst/>
              <a:gdLst>
                <a:gd name="T0" fmla="*/ 2147483647 w 475"/>
                <a:gd name="T1" fmla="*/ 2147483647 h 552"/>
                <a:gd name="T2" fmla="*/ 2147483647 w 475"/>
                <a:gd name="T3" fmla="*/ 2147483647 h 552"/>
                <a:gd name="T4" fmla="*/ 2147483647 w 475"/>
                <a:gd name="T5" fmla="*/ 2147483647 h 552"/>
                <a:gd name="T6" fmla="*/ 2147483647 w 475"/>
                <a:gd name="T7" fmla="*/ 0 h 552"/>
                <a:gd name="T8" fmla="*/ 2147483647 w 475"/>
                <a:gd name="T9" fmla="*/ 0 h 552"/>
                <a:gd name="T10" fmla="*/ 2147483647 w 475"/>
                <a:gd name="T11" fmla="*/ 2147483647 h 552"/>
                <a:gd name="T12" fmla="*/ 2147483647 w 475"/>
                <a:gd name="T13" fmla="*/ 2147483647 h 552"/>
                <a:gd name="T14" fmla="*/ 2147483647 w 475"/>
                <a:gd name="T15" fmla="*/ 2147483647 h 552"/>
                <a:gd name="T16" fmla="*/ 2147483647 w 475"/>
                <a:gd name="T17" fmla="*/ 2147483647 h 552"/>
                <a:gd name="T18" fmla="*/ 2147483647 w 475"/>
                <a:gd name="T19" fmla="*/ 2147483647 h 552"/>
                <a:gd name="T20" fmla="*/ 2147483647 w 475"/>
                <a:gd name="T21" fmla="*/ 2147483647 h 552"/>
                <a:gd name="T22" fmla="*/ 2147483647 w 475"/>
                <a:gd name="T23" fmla="*/ 2147483647 h 552"/>
                <a:gd name="T24" fmla="*/ 2147483647 w 475"/>
                <a:gd name="T25" fmla="*/ 2147483647 h 552"/>
                <a:gd name="T26" fmla="*/ 2147483647 w 475"/>
                <a:gd name="T27" fmla="*/ 2147483647 h 552"/>
                <a:gd name="T28" fmla="*/ 2147483647 w 475"/>
                <a:gd name="T29" fmla="*/ 2147483647 h 552"/>
                <a:gd name="T30" fmla="*/ 2147483647 w 475"/>
                <a:gd name="T31" fmla="*/ 2147483647 h 552"/>
                <a:gd name="T32" fmla="*/ 2147483647 w 475"/>
                <a:gd name="T33" fmla="*/ 2147483647 h 552"/>
                <a:gd name="T34" fmla="*/ 2147483647 w 475"/>
                <a:gd name="T35" fmla="*/ 2147483647 h 552"/>
                <a:gd name="T36" fmla="*/ 2147483647 w 475"/>
                <a:gd name="T37" fmla="*/ 2147483647 h 552"/>
                <a:gd name="T38" fmla="*/ 2147483647 w 475"/>
                <a:gd name="T39" fmla="*/ 2147483647 h 552"/>
                <a:gd name="T40" fmla="*/ 2147483647 w 475"/>
                <a:gd name="T41" fmla="*/ 2147483647 h 552"/>
                <a:gd name="T42" fmla="*/ 2147483647 w 475"/>
                <a:gd name="T43" fmla="*/ 2147483647 h 552"/>
                <a:gd name="T44" fmla="*/ 2147483647 w 475"/>
                <a:gd name="T45" fmla="*/ 2147483647 h 552"/>
                <a:gd name="T46" fmla="*/ 2147483647 w 475"/>
                <a:gd name="T47" fmla="*/ 2147483647 h 552"/>
                <a:gd name="T48" fmla="*/ 2147483647 w 475"/>
                <a:gd name="T49" fmla="*/ 2147483647 h 552"/>
                <a:gd name="T50" fmla="*/ 2147483647 w 475"/>
                <a:gd name="T51" fmla="*/ 2147483647 h 552"/>
                <a:gd name="T52" fmla="*/ 2147483647 w 475"/>
                <a:gd name="T53" fmla="*/ 0 h 552"/>
                <a:gd name="T54" fmla="*/ 2147483647 w 475"/>
                <a:gd name="T55" fmla="*/ 0 h 552"/>
                <a:gd name="T56" fmla="*/ 2147483647 w 475"/>
                <a:gd name="T57" fmla="*/ 2147483647 h 552"/>
                <a:gd name="T58" fmla="*/ 2147483647 w 475"/>
                <a:gd name="T59" fmla="*/ 2147483647 h 552"/>
                <a:gd name="T60" fmla="*/ 2147483647 w 475"/>
                <a:gd name="T61" fmla="*/ 2147483647 h 552"/>
                <a:gd name="T62" fmla="*/ 2147483647 w 475"/>
                <a:gd name="T63" fmla="*/ 2147483647 h 552"/>
                <a:gd name="T64" fmla="*/ 2147483647 w 475"/>
                <a:gd name="T65" fmla="*/ 2147483647 h 552"/>
                <a:gd name="T66" fmla="*/ 2147483647 w 475"/>
                <a:gd name="T67" fmla="*/ 2147483647 h 552"/>
                <a:gd name="T68" fmla="*/ 2147483647 w 475"/>
                <a:gd name="T69" fmla="*/ 2147483647 h 552"/>
                <a:gd name="T70" fmla="*/ 0 w 475"/>
                <a:gd name="T71" fmla="*/ 2147483647 h 552"/>
                <a:gd name="T72" fmla="*/ 2147483647 w 475"/>
                <a:gd name="T73" fmla="*/ 2147483647 h 552"/>
                <a:gd name="T74" fmla="*/ 2147483647 w 475"/>
                <a:gd name="T75" fmla="*/ 2147483647 h 552"/>
                <a:gd name="T76" fmla="*/ 2147483647 w 475"/>
                <a:gd name="T77" fmla="*/ 2147483647 h 552"/>
                <a:gd name="T78" fmla="*/ 2147483647 w 475"/>
                <a:gd name="T79" fmla="*/ 2147483647 h 552"/>
                <a:gd name="T80" fmla="*/ 2147483647 w 475"/>
                <a:gd name="T81" fmla="*/ 2147483647 h 552"/>
                <a:gd name="T82" fmla="*/ 2147483647 w 475"/>
                <a:gd name="T83" fmla="*/ 2147483647 h 552"/>
                <a:gd name="T84" fmla="*/ 2147483647 w 475"/>
                <a:gd name="T85" fmla="*/ 2147483647 h 552"/>
                <a:gd name="T86" fmla="*/ 2147483647 w 475"/>
                <a:gd name="T87" fmla="*/ 2147483647 h 552"/>
                <a:gd name="T88" fmla="*/ 2147483647 w 475"/>
                <a:gd name="T89" fmla="*/ 2147483647 h 552"/>
                <a:gd name="T90" fmla="*/ 0 w 475"/>
                <a:gd name="T91" fmla="*/ 2147483647 h 552"/>
                <a:gd name="T92" fmla="*/ 2147483647 w 475"/>
                <a:gd name="T93" fmla="*/ 2147483647 h 552"/>
                <a:gd name="T94" fmla="*/ 2147483647 w 475"/>
                <a:gd name="T95" fmla="*/ 2147483647 h 552"/>
                <a:gd name="T96" fmla="*/ 2147483647 w 475"/>
                <a:gd name="T97" fmla="*/ 2147483647 h 552"/>
                <a:gd name="T98" fmla="*/ 2147483647 w 475"/>
                <a:gd name="T99" fmla="*/ 2147483647 h 552"/>
                <a:gd name="T100" fmla="*/ 2147483647 w 475"/>
                <a:gd name="T101" fmla="*/ 2147483647 h 552"/>
                <a:gd name="T102" fmla="*/ 2147483647 w 475"/>
                <a:gd name="T103" fmla="*/ 2147483647 h 552"/>
                <a:gd name="T104" fmla="*/ 2147483647 w 475"/>
                <a:gd name="T105" fmla="*/ 2147483647 h 552"/>
                <a:gd name="T106" fmla="*/ 0 w 475"/>
                <a:gd name="T107" fmla="*/ 2147483647 h 552"/>
                <a:gd name="T108" fmla="*/ 2147483647 w 475"/>
                <a:gd name="T109" fmla="*/ 2147483647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75"/>
                <a:gd name="T166" fmla="*/ 0 h 552"/>
                <a:gd name="T167" fmla="*/ 475 w 475"/>
                <a:gd name="T168" fmla="*/ 552 h 5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w="9525">
              <a:noFill/>
              <a:round/>
              <a:headEnd/>
              <a:tailEnd/>
            </a:ln>
          </p:spPr>
          <p:txBody>
            <a:bodyPr wrap="none" lIns="34290" tIns="17145" rIns="34290" bIns="17145" anchor="ctr"/>
            <a:lstStyle/>
            <a:p>
              <a:endParaRPr lang="zh-CN" altLang="en-US"/>
            </a:p>
          </p:txBody>
        </p:sp>
      </p:grpSp>
      <p:grpSp>
        <p:nvGrpSpPr>
          <p:cNvPr id="44" name="组合 43"/>
          <p:cNvGrpSpPr>
            <a:grpSpLocks/>
          </p:cNvGrpSpPr>
          <p:nvPr/>
        </p:nvGrpSpPr>
        <p:grpSpPr bwMode="auto">
          <a:xfrm>
            <a:off x="5364163" y="490538"/>
            <a:ext cx="433387" cy="433387"/>
            <a:chOff x="3491880" y="1274820"/>
            <a:chExt cx="432833" cy="432834"/>
          </a:xfrm>
        </p:grpSpPr>
        <p:sp>
          <p:nvSpPr>
            <p:cNvPr id="21535" name="椭圆 16"/>
            <p:cNvSpPr>
              <a:spLocks noChangeArrowheads="1"/>
            </p:cNvSpPr>
            <p:nvPr/>
          </p:nvSpPr>
          <p:spPr bwMode="auto">
            <a:xfrm>
              <a:off x="3491880" y="1274820"/>
              <a:ext cx="432833" cy="432834"/>
            </a:xfrm>
            <a:prstGeom prst="ellipse">
              <a:avLst/>
            </a:prstGeom>
            <a:solidFill>
              <a:schemeClr val="accent1"/>
            </a:solidFill>
            <a:ln w="9525">
              <a:noFill/>
              <a:round/>
              <a:headEnd/>
              <a:tailEnd/>
            </a:ln>
          </p:spPr>
          <p:txBody>
            <a:bodyPr anchor="ctr"/>
            <a:lstStyle/>
            <a:p>
              <a:pPr algn="ctr"/>
              <a:endParaRPr lang="zh-CN" altLang="en-US">
                <a:solidFill>
                  <a:srgbClr val="FFFFFF"/>
                </a:solidFill>
                <a:latin typeface="Calibri" pitchFamily="34" charset="0"/>
              </a:endParaRPr>
            </a:p>
          </p:txBody>
        </p:sp>
        <p:sp>
          <p:nvSpPr>
            <p:cNvPr id="21536" name="Freeform 75"/>
            <p:cNvSpPr>
              <a:spLocks noChangeArrowheads="1"/>
            </p:cNvSpPr>
            <p:nvPr/>
          </p:nvSpPr>
          <p:spPr bwMode="auto">
            <a:xfrm>
              <a:off x="3583864" y="1385879"/>
              <a:ext cx="248863" cy="210716"/>
            </a:xfrm>
            <a:custGeom>
              <a:avLst/>
              <a:gdLst>
                <a:gd name="T0" fmla="*/ 2147483647 w 602"/>
                <a:gd name="T1" fmla="*/ 2147483647 h 510"/>
                <a:gd name="T2" fmla="*/ 2147483647 w 602"/>
                <a:gd name="T3" fmla="*/ 2147483647 h 510"/>
                <a:gd name="T4" fmla="*/ 2147483647 w 602"/>
                <a:gd name="T5" fmla="*/ 2147483647 h 510"/>
                <a:gd name="T6" fmla="*/ 0 w 602"/>
                <a:gd name="T7" fmla="*/ 2147483647 h 510"/>
                <a:gd name="T8" fmla="*/ 0 w 602"/>
                <a:gd name="T9" fmla="*/ 2147483647 h 510"/>
                <a:gd name="T10" fmla="*/ 2147483647 w 602"/>
                <a:gd name="T11" fmla="*/ 0 h 510"/>
                <a:gd name="T12" fmla="*/ 2147483647 w 602"/>
                <a:gd name="T13" fmla="*/ 2147483647 h 510"/>
                <a:gd name="T14" fmla="*/ 2147483647 w 602"/>
                <a:gd name="T15" fmla="*/ 2147483647 h 510"/>
                <a:gd name="T16" fmla="*/ 2147483647 w 602"/>
                <a:gd name="T17" fmla="*/ 2147483647 h 510"/>
                <a:gd name="T18" fmla="*/ 2147483647 w 602"/>
                <a:gd name="T19" fmla="*/ 2147483647 h 510"/>
                <a:gd name="T20" fmla="*/ 2147483647 w 602"/>
                <a:gd name="T21" fmla="*/ 2147483647 h 510"/>
                <a:gd name="T22" fmla="*/ 2147483647 w 602"/>
                <a:gd name="T23" fmla="*/ 2147483647 h 510"/>
                <a:gd name="T24" fmla="*/ 2147483647 w 602"/>
                <a:gd name="T25" fmla="*/ 2147483647 h 510"/>
                <a:gd name="T26" fmla="*/ 2147483647 w 602"/>
                <a:gd name="T27" fmla="*/ 2147483647 h 510"/>
                <a:gd name="T28" fmla="*/ 2147483647 w 602"/>
                <a:gd name="T29" fmla="*/ 2147483647 h 510"/>
                <a:gd name="T30" fmla="*/ 2147483647 w 602"/>
                <a:gd name="T31" fmla="*/ 2147483647 h 510"/>
                <a:gd name="T32" fmla="*/ 2147483647 w 602"/>
                <a:gd name="T33" fmla="*/ 2147483647 h 510"/>
                <a:gd name="T34" fmla="*/ 2147483647 w 602"/>
                <a:gd name="T35" fmla="*/ 2147483647 h 510"/>
                <a:gd name="T36" fmla="*/ 2147483647 w 602"/>
                <a:gd name="T37" fmla="*/ 2147483647 h 510"/>
                <a:gd name="T38" fmla="*/ 2147483647 w 602"/>
                <a:gd name="T39" fmla="*/ 2147483647 h 510"/>
                <a:gd name="T40" fmla="*/ 2147483647 w 602"/>
                <a:gd name="T41" fmla="*/ 2147483647 h 510"/>
                <a:gd name="T42" fmla="*/ 2147483647 w 602"/>
                <a:gd name="T43" fmla="*/ 2147483647 h 510"/>
                <a:gd name="T44" fmla="*/ 2147483647 w 602"/>
                <a:gd name="T45" fmla="*/ 2147483647 h 510"/>
                <a:gd name="T46" fmla="*/ 2147483647 w 602"/>
                <a:gd name="T47" fmla="*/ 2147483647 h 510"/>
                <a:gd name="T48" fmla="*/ 2147483647 w 602"/>
                <a:gd name="T49" fmla="*/ 2147483647 h 510"/>
                <a:gd name="T50" fmla="*/ 2147483647 w 602"/>
                <a:gd name="T51" fmla="*/ 2147483647 h 510"/>
                <a:gd name="T52" fmla="*/ 2147483647 w 602"/>
                <a:gd name="T53" fmla="*/ 2147483647 h 510"/>
                <a:gd name="T54" fmla="*/ 2147483647 w 602"/>
                <a:gd name="T55" fmla="*/ 2147483647 h 510"/>
                <a:gd name="T56" fmla="*/ 2147483647 w 602"/>
                <a:gd name="T57" fmla="*/ 2147483647 h 510"/>
                <a:gd name="T58" fmla="*/ 2147483647 w 602"/>
                <a:gd name="T59" fmla="*/ 2147483647 h 510"/>
                <a:gd name="T60" fmla="*/ 2147483647 w 602"/>
                <a:gd name="T61" fmla="*/ 2147483647 h 510"/>
                <a:gd name="T62" fmla="*/ 2147483647 w 602"/>
                <a:gd name="T63" fmla="*/ 2147483647 h 510"/>
                <a:gd name="T64" fmla="*/ 2147483647 w 602"/>
                <a:gd name="T65" fmla="*/ 2147483647 h 510"/>
                <a:gd name="T66" fmla="*/ 2147483647 w 602"/>
                <a:gd name="T67" fmla="*/ 2147483647 h 510"/>
                <a:gd name="T68" fmla="*/ 2147483647 w 602"/>
                <a:gd name="T69" fmla="*/ 2147483647 h 510"/>
                <a:gd name="T70" fmla="*/ 2147483647 w 602"/>
                <a:gd name="T71" fmla="*/ 2147483647 h 510"/>
                <a:gd name="T72" fmla="*/ 2147483647 w 602"/>
                <a:gd name="T73" fmla="*/ 2147483647 h 510"/>
                <a:gd name="T74" fmla="*/ 2147483647 w 602"/>
                <a:gd name="T75" fmla="*/ 2147483647 h 510"/>
                <a:gd name="T76" fmla="*/ 2147483647 w 602"/>
                <a:gd name="T77" fmla="*/ 2147483647 h 510"/>
                <a:gd name="T78" fmla="*/ 2147483647 w 602"/>
                <a:gd name="T79" fmla="*/ 2147483647 h 510"/>
                <a:gd name="T80" fmla="*/ 2147483647 w 602"/>
                <a:gd name="T81" fmla="*/ 2147483647 h 510"/>
                <a:gd name="T82" fmla="*/ 2147483647 w 602"/>
                <a:gd name="T83" fmla="*/ 2147483647 h 510"/>
                <a:gd name="T84" fmla="*/ 2147483647 w 602"/>
                <a:gd name="T85" fmla="*/ 2147483647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02"/>
                <a:gd name="T130" fmla="*/ 0 h 510"/>
                <a:gd name="T131" fmla="*/ 602 w 602"/>
                <a:gd name="T132" fmla="*/ 510 h 51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w="9525">
              <a:noFill/>
              <a:round/>
              <a:headEnd/>
              <a:tailEnd/>
            </a:ln>
          </p:spPr>
          <p:txBody>
            <a:bodyPr wrap="none" lIns="34290" tIns="17145" rIns="34290" bIns="17145" anchor="ctr"/>
            <a:lstStyle/>
            <a:p>
              <a:endParaRPr lang="zh-CN" altLang="en-US"/>
            </a:p>
          </p:txBody>
        </p:sp>
      </p:grpSp>
      <p:grpSp>
        <p:nvGrpSpPr>
          <p:cNvPr id="77" name="组合 76"/>
          <p:cNvGrpSpPr>
            <a:grpSpLocks/>
          </p:cNvGrpSpPr>
          <p:nvPr/>
        </p:nvGrpSpPr>
        <p:grpSpPr bwMode="auto">
          <a:xfrm>
            <a:off x="6011863" y="490538"/>
            <a:ext cx="433387" cy="433387"/>
            <a:chOff x="4139952" y="1274820"/>
            <a:chExt cx="432833" cy="432834"/>
          </a:xfrm>
        </p:grpSpPr>
        <p:sp>
          <p:nvSpPr>
            <p:cNvPr id="21533" name="椭圆 16"/>
            <p:cNvSpPr>
              <a:spLocks noChangeArrowheads="1"/>
            </p:cNvSpPr>
            <p:nvPr/>
          </p:nvSpPr>
          <p:spPr bwMode="auto">
            <a:xfrm>
              <a:off x="4139952" y="1274820"/>
              <a:ext cx="432833" cy="432834"/>
            </a:xfrm>
            <a:prstGeom prst="ellipse">
              <a:avLst/>
            </a:prstGeom>
            <a:solidFill>
              <a:srgbClr val="3992DB"/>
            </a:solidFill>
            <a:ln w="9525">
              <a:noFill/>
              <a:round/>
              <a:headEnd/>
              <a:tailEnd/>
            </a:ln>
          </p:spPr>
          <p:txBody>
            <a:bodyPr anchor="ctr"/>
            <a:lstStyle/>
            <a:p>
              <a:pPr algn="ctr"/>
              <a:endParaRPr lang="zh-CN" altLang="en-US">
                <a:solidFill>
                  <a:srgbClr val="FFFFFF"/>
                </a:solidFill>
                <a:latin typeface="Calibri" pitchFamily="34" charset="0"/>
              </a:endParaRPr>
            </a:p>
          </p:txBody>
        </p:sp>
        <p:sp>
          <p:nvSpPr>
            <p:cNvPr id="21534" name="Freeform 84"/>
            <p:cNvSpPr>
              <a:spLocks noChangeArrowheads="1"/>
            </p:cNvSpPr>
            <p:nvPr/>
          </p:nvSpPr>
          <p:spPr bwMode="auto">
            <a:xfrm>
              <a:off x="4241546" y="1366806"/>
              <a:ext cx="248863" cy="248863"/>
            </a:xfrm>
            <a:custGeom>
              <a:avLst/>
              <a:gdLst>
                <a:gd name="T0" fmla="*/ 2147483647 w 602"/>
                <a:gd name="T1" fmla="*/ 2147483647 h 602"/>
                <a:gd name="T2" fmla="*/ 2147483647 w 602"/>
                <a:gd name="T3" fmla="*/ 2147483647 h 602"/>
                <a:gd name="T4" fmla="*/ 2147483647 w 602"/>
                <a:gd name="T5" fmla="*/ 0 h 602"/>
                <a:gd name="T6" fmla="*/ 2147483647 w 602"/>
                <a:gd name="T7" fmla="*/ 2147483647 h 602"/>
                <a:gd name="T8" fmla="*/ 2147483647 w 602"/>
                <a:gd name="T9" fmla="*/ 2147483647 h 602"/>
                <a:gd name="T10" fmla="*/ 2147483647 w 602"/>
                <a:gd name="T11" fmla="*/ 2147483647 h 602"/>
                <a:gd name="T12" fmla="*/ 2147483647 w 602"/>
                <a:gd name="T13" fmla="*/ 2147483647 h 602"/>
                <a:gd name="T14" fmla="*/ 0 w 602"/>
                <a:gd name="T15" fmla="*/ 2147483647 h 602"/>
                <a:gd name="T16" fmla="*/ 2147483647 w 602"/>
                <a:gd name="T17" fmla="*/ 2147483647 h 602"/>
                <a:gd name="T18" fmla="*/ 2147483647 w 602"/>
                <a:gd name="T19" fmla="*/ 2147483647 h 602"/>
                <a:gd name="T20" fmla="*/ 2147483647 w 602"/>
                <a:gd name="T21" fmla="*/ 2147483647 h 602"/>
                <a:gd name="T22" fmla="*/ 2147483647 w 602"/>
                <a:gd name="T23" fmla="*/ 2147483647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2"/>
                <a:gd name="T37" fmla="*/ 0 h 602"/>
                <a:gd name="T38" fmla="*/ 602 w 602"/>
                <a:gd name="T39" fmla="*/ 602 h 6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w="9525">
              <a:noFill/>
              <a:round/>
              <a:headEnd/>
              <a:tailEnd/>
            </a:ln>
          </p:spPr>
          <p:txBody>
            <a:bodyPr wrap="none" lIns="34290" tIns="17145" rIns="34290" bIns="17145" anchor="ctr"/>
            <a:lstStyle/>
            <a:p>
              <a:endParaRPr lang="zh-CN" altLang="en-US"/>
            </a:p>
          </p:txBody>
        </p:sp>
      </p:grpSp>
      <p:grpSp>
        <p:nvGrpSpPr>
          <p:cNvPr id="21514" name="组合 69"/>
          <p:cNvGrpSpPr>
            <a:grpSpLocks/>
          </p:cNvGrpSpPr>
          <p:nvPr/>
        </p:nvGrpSpPr>
        <p:grpSpPr bwMode="auto">
          <a:xfrm>
            <a:off x="1071563" y="1785938"/>
            <a:ext cx="6357937" cy="2174875"/>
            <a:chOff x="1714480" y="1643056"/>
            <a:chExt cx="6357982" cy="2174203"/>
          </a:xfrm>
        </p:grpSpPr>
        <p:grpSp>
          <p:nvGrpSpPr>
            <p:cNvPr id="21515" name="组合 44"/>
            <p:cNvGrpSpPr>
              <a:grpSpLocks/>
            </p:cNvGrpSpPr>
            <p:nvPr/>
          </p:nvGrpSpPr>
          <p:grpSpPr bwMode="auto">
            <a:xfrm>
              <a:off x="2428860" y="1643056"/>
              <a:ext cx="857257" cy="523220"/>
              <a:chOff x="1941430" y="1337587"/>
              <a:chExt cx="1193226" cy="959254"/>
            </a:xfrm>
          </p:grpSpPr>
          <p:sp>
            <p:nvSpPr>
              <p:cNvPr id="46" name="平行四边形 45"/>
              <p:cNvSpPr/>
              <p:nvPr/>
            </p:nvSpPr>
            <p:spPr>
              <a:xfrm>
                <a:off x="1941430" y="1337587"/>
                <a:ext cx="1120305" cy="84377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400">
                  <a:latin typeface="Impact" panose="020B0806030902050204" pitchFamily="34" charset="0"/>
                </a:endParaRPr>
              </a:p>
            </p:txBody>
          </p:sp>
          <p:sp>
            <p:nvSpPr>
              <p:cNvPr id="21532" name="文本框 9"/>
              <p:cNvSpPr txBox="1">
                <a:spLocks noChangeArrowheads="1"/>
              </p:cNvSpPr>
              <p:nvPr/>
            </p:nvSpPr>
            <p:spPr bwMode="auto">
              <a:xfrm>
                <a:off x="2140302" y="1337587"/>
                <a:ext cx="994354" cy="959254"/>
              </a:xfrm>
              <a:prstGeom prst="rect">
                <a:avLst/>
              </a:prstGeom>
              <a:noFill/>
              <a:ln w="9525">
                <a:noFill/>
                <a:miter lim="800000"/>
                <a:headEnd/>
                <a:tailEnd/>
              </a:ln>
            </p:spPr>
            <p:txBody>
              <a:bodyPr>
                <a:spAutoFit/>
              </a:bodyPr>
              <a:lstStyle/>
              <a:p>
                <a:r>
                  <a:rPr lang="en-US" altLang="zh-CN" sz="2800">
                    <a:solidFill>
                      <a:schemeClr val="bg1"/>
                    </a:solidFill>
                    <a:latin typeface="Impact" pitchFamily="34" charset="0"/>
                  </a:rPr>
                  <a:t>01</a:t>
                </a:r>
                <a:endParaRPr lang="zh-CN" altLang="en-US" sz="2800">
                  <a:solidFill>
                    <a:schemeClr val="bg1"/>
                  </a:solidFill>
                  <a:latin typeface="Impact" pitchFamily="34" charset="0"/>
                </a:endParaRPr>
              </a:p>
            </p:txBody>
          </p:sp>
        </p:grpSp>
        <p:grpSp>
          <p:nvGrpSpPr>
            <p:cNvPr id="21516" name="组合 47"/>
            <p:cNvGrpSpPr>
              <a:grpSpLocks/>
            </p:cNvGrpSpPr>
            <p:nvPr/>
          </p:nvGrpSpPr>
          <p:grpSpPr bwMode="auto">
            <a:xfrm>
              <a:off x="2071670" y="2428874"/>
              <a:ext cx="894258" cy="504163"/>
              <a:chOff x="2215144" y="1952311"/>
              <a:chExt cx="1244728" cy="924318"/>
            </a:xfrm>
          </p:grpSpPr>
          <p:sp>
            <p:nvSpPr>
              <p:cNvPr id="49" name="平行四边形 48"/>
              <p:cNvSpPr/>
              <p:nvPr/>
            </p:nvSpPr>
            <p:spPr>
              <a:xfrm>
                <a:off x="2215144" y="2033323"/>
                <a:ext cx="1120306" cy="843777"/>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400">
                  <a:latin typeface="Impact" panose="020B0806030902050204" pitchFamily="34" charset="0"/>
                </a:endParaRPr>
              </a:p>
            </p:txBody>
          </p:sp>
          <p:sp>
            <p:nvSpPr>
              <p:cNvPr id="21530" name="文本框 10"/>
              <p:cNvSpPr txBox="1">
                <a:spLocks noChangeArrowheads="1"/>
              </p:cNvSpPr>
              <p:nvPr/>
            </p:nvSpPr>
            <p:spPr bwMode="auto">
              <a:xfrm>
                <a:off x="2393073" y="1952311"/>
                <a:ext cx="1066799" cy="816508"/>
              </a:xfrm>
              <a:prstGeom prst="rect">
                <a:avLst/>
              </a:prstGeom>
              <a:noFill/>
              <a:ln w="9525">
                <a:noFill/>
                <a:miter lim="800000"/>
                <a:headEnd/>
                <a:tailEnd/>
              </a:ln>
            </p:spPr>
            <p:txBody>
              <a:bodyPr>
                <a:spAutoFit/>
              </a:bodyPr>
              <a:lstStyle/>
              <a:p>
                <a:r>
                  <a:rPr lang="en-US" altLang="zh-CN" sz="2800">
                    <a:solidFill>
                      <a:schemeClr val="bg1"/>
                    </a:solidFill>
                    <a:latin typeface="Impact" pitchFamily="34" charset="0"/>
                  </a:rPr>
                  <a:t>02</a:t>
                </a:r>
                <a:endParaRPr lang="zh-CN" altLang="en-US" sz="2800">
                  <a:solidFill>
                    <a:schemeClr val="bg1"/>
                  </a:solidFill>
                  <a:latin typeface="Impact" pitchFamily="34" charset="0"/>
                </a:endParaRPr>
              </a:p>
            </p:txBody>
          </p:sp>
        </p:grpSp>
        <p:grpSp>
          <p:nvGrpSpPr>
            <p:cNvPr id="21517" name="组合 59"/>
            <p:cNvGrpSpPr>
              <a:grpSpLocks/>
            </p:cNvGrpSpPr>
            <p:nvPr/>
          </p:nvGrpSpPr>
          <p:grpSpPr bwMode="auto">
            <a:xfrm>
              <a:off x="3428992" y="1643056"/>
              <a:ext cx="4643470" cy="459740"/>
              <a:chOff x="4315150" y="953426"/>
              <a:chExt cx="4139719" cy="540057"/>
            </a:xfrm>
          </p:grpSpPr>
          <p:sp>
            <p:nvSpPr>
              <p:cNvPr id="61" name="矩形 60"/>
              <p:cNvSpPr/>
              <p:nvPr/>
            </p:nvSpPr>
            <p:spPr>
              <a:xfrm>
                <a:off x="4530274" y="972069"/>
                <a:ext cx="3713718" cy="406409"/>
              </a:xfrm>
              <a:prstGeom prst="rect">
                <a:avLst/>
              </a:prstGeom>
              <a:ln w="15875">
                <a:noFill/>
              </a:ln>
            </p:spPr>
            <p:txBody>
              <a:bodyPr lIns="68580" tIns="34290" rIns="68580" bIns="34290">
                <a:spAutoFit/>
              </a:bodyPr>
              <a:lstStyle/>
              <a:p>
                <a:pPr algn="ctr" fontAlgn="auto">
                  <a:spcBef>
                    <a:spcPts val="0"/>
                  </a:spcBef>
                  <a:spcAft>
                    <a:spcPts val="0"/>
                  </a:spcAft>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省一体化信息系统网上办事服务大厅</a:t>
                </a:r>
              </a:p>
            </p:txBody>
          </p:sp>
          <p:sp>
            <p:nvSpPr>
              <p:cNvPr id="62" name="平行四边形 61"/>
              <p:cNvSpPr/>
              <p:nvPr/>
            </p:nvSpPr>
            <p:spPr>
              <a:xfrm>
                <a:off x="4315150" y="953426"/>
                <a:ext cx="4139719" cy="540636"/>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fontAlgn="auto">
                  <a:spcBef>
                    <a:spcPts val="0"/>
                  </a:spcBef>
                  <a:spcAft>
                    <a:spcPts val="0"/>
                  </a:spcAft>
                  <a:defRPr/>
                </a:pPr>
                <a:endParaRPr lang="zh-CN" altLang="en-US" sz="1600" b="1">
                  <a:solidFill>
                    <a:schemeClr val="tx1">
                      <a:lumMod val="75000"/>
                      <a:lumOff val="25000"/>
                    </a:schemeClr>
                  </a:solidFill>
                </a:endParaRPr>
              </a:p>
            </p:txBody>
          </p:sp>
        </p:grpSp>
        <p:grpSp>
          <p:nvGrpSpPr>
            <p:cNvPr id="21518" name="组合 62"/>
            <p:cNvGrpSpPr>
              <a:grpSpLocks/>
            </p:cNvGrpSpPr>
            <p:nvPr/>
          </p:nvGrpSpPr>
          <p:grpSpPr bwMode="auto">
            <a:xfrm>
              <a:off x="3143240" y="2500312"/>
              <a:ext cx="4643470" cy="459690"/>
              <a:chOff x="4315150" y="1647579"/>
              <a:chExt cx="3857250" cy="540057"/>
            </a:xfrm>
          </p:grpSpPr>
          <p:sp>
            <p:nvSpPr>
              <p:cNvPr id="64" name="矩形 63"/>
              <p:cNvSpPr/>
              <p:nvPr/>
            </p:nvSpPr>
            <p:spPr>
              <a:xfrm>
                <a:off x="4374492" y="1731161"/>
                <a:ext cx="3779446" cy="406453"/>
              </a:xfrm>
              <a:prstGeom prst="rect">
                <a:avLst/>
              </a:prstGeom>
              <a:ln w="15875">
                <a:noFill/>
              </a:ln>
            </p:spPr>
            <p:txBody>
              <a:bodyPr lIns="68580" tIns="34290" rIns="68580" bIns="34290">
                <a:spAutoFit/>
              </a:bodyPr>
              <a:lstStyle/>
              <a:p>
                <a:pPr algn="ctr" fontAlgn="auto">
                  <a:spcBef>
                    <a:spcPts val="0"/>
                  </a:spcBef>
                  <a:spcAft>
                    <a:spcPts val="0"/>
                  </a:spcAft>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网上办事服务大厅企业征缴业务操作培训</a:t>
                </a:r>
              </a:p>
            </p:txBody>
          </p:sp>
          <p:sp>
            <p:nvSpPr>
              <p:cNvPr id="65" name="平行四边形 64"/>
              <p:cNvSpPr/>
              <p:nvPr/>
            </p:nvSpPr>
            <p:spPr>
              <a:xfrm>
                <a:off x="4315150" y="1647261"/>
                <a:ext cx="3857250" cy="540695"/>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fontAlgn="auto">
                  <a:spcBef>
                    <a:spcPts val="0"/>
                  </a:spcBef>
                  <a:spcAft>
                    <a:spcPts val="0"/>
                  </a:spcAft>
                  <a:defRPr/>
                </a:pPr>
                <a:endParaRPr lang="zh-CN" altLang="en-US" sz="1600" b="1">
                  <a:solidFill>
                    <a:schemeClr val="tx1">
                      <a:lumMod val="75000"/>
                      <a:lumOff val="25000"/>
                    </a:schemeClr>
                  </a:solidFill>
                </a:endParaRPr>
              </a:p>
            </p:txBody>
          </p:sp>
        </p:grpSp>
        <p:grpSp>
          <p:nvGrpSpPr>
            <p:cNvPr id="21519" name="组合 32"/>
            <p:cNvGrpSpPr>
              <a:grpSpLocks/>
            </p:cNvGrpSpPr>
            <p:nvPr/>
          </p:nvGrpSpPr>
          <p:grpSpPr bwMode="auto">
            <a:xfrm>
              <a:off x="1714480" y="3286130"/>
              <a:ext cx="894258" cy="523220"/>
              <a:chOff x="2215144" y="1952311"/>
              <a:chExt cx="1244728" cy="959257"/>
            </a:xfrm>
          </p:grpSpPr>
          <p:sp>
            <p:nvSpPr>
              <p:cNvPr id="51" name="平行四边形 50"/>
              <p:cNvSpPr/>
              <p:nvPr/>
            </p:nvSpPr>
            <p:spPr>
              <a:xfrm>
                <a:off x="2215144" y="2032826"/>
                <a:ext cx="1120304" cy="843777"/>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400">
                  <a:latin typeface="Impact" panose="020B0806030902050204" pitchFamily="34" charset="0"/>
                </a:endParaRPr>
              </a:p>
            </p:txBody>
          </p:sp>
          <p:sp>
            <p:nvSpPr>
              <p:cNvPr id="21524" name="文本框 10"/>
              <p:cNvSpPr txBox="1">
                <a:spLocks noChangeArrowheads="1"/>
              </p:cNvSpPr>
              <p:nvPr/>
            </p:nvSpPr>
            <p:spPr bwMode="auto">
              <a:xfrm>
                <a:off x="2393073" y="1952311"/>
                <a:ext cx="1066799" cy="959257"/>
              </a:xfrm>
              <a:prstGeom prst="rect">
                <a:avLst/>
              </a:prstGeom>
              <a:noFill/>
              <a:ln w="9525">
                <a:noFill/>
                <a:miter lim="800000"/>
                <a:headEnd/>
                <a:tailEnd/>
              </a:ln>
            </p:spPr>
            <p:txBody>
              <a:bodyPr>
                <a:spAutoFit/>
              </a:bodyPr>
              <a:lstStyle/>
              <a:p>
                <a:r>
                  <a:rPr lang="en-US" altLang="zh-CN" sz="2800">
                    <a:solidFill>
                      <a:schemeClr val="bg1"/>
                    </a:solidFill>
                    <a:latin typeface="Impact" pitchFamily="34" charset="0"/>
                  </a:rPr>
                  <a:t>03</a:t>
                </a:r>
                <a:endParaRPr lang="zh-CN" altLang="en-US" sz="2800">
                  <a:solidFill>
                    <a:schemeClr val="bg1"/>
                  </a:solidFill>
                  <a:latin typeface="Impact" pitchFamily="34" charset="0"/>
                </a:endParaRPr>
              </a:p>
            </p:txBody>
          </p:sp>
        </p:grpSp>
        <p:grpSp>
          <p:nvGrpSpPr>
            <p:cNvPr id="21520" name="组合 53"/>
            <p:cNvGrpSpPr>
              <a:grpSpLocks/>
            </p:cNvGrpSpPr>
            <p:nvPr/>
          </p:nvGrpSpPr>
          <p:grpSpPr bwMode="auto">
            <a:xfrm>
              <a:off x="2786050" y="3357569"/>
              <a:ext cx="4714908" cy="459690"/>
              <a:chOff x="4315150" y="1647580"/>
              <a:chExt cx="4273374" cy="540057"/>
            </a:xfrm>
          </p:grpSpPr>
          <p:sp>
            <p:nvSpPr>
              <p:cNvPr id="55" name="矩形 54"/>
              <p:cNvSpPr/>
              <p:nvPr/>
            </p:nvSpPr>
            <p:spPr>
              <a:xfrm>
                <a:off x="4530977" y="1728979"/>
                <a:ext cx="3928051" cy="408317"/>
              </a:xfrm>
              <a:prstGeom prst="rect">
                <a:avLst/>
              </a:prstGeom>
              <a:ln w="15875">
                <a:noFill/>
              </a:ln>
            </p:spPr>
            <p:txBody>
              <a:bodyPr lIns="68580" tIns="34290" rIns="68580" bIns="34290">
                <a:spAutoFit/>
              </a:bodyPr>
              <a:lstStyle/>
              <a:p>
                <a:pPr fontAlgn="auto">
                  <a:spcBef>
                    <a:spcPts val="0"/>
                  </a:spcBef>
                  <a:spcAft>
                    <a:spcPts val="0"/>
                  </a:spcAft>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网上办事服务大厅工伤待遇业务操作培训</a:t>
                </a:r>
              </a:p>
            </p:txBody>
          </p:sp>
          <p:sp>
            <p:nvSpPr>
              <p:cNvPr id="56" name="平行四边形 55"/>
              <p:cNvSpPr/>
              <p:nvPr/>
            </p:nvSpPr>
            <p:spPr>
              <a:xfrm>
                <a:off x="4315150" y="1646942"/>
                <a:ext cx="4273374" cy="540695"/>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fontAlgn="auto">
                  <a:spcBef>
                    <a:spcPts val="0"/>
                  </a:spcBef>
                  <a:spcAft>
                    <a:spcPts val="0"/>
                  </a:spcAft>
                  <a:defRPr/>
                </a:pPr>
                <a:endParaRPr lang="zh-CN" altLang="en-US" sz="1600" b="1">
                  <a:solidFill>
                    <a:schemeClr val="tx1">
                      <a:lumMod val="75000"/>
                      <a:lumOff val="25000"/>
                    </a:schemeClr>
                  </a:solidFill>
                </a:endParaRPr>
              </a:p>
            </p:txBody>
          </p:sp>
        </p:gr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dissolve">
                                      <p:cBhvr>
                                        <p:cTn id="7" dur="500"/>
                                        <p:tgtEl>
                                          <p:spTgt spid="15">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left)">
                                      <p:cBhvr>
                                        <p:cTn id="11" dur="500"/>
                                        <p:tgtEl>
                                          <p:spTgt spid="4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par>
                                <p:cTn id="18" presetID="53" presetClass="entr" presetSubtype="16" fill="hold" nodeType="withEffect">
                                  <p:stCondLst>
                                    <p:cond delay="200"/>
                                  </p:stCondLst>
                                  <p:childTnLst>
                                    <p:set>
                                      <p:cBhvr>
                                        <p:cTn id="19" dur="1" fill="hold">
                                          <p:stCondLst>
                                            <p:cond delay="0"/>
                                          </p:stCondLst>
                                        </p:cTn>
                                        <p:tgtEl>
                                          <p:spTgt spid="77"/>
                                        </p:tgtEl>
                                        <p:attrNameLst>
                                          <p:attrName>style.visibility</p:attrName>
                                        </p:attrNameLst>
                                      </p:cBhvr>
                                      <p:to>
                                        <p:strVal val="visible"/>
                                      </p:to>
                                    </p:set>
                                    <p:anim calcmode="lin" valueType="num">
                                      <p:cBhvr>
                                        <p:cTn id="20" dur="500" fill="hold"/>
                                        <p:tgtEl>
                                          <p:spTgt spid="77"/>
                                        </p:tgtEl>
                                        <p:attrNameLst>
                                          <p:attrName>ppt_w</p:attrName>
                                        </p:attrNameLst>
                                      </p:cBhvr>
                                      <p:tavLst>
                                        <p:tav tm="0">
                                          <p:val>
                                            <p:fltVal val="0"/>
                                          </p:val>
                                        </p:tav>
                                        <p:tav tm="100000">
                                          <p:val>
                                            <p:strVal val="#ppt_w"/>
                                          </p:val>
                                        </p:tav>
                                      </p:tavLst>
                                    </p:anim>
                                    <p:anim calcmode="lin" valueType="num">
                                      <p:cBhvr>
                                        <p:cTn id="21" dur="500" fill="hold"/>
                                        <p:tgtEl>
                                          <p:spTgt spid="77"/>
                                        </p:tgtEl>
                                        <p:attrNameLst>
                                          <p:attrName>ppt_h</p:attrName>
                                        </p:attrNameLst>
                                      </p:cBhvr>
                                      <p:tavLst>
                                        <p:tav tm="0">
                                          <p:val>
                                            <p:fltVal val="0"/>
                                          </p:val>
                                        </p:tav>
                                        <p:tav tm="100000">
                                          <p:val>
                                            <p:strVal val="#ppt_h"/>
                                          </p:val>
                                        </p:tav>
                                      </p:tavLst>
                                    </p:anim>
                                    <p:animEffect transition="in" filter="fade">
                                      <p:cBhvr>
                                        <p:cTn id="22" dur="500"/>
                                        <p:tgtEl>
                                          <p:spTgt spid="77"/>
                                        </p:tgtEl>
                                      </p:cBhvr>
                                    </p:animEffect>
                                  </p:childTnLst>
                                </p:cTn>
                              </p:par>
                              <p:par>
                                <p:cTn id="23" presetID="53" presetClass="entr" presetSubtype="16" fill="hold" nodeType="withEffect">
                                  <p:stCondLst>
                                    <p:cond delay="400"/>
                                  </p:stCondLst>
                                  <p:childTnLst>
                                    <p:set>
                                      <p:cBhvr>
                                        <p:cTn id="24" dur="1" fill="hold">
                                          <p:stCondLst>
                                            <p:cond delay="0"/>
                                          </p:stCondLst>
                                        </p:cTn>
                                        <p:tgtEl>
                                          <p:spTgt spid="37"/>
                                        </p:tgtEl>
                                        <p:attrNameLst>
                                          <p:attrName>style.visibility</p:attrName>
                                        </p:attrNameLst>
                                      </p:cBhvr>
                                      <p:to>
                                        <p:strVal val="visible"/>
                                      </p:to>
                                    </p:set>
                                    <p:anim calcmode="lin" valueType="num">
                                      <p:cBhvr>
                                        <p:cTn id="25" dur="500" fill="hold"/>
                                        <p:tgtEl>
                                          <p:spTgt spid="37"/>
                                        </p:tgtEl>
                                        <p:attrNameLst>
                                          <p:attrName>ppt_w</p:attrName>
                                        </p:attrNameLst>
                                      </p:cBhvr>
                                      <p:tavLst>
                                        <p:tav tm="0">
                                          <p:val>
                                            <p:fltVal val="0"/>
                                          </p:val>
                                        </p:tav>
                                        <p:tav tm="100000">
                                          <p:val>
                                            <p:strVal val="#ppt_w"/>
                                          </p:val>
                                        </p:tav>
                                      </p:tavLst>
                                    </p:anim>
                                    <p:anim calcmode="lin" valueType="num">
                                      <p:cBhvr>
                                        <p:cTn id="26" dur="500" fill="hold"/>
                                        <p:tgtEl>
                                          <p:spTgt spid="37"/>
                                        </p:tgtEl>
                                        <p:attrNameLst>
                                          <p:attrName>ppt_h</p:attrName>
                                        </p:attrNameLst>
                                      </p:cBhvr>
                                      <p:tavLst>
                                        <p:tav tm="0">
                                          <p:val>
                                            <p:fltVal val="0"/>
                                          </p:val>
                                        </p:tav>
                                        <p:tav tm="100000">
                                          <p:val>
                                            <p:strVal val="#ppt_h"/>
                                          </p:val>
                                        </p:tav>
                                      </p:tavLst>
                                    </p:anim>
                                    <p:animEffect transition="in" filter="fade">
                                      <p:cBhvr>
                                        <p:cTn id="27" dur="500"/>
                                        <p:tgtEl>
                                          <p:spTgt spid="37"/>
                                        </p:tgtEl>
                                      </p:cBhvr>
                                    </p:animEffect>
                                  </p:childTnLst>
                                </p:cTn>
                              </p:par>
                              <p:par>
                                <p:cTn id="28" presetID="53" presetClass="entr" presetSubtype="16" fill="hold" nodeType="withEffect">
                                  <p:stCondLst>
                                    <p:cond delay="600"/>
                                  </p:stCondLst>
                                  <p:childTnLst>
                                    <p:set>
                                      <p:cBhvr>
                                        <p:cTn id="29" dur="1" fill="hold">
                                          <p:stCondLst>
                                            <p:cond delay="0"/>
                                          </p:stCondLst>
                                        </p:cTn>
                                        <p:tgtEl>
                                          <p:spTgt spid="40"/>
                                        </p:tgtEl>
                                        <p:attrNameLst>
                                          <p:attrName>style.visibility</p:attrName>
                                        </p:attrNameLst>
                                      </p:cBhvr>
                                      <p:to>
                                        <p:strVal val="visible"/>
                                      </p:to>
                                    </p:set>
                                    <p:anim calcmode="lin" valueType="num">
                                      <p:cBhvr>
                                        <p:cTn id="30" dur="500" fill="hold"/>
                                        <p:tgtEl>
                                          <p:spTgt spid="40"/>
                                        </p:tgtEl>
                                        <p:attrNameLst>
                                          <p:attrName>ppt_w</p:attrName>
                                        </p:attrNameLst>
                                      </p:cBhvr>
                                      <p:tavLst>
                                        <p:tav tm="0">
                                          <p:val>
                                            <p:fltVal val="0"/>
                                          </p:val>
                                        </p:tav>
                                        <p:tav tm="100000">
                                          <p:val>
                                            <p:strVal val="#ppt_w"/>
                                          </p:val>
                                        </p:tav>
                                      </p:tavLst>
                                    </p:anim>
                                    <p:anim calcmode="lin" valueType="num">
                                      <p:cBhvr>
                                        <p:cTn id="31" dur="500" fill="hold"/>
                                        <p:tgtEl>
                                          <p:spTgt spid="40"/>
                                        </p:tgtEl>
                                        <p:attrNameLst>
                                          <p:attrName>ppt_h</p:attrName>
                                        </p:attrNameLst>
                                      </p:cBhvr>
                                      <p:tavLst>
                                        <p:tav tm="0">
                                          <p:val>
                                            <p:fltVal val="0"/>
                                          </p:val>
                                        </p:tav>
                                        <p:tav tm="100000">
                                          <p:val>
                                            <p:strVal val="#ppt_h"/>
                                          </p:val>
                                        </p:tav>
                                      </p:tavLst>
                                    </p:anim>
                                    <p:animEffect transition="in" filter="fade">
                                      <p:cBhvr>
                                        <p:cTn id="32" dur="500"/>
                                        <p:tgtEl>
                                          <p:spTgt spid="40"/>
                                        </p:tgtEl>
                                      </p:cBhvr>
                                    </p:animEffect>
                                  </p:childTnLst>
                                </p:cTn>
                              </p:par>
                              <p:par>
                                <p:cTn id="33" presetID="53" presetClass="entr" presetSubtype="16" fill="hold" nodeType="withEffect">
                                  <p:stCondLst>
                                    <p:cond delay="800"/>
                                  </p:stCondLst>
                                  <p:childTnLst>
                                    <p:set>
                                      <p:cBhvr>
                                        <p:cTn id="34" dur="1" fill="hold">
                                          <p:stCondLst>
                                            <p:cond delay="0"/>
                                          </p:stCondLst>
                                        </p:cTn>
                                        <p:tgtEl>
                                          <p:spTgt spid="34"/>
                                        </p:tgtEl>
                                        <p:attrNameLst>
                                          <p:attrName>style.visibility</p:attrName>
                                        </p:attrNameLst>
                                      </p:cBhvr>
                                      <p:to>
                                        <p:strVal val="visible"/>
                                      </p:to>
                                    </p:set>
                                    <p:anim calcmode="lin" valueType="num">
                                      <p:cBhvr>
                                        <p:cTn id="35" dur="500" fill="hold"/>
                                        <p:tgtEl>
                                          <p:spTgt spid="34"/>
                                        </p:tgtEl>
                                        <p:attrNameLst>
                                          <p:attrName>ppt_w</p:attrName>
                                        </p:attrNameLst>
                                      </p:cBhvr>
                                      <p:tavLst>
                                        <p:tav tm="0">
                                          <p:val>
                                            <p:fltVal val="0"/>
                                          </p:val>
                                        </p:tav>
                                        <p:tav tm="100000">
                                          <p:val>
                                            <p:strVal val="#ppt_w"/>
                                          </p:val>
                                        </p:tav>
                                      </p:tavLst>
                                    </p:anim>
                                    <p:anim calcmode="lin" valueType="num">
                                      <p:cBhvr>
                                        <p:cTn id="36" dur="500" fill="hold"/>
                                        <p:tgtEl>
                                          <p:spTgt spid="34"/>
                                        </p:tgtEl>
                                        <p:attrNameLst>
                                          <p:attrName>ppt_h</p:attrName>
                                        </p:attrNameLst>
                                      </p:cBhvr>
                                      <p:tavLst>
                                        <p:tav tm="0">
                                          <p:val>
                                            <p:fltVal val="0"/>
                                          </p:val>
                                        </p:tav>
                                        <p:tav tm="100000">
                                          <p:val>
                                            <p:strVal val="#ppt_h"/>
                                          </p:val>
                                        </p:tav>
                                      </p:tavLst>
                                    </p:anim>
                                    <p:animEffect transition="in" filter="fade">
                                      <p:cBhvr>
                                        <p:cTn id="3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Docer Falling Dust PPT demo 9"/>
          <p:cNvSpPr txBox="1">
            <a:spLocks noChangeArrowheads="1"/>
          </p:cNvSpPr>
          <p:nvPr/>
        </p:nvSpPr>
        <p:spPr bwMode="auto">
          <a:xfrm>
            <a:off x="5265738" y="3363913"/>
            <a:ext cx="3346450" cy="1223962"/>
          </a:xfrm>
          <a:prstGeom prst="rect">
            <a:avLst/>
          </a:prstGeom>
          <a:noFill/>
          <a:ln w="9525">
            <a:noFill/>
            <a:miter lim="800000"/>
            <a:headEnd/>
            <a:tailEnd/>
          </a:ln>
        </p:spPr>
        <p:txBody>
          <a:bodyPr lIns="68580" tIns="34290" rIns="68580" bIns="34290">
            <a:spAutoFit/>
          </a:bodyPr>
          <a:lstStyle/>
          <a:p>
            <a:r>
              <a:rPr lang="zh-CN" altLang="en-US" sz="1500" b="1">
                <a:solidFill>
                  <a:schemeClr val="accent1"/>
                </a:solidFill>
                <a:ea typeface="微软雅黑" pitchFamily="34" charset="-122"/>
              </a:rPr>
              <a:t>开通多经办人，首先阅读开通须知，点击同意开通按钮。</a:t>
            </a:r>
          </a:p>
          <a:p>
            <a:endParaRPr lang="zh-CN" altLang="en-US" sz="1500" b="1">
              <a:solidFill>
                <a:schemeClr val="accent1"/>
              </a:solidFill>
              <a:ea typeface="微软雅黑" pitchFamily="34" charset="-122"/>
            </a:endParaRPr>
          </a:p>
          <a:p>
            <a:r>
              <a:rPr lang="zh-CN" altLang="en-US" sz="1500" b="1">
                <a:solidFill>
                  <a:schemeClr val="accent1"/>
                </a:solidFill>
                <a:ea typeface="微软雅黑" pitchFamily="34" charset="-122"/>
              </a:rPr>
              <a:t>分类显示账号授权管理，分为法定代表人、管理员、经办人。</a:t>
            </a:r>
          </a:p>
        </p:txBody>
      </p:sp>
      <p:sp>
        <p:nvSpPr>
          <p:cNvPr id="3" name="右箭头 2"/>
          <p:cNvSpPr/>
          <p:nvPr/>
        </p:nvSpPr>
        <p:spPr>
          <a:xfrm>
            <a:off x="1079500" y="820738"/>
            <a:ext cx="2068513" cy="1290637"/>
          </a:xfrm>
          <a:prstGeom prst="rightArrow">
            <a:avLst/>
          </a:prstGeom>
          <a:solidFill>
            <a:schemeClr val="accent2"/>
          </a:solidFill>
          <a:ln w="12700" cap="flat" cmpd="sng">
            <a:solidFill>
              <a:schemeClr val="accent2">
                <a:shade val="50000"/>
              </a:schemeClr>
            </a:solidFill>
            <a:prstDash val="solid"/>
            <a:miter/>
          </a:ln>
        </p:spPr>
        <p:txBody>
          <a:bodyPr lIns="68580" tIns="34290" rIns="68580" bIns="34290" anchor="ctr"/>
          <a:lstStyle/>
          <a:p>
            <a:pPr algn="ctr" fontAlgn="auto">
              <a:spcBef>
                <a:spcPts val="0"/>
              </a:spcBef>
              <a:spcAft>
                <a:spcPts val="0"/>
              </a:spcAft>
              <a:defRPr/>
            </a:pPr>
            <a:r>
              <a:rPr lang="zh-CN" altLang="en-US" sz="1500" b="1" dirty="0">
                <a:solidFill>
                  <a:schemeClr val="lt1"/>
                </a:solidFill>
                <a:latin typeface="微软雅黑" pitchFamily="34" charset="-122"/>
                <a:ea typeface="微软雅黑" pitchFamily="34" charset="-122"/>
              </a:rPr>
              <a:t>经办人管理介绍</a:t>
            </a:r>
          </a:p>
        </p:txBody>
      </p:sp>
      <p:pic>
        <p:nvPicPr>
          <p:cNvPr id="29699" name="图片 1"/>
          <p:cNvPicPr>
            <a:picLocks noChangeAspect="1" noChangeArrowheads="1"/>
          </p:cNvPicPr>
          <p:nvPr/>
        </p:nvPicPr>
        <p:blipFill>
          <a:blip r:embed="rId2"/>
          <a:srcRect/>
          <a:stretch>
            <a:fillRect/>
          </a:stretch>
        </p:blipFill>
        <p:spPr bwMode="auto">
          <a:xfrm>
            <a:off x="4957763" y="3314700"/>
            <a:ext cx="439737" cy="439738"/>
          </a:xfrm>
          <a:prstGeom prst="rect">
            <a:avLst/>
          </a:prstGeom>
          <a:noFill/>
          <a:ln w="9525">
            <a:noFill/>
            <a:miter lim="800000"/>
            <a:headEnd/>
            <a:tailEnd/>
          </a:ln>
        </p:spPr>
      </p:pic>
      <p:pic>
        <p:nvPicPr>
          <p:cNvPr id="29700" name="图片 6"/>
          <p:cNvPicPr>
            <a:picLocks noChangeAspect="1" noChangeArrowheads="1"/>
          </p:cNvPicPr>
          <p:nvPr/>
        </p:nvPicPr>
        <p:blipFill>
          <a:blip r:embed="rId2"/>
          <a:srcRect/>
          <a:stretch>
            <a:fillRect/>
          </a:stretch>
        </p:blipFill>
        <p:spPr bwMode="auto">
          <a:xfrm>
            <a:off x="4967288" y="3997325"/>
            <a:ext cx="438150" cy="438150"/>
          </a:xfrm>
          <a:prstGeom prst="rect">
            <a:avLst/>
          </a:prstGeom>
          <a:noFill/>
          <a:ln w="9525">
            <a:noFill/>
            <a:miter lim="800000"/>
            <a:headEnd/>
            <a:tailEnd/>
          </a:ln>
        </p:spPr>
      </p:pic>
      <p:sp>
        <p:nvSpPr>
          <p:cNvPr id="10" name="Title 1"/>
          <p:cNvSpPr txBox="1"/>
          <p:nvPr/>
        </p:nvSpPr>
        <p:spPr>
          <a:xfrm>
            <a:off x="857250" y="200025"/>
            <a:ext cx="3570288"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fontAlgn="auto">
              <a:spcAft>
                <a:spcPts val="0"/>
              </a:spcAft>
              <a:defRPr/>
            </a:pP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单位中心</a:t>
            </a:r>
            <a:r>
              <a:rPr lang="en-US" altLang="zh-CN" sz="18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经办人管理介绍</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12" name="图片 11" descr="11.PNG"/>
          <p:cNvPicPr>
            <a:picLocks noChangeAspect="1"/>
          </p:cNvPicPr>
          <p:nvPr/>
        </p:nvPicPr>
        <p:blipFill>
          <a:blip r:embed="rId3"/>
          <a:stretch>
            <a:fillRect/>
          </a:stretch>
        </p:blipFill>
        <p:spPr>
          <a:xfrm>
            <a:off x="4143372" y="642924"/>
            <a:ext cx="4500595" cy="2428892"/>
          </a:xfrm>
          <a:prstGeom prst="rect">
            <a:avLst/>
          </a:prstGeom>
        </p:spPr>
      </p:pic>
      <p:pic>
        <p:nvPicPr>
          <p:cNvPr id="11" name="图片 10" descr="22.png"/>
          <p:cNvPicPr>
            <a:picLocks noChangeAspect="1"/>
          </p:cNvPicPr>
          <p:nvPr/>
        </p:nvPicPr>
        <p:blipFill>
          <a:blip r:embed="rId4"/>
          <a:stretch>
            <a:fillRect/>
          </a:stretch>
        </p:blipFill>
        <p:spPr>
          <a:xfrm>
            <a:off x="357158" y="2500312"/>
            <a:ext cx="4286247" cy="2357454"/>
          </a:xfrm>
          <a:prstGeom prst="rect">
            <a:avLst/>
          </a:prstGeom>
        </p:spPr>
      </p:pic>
      <p:sp>
        <p:nvSpPr>
          <p:cNvPr id="13" name="矩形 12"/>
          <p:cNvSpPr/>
          <p:nvPr/>
        </p:nvSpPr>
        <p:spPr>
          <a:xfrm>
            <a:off x="4286248" y="2285998"/>
            <a:ext cx="785818" cy="14287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7858148" y="1000114"/>
            <a:ext cx="428628" cy="71438"/>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1643042" y="3500444"/>
            <a:ext cx="500066" cy="214314"/>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3643306" y="2857502"/>
            <a:ext cx="428628" cy="71438"/>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7"/>
                                        </p:tgtEl>
                                        <p:attrNameLst>
                                          <p:attrName>style.visibility</p:attrName>
                                        </p:attrNameLst>
                                      </p:cBhvr>
                                      <p:to>
                                        <p:strVal val="visible"/>
                                      </p:to>
                                    </p:set>
                                    <p:anim calcmode="lin" valueType="num">
                                      <p:cBhvr additive="base">
                                        <p:cTn id="7" dur="250" fill="hold"/>
                                        <p:tgtEl>
                                          <p:spTgt spid="117"/>
                                        </p:tgtEl>
                                        <p:attrNameLst>
                                          <p:attrName>ppt_x</p:attrName>
                                        </p:attrNameLst>
                                      </p:cBhvr>
                                      <p:tavLst>
                                        <p:tav tm="0">
                                          <p:val>
                                            <p:strVal val="#ppt_x"/>
                                          </p:val>
                                        </p:tav>
                                        <p:tav tm="100000">
                                          <p:val>
                                            <p:strVal val="#ppt_x"/>
                                          </p:val>
                                        </p:tav>
                                      </p:tavLst>
                                    </p:anim>
                                    <p:anim calcmode="lin" valueType="num">
                                      <p:cBhvr additive="base">
                                        <p:cTn id="8" dur="250" fill="hold"/>
                                        <p:tgtEl>
                                          <p:spTgt spid="117"/>
                                        </p:tgtEl>
                                        <p:attrNameLst>
                                          <p:attrName>ppt_y</p:attrName>
                                        </p:attrNameLst>
                                      </p:cBhvr>
                                      <p:tavLst>
                                        <p:tav tm="0">
                                          <p:val>
                                            <p:strVal val="1+#ppt_h/2"/>
                                          </p:val>
                                        </p:tav>
                                        <p:tav tm="100000">
                                          <p:val>
                                            <p:strVal val="#ppt_y"/>
                                          </p:val>
                                        </p:tav>
                                      </p:tavLst>
                                    </p:anim>
                                  </p:childTnLst>
                                </p:cTn>
                              </p:par>
                            </p:childTnLst>
                          </p:cTn>
                        </p:par>
                        <p:par>
                          <p:cTn id="9" fill="hold">
                            <p:stCondLst>
                              <p:cond delay="25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0"/>
                                        </p:tgtEl>
                                        <p:attrNameLst>
                                          <p:attrName>ppt_y</p:attrName>
                                        </p:attrNameLst>
                                      </p:cBhvr>
                                      <p:tavLst>
                                        <p:tav tm="0">
                                          <p:val>
                                            <p:strVal val="#ppt_y"/>
                                          </p:val>
                                        </p:tav>
                                        <p:tav tm="100000">
                                          <p:val>
                                            <p:strVal val="#ppt_y"/>
                                          </p:val>
                                        </p:tav>
                                      </p:tavLst>
                                    </p:anim>
                                    <p:anim calcmode="lin" valueType="num">
                                      <p:cBhvr>
                                        <p:cTn id="14"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Docer Falling Dust PPT demo 9"/>
          <p:cNvSpPr txBox="1">
            <a:spLocks noChangeArrowheads="1"/>
          </p:cNvSpPr>
          <p:nvPr/>
        </p:nvSpPr>
        <p:spPr bwMode="auto">
          <a:xfrm>
            <a:off x="5186363" y="3097213"/>
            <a:ext cx="3346450" cy="1454150"/>
          </a:xfrm>
          <a:prstGeom prst="rect">
            <a:avLst/>
          </a:prstGeom>
          <a:noFill/>
          <a:ln w="9525">
            <a:noFill/>
            <a:miter lim="800000"/>
            <a:headEnd/>
            <a:tailEnd/>
          </a:ln>
        </p:spPr>
        <p:txBody>
          <a:bodyPr lIns="68580" tIns="34290" rIns="68580" bIns="34290">
            <a:spAutoFit/>
          </a:bodyPr>
          <a:lstStyle/>
          <a:p>
            <a:r>
              <a:rPr lang="zh-CN" altLang="en-US" sz="1500" b="1">
                <a:solidFill>
                  <a:schemeClr val="accent1"/>
                </a:solidFill>
                <a:ea typeface="微软雅黑" pitchFamily="34" charset="-122"/>
              </a:rPr>
              <a:t>在授权管理中点击创建经办用户按钮，填写授权所需信息，提交完成授权。</a:t>
            </a:r>
          </a:p>
          <a:p>
            <a:endParaRPr lang="zh-CN" altLang="en-US" sz="1500" b="1">
              <a:solidFill>
                <a:schemeClr val="accent1"/>
              </a:solidFill>
              <a:ea typeface="微软雅黑" pitchFamily="34" charset="-122"/>
            </a:endParaRPr>
          </a:p>
          <a:p>
            <a:r>
              <a:rPr lang="zh-CN" altLang="en-US" sz="1500" b="1">
                <a:solidFill>
                  <a:schemeClr val="accent1"/>
                </a:solidFill>
                <a:ea typeface="微软雅黑" pitchFamily="34" charset="-122"/>
              </a:rPr>
              <a:t>法定代表人可以给管理员、经办人开通授权；管理员可以维护给经办人开通授权；经办人没有开通授权的权限。</a:t>
            </a:r>
          </a:p>
        </p:txBody>
      </p:sp>
      <p:sp>
        <p:nvSpPr>
          <p:cNvPr id="3" name="右箭头 2"/>
          <p:cNvSpPr/>
          <p:nvPr/>
        </p:nvSpPr>
        <p:spPr>
          <a:xfrm>
            <a:off x="906463" y="839788"/>
            <a:ext cx="2068512" cy="1290637"/>
          </a:xfrm>
          <a:prstGeom prst="rightArrow">
            <a:avLst/>
          </a:prstGeom>
          <a:solidFill>
            <a:schemeClr val="accent2"/>
          </a:solidFill>
          <a:ln w="12700" cap="flat" cmpd="sng">
            <a:solidFill>
              <a:schemeClr val="accent2">
                <a:shade val="50000"/>
              </a:schemeClr>
            </a:solidFill>
            <a:prstDash val="solid"/>
            <a:miter/>
          </a:ln>
        </p:spPr>
        <p:txBody>
          <a:bodyPr lIns="68580" tIns="34290" rIns="68580" bIns="34290" anchor="ctr"/>
          <a:lstStyle/>
          <a:p>
            <a:pPr algn="ctr" fontAlgn="auto">
              <a:spcBef>
                <a:spcPts val="0"/>
              </a:spcBef>
              <a:spcAft>
                <a:spcPts val="0"/>
              </a:spcAft>
              <a:defRPr/>
            </a:pPr>
            <a:r>
              <a:rPr lang="zh-CN" altLang="en-US" sz="1500" b="1" dirty="0">
                <a:solidFill>
                  <a:schemeClr val="lt1"/>
                </a:solidFill>
                <a:latin typeface="微软雅黑" pitchFamily="34" charset="-122"/>
                <a:ea typeface="微软雅黑" pitchFamily="34" charset="-122"/>
              </a:rPr>
              <a:t>经办人添加</a:t>
            </a:r>
          </a:p>
        </p:txBody>
      </p:sp>
      <p:pic>
        <p:nvPicPr>
          <p:cNvPr id="30723" name="图片 1"/>
          <p:cNvPicPr>
            <a:picLocks noChangeAspect="1" noChangeArrowheads="1"/>
          </p:cNvPicPr>
          <p:nvPr/>
        </p:nvPicPr>
        <p:blipFill>
          <a:blip r:embed="rId2"/>
          <a:srcRect/>
          <a:stretch>
            <a:fillRect/>
          </a:stretch>
        </p:blipFill>
        <p:spPr bwMode="auto">
          <a:xfrm>
            <a:off x="4878388" y="3048000"/>
            <a:ext cx="438150" cy="439738"/>
          </a:xfrm>
          <a:prstGeom prst="rect">
            <a:avLst/>
          </a:prstGeom>
          <a:noFill/>
          <a:ln w="9525">
            <a:noFill/>
            <a:miter lim="800000"/>
            <a:headEnd/>
            <a:tailEnd/>
          </a:ln>
        </p:spPr>
      </p:pic>
      <p:pic>
        <p:nvPicPr>
          <p:cNvPr id="30724" name="图片 6"/>
          <p:cNvPicPr>
            <a:picLocks noChangeAspect="1" noChangeArrowheads="1"/>
          </p:cNvPicPr>
          <p:nvPr/>
        </p:nvPicPr>
        <p:blipFill>
          <a:blip r:embed="rId2"/>
          <a:srcRect/>
          <a:stretch>
            <a:fillRect/>
          </a:stretch>
        </p:blipFill>
        <p:spPr bwMode="auto">
          <a:xfrm>
            <a:off x="4886325" y="3751263"/>
            <a:ext cx="439738" cy="438150"/>
          </a:xfrm>
          <a:prstGeom prst="rect">
            <a:avLst/>
          </a:prstGeom>
          <a:noFill/>
          <a:ln w="9525">
            <a:noFill/>
            <a:miter lim="800000"/>
            <a:headEnd/>
            <a:tailEnd/>
          </a:ln>
        </p:spPr>
      </p:pic>
      <p:pic>
        <p:nvPicPr>
          <p:cNvPr id="4" name="图片 3"/>
          <p:cNvPicPr/>
          <p:nvPr/>
        </p:nvPicPr>
        <p:blipFill>
          <a:blip r:embed="rId3"/>
          <a:stretch/>
        </p:blipFill>
        <p:spPr>
          <a:xfrm>
            <a:off x="4214810" y="714362"/>
            <a:ext cx="4048125" cy="2178050"/>
          </a:xfrm>
          <a:prstGeom prst="rect">
            <a:avLst/>
          </a:prstGeom>
          <a:ln w="28575" cmpd="sng">
            <a:solidFill>
              <a:schemeClr val="accent1">
                <a:shade val="50000"/>
              </a:schemeClr>
            </a:solidFill>
            <a:prstDash val="solid"/>
          </a:ln>
        </p:spPr>
      </p:pic>
      <p:pic>
        <p:nvPicPr>
          <p:cNvPr id="30726" name="图片 7"/>
          <p:cNvPicPr>
            <a:picLocks noChangeAspect="1" noChangeArrowheads="1"/>
          </p:cNvPicPr>
          <p:nvPr/>
        </p:nvPicPr>
        <p:blipFill>
          <a:blip r:embed="rId4"/>
          <a:srcRect/>
          <a:stretch>
            <a:fillRect/>
          </a:stretch>
        </p:blipFill>
        <p:spPr bwMode="auto">
          <a:xfrm>
            <a:off x="906463" y="2601913"/>
            <a:ext cx="3906837" cy="2117725"/>
          </a:xfrm>
          <a:prstGeom prst="rect">
            <a:avLst/>
          </a:prstGeom>
          <a:noFill/>
          <a:ln w="28575">
            <a:solidFill>
              <a:schemeClr val="accent1"/>
            </a:solidFill>
            <a:miter lim="800000"/>
            <a:headEnd/>
            <a:tailEnd/>
          </a:ln>
        </p:spPr>
      </p:pic>
      <p:sp>
        <p:nvSpPr>
          <p:cNvPr id="10" name="Title 1"/>
          <p:cNvSpPr txBox="1"/>
          <p:nvPr/>
        </p:nvSpPr>
        <p:spPr>
          <a:xfrm>
            <a:off x="857250" y="200025"/>
            <a:ext cx="3570288"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fontAlgn="auto">
              <a:spcAft>
                <a:spcPts val="0"/>
              </a:spcAft>
              <a:defRPr/>
            </a:pP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单位中心</a:t>
            </a:r>
            <a:r>
              <a:rPr lang="en-US" altLang="zh-CN" sz="18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经办人管理介绍</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7"/>
                                        </p:tgtEl>
                                        <p:attrNameLst>
                                          <p:attrName>style.visibility</p:attrName>
                                        </p:attrNameLst>
                                      </p:cBhvr>
                                      <p:to>
                                        <p:strVal val="visible"/>
                                      </p:to>
                                    </p:set>
                                    <p:anim calcmode="lin" valueType="num">
                                      <p:cBhvr additive="base">
                                        <p:cTn id="7" dur="250" fill="hold"/>
                                        <p:tgtEl>
                                          <p:spTgt spid="117"/>
                                        </p:tgtEl>
                                        <p:attrNameLst>
                                          <p:attrName>ppt_x</p:attrName>
                                        </p:attrNameLst>
                                      </p:cBhvr>
                                      <p:tavLst>
                                        <p:tav tm="0">
                                          <p:val>
                                            <p:strVal val="#ppt_x"/>
                                          </p:val>
                                        </p:tav>
                                        <p:tav tm="100000">
                                          <p:val>
                                            <p:strVal val="#ppt_x"/>
                                          </p:val>
                                        </p:tav>
                                      </p:tavLst>
                                    </p:anim>
                                    <p:anim calcmode="lin" valueType="num">
                                      <p:cBhvr additive="base">
                                        <p:cTn id="8" dur="250" fill="hold"/>
                                        <p:tgtEl>
                                          <p:spTgt spid="117"/>
                                        </p:tgtEl>
                                        <p:attrNameLst>
                                          <p:attrName>ppt_y</p:attrName>
                                        </p:attrNameLst>
                                      </p:cBhvr>
                                      <p:tavLst>
                                        <p:tav tm="0">
                                          <p:val>
                                            <p:strVal val="1+#ppt_h/2"/>
                                          </p:val>
                                        </p:tav>
                                        <p:tav tm="100000">
                                          <p:val>
                                            <p:strVal val="#ppt_y"/>
                                          </p:val>
                                        </p:tav>
                                      </p:tavLst>
                                    </p:anim>
                                  </p:childTnLst>
                                </p:cTn>
                              </p:par>
                            </p:childTnLst>
                          </p:cTn>
                        </p:par>
                        <p:par>
                          <p:cTn id="9" fill="hold">
                            <p:stCondLst>
                              <p:cond delay="25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0"/>
                                        </p:tgtEl>
                                        <p:attrNameLst>
                                          <p:attrName>ppt_y</p:attrName>
                                        </p:attrNameLst>
                                      </p:cBhvr>
                                      <p:tavLst>
                                        <p:tav tm="0">
                                          <p:val>
                                            <p:strVal val="#ppt_y"/>
                                          </p:val>
                                        </p:tav>
                                        <p:tav tm="100000">
                                          <p:val>
                                            <p:strVal val="#ppt_y"/>
                                          </p:val>
                                        </p:tav>
                                      </p:tavLst>
                                    </p:anim>
                                    <p:anim calcmode="lin" valueType="num">
                                      <p:cBhvr>
                                        <p:cTn id="14"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Docer Falling Dust PPT demo 9"/>
          <p:cNvSpPr txBox="1">
            <a:spLocks noChangeArrowheads="1"/>
          </p:cNvSpPr>
          <p:nvPr/>
        </p:nvSpPr>
        <p:spPr bwMode="auto">
          <a:xfrm>
            <a:off x="4959350" y="3630613"/>
            <a:ext cx="3346450" cy="1454150"/>
          </a:xfrm>
          <a:prstGeom prst="rect">
            <a:avLst/>
          </a:prstGeom>
          <a:noFill/>
          <a:ln w="9525">
            <a:noFill/>
            <a:miter lim="800000"/>
            <a:headEnd/>
            <a:tailEnd/>
          </a:ln>
        </p:spPr>
        <p:txBody>
          <a:bodyPr lIns="68580" tIns="34290" rIns="68580" bIns="34290">
            <a:spAutoFit/>
          </a:bodyPr>
          <a:lstStyle/>
          <a:p>
            <a:r>
              <a:rPr lang="zh-CN" altLang="en-US" sz="1500" b="1">
                <a:solidFill>
                  <a:schemeClr val="accent1"/>
                </a:solidFill>
                <a:ea typeface="微软雅黑" pitchFamily="34" charset="-122"/>
              </a:rPr>
              <a:t>管理人可对经办人授权设置其可以经办的事项权限。</a:t>
            </a:r>
          </a:p>
          <a:p>
            <a:r>
              <a:rPr lang="zh-CN" altLang="en-US" sz="1500" b="1">
                <a:solidFill>
                  <a:schemeClr val="accent1"/>
                </a:solidFill>
                <a:ea typeface="微软雅黑" pitchFamily="34" charset="-122"/>
              </a:rPr>
              <a:t>经办人可通过账户设置</a:t>
            </a:r>
            <a:r>
              <a:rPr lang="en-US" altLang="zh-CN" sz="1500" b="1">
                <a:solidFill>
                  <a:schemeClr val="accent1"/>
                </a:solidFill>
                <a:ea typeface="微软雅黑" pitchFamily="34" charset="-122"/>
              </a:rPr>
              <a:t>-&gt;</a:t>
            </a:r>
            <a:r>
              <a:rPr lang="zh-CN" altLang="en-US" sz="1500" b="1">
                <a:solidFill>
                  <a:schemeClr val="accent1"/>
                </a:solidFill>
                <a:ea typeface="微软雅黑" pitchFamily="34" charset="-122"/>
              </a:rPr>
              <a:t>办事范围中查看已授权的事项</a:t>
            </a:r>
          </a:p>
          <a:p>
            <a:endParaRPr lang="zh-CN" altLang="en-US" sz="1500" b="1">
              <a:solidFill>
                <a:schemeClr val="accent1"/>
              </a:solidFill>
              <a:ea typeface="微软雅黑" pitchFamily="34" charset="-122"/>
            </a:endParaRPr>
          </a:p>
          <a:p>
            <a:endParaRPr lang="zh-CN" altLang="en-US" sz="1500" b="1">
              <a:solidFill>
                <a:schemeClr val="accent1"/>
              </a:solidFill>
              <a:ea typeface="微软雅黑" pitchFamily="34" charset="-122"/>
            </a:endParaRPr>
          </a:p>
        </p:txBody>
      </p:sp>
      <p:sp>
        <p:nvSpPr>
          <p:cNvPr id="3" name="右箭头 2"/>
          <p:cNvSpPr/>
          <p:nvPr/>
        </p:nvSpPr>
        <p:spPr>
          <a:xfrm>
            <a:off x="1116013" y="771525"/>
            <a:ext cx="2066925" cy="1290638"/>
          </a:xfrm>
          <a:prstGeom prst="rightArrow">
            <a:avLst/>
          </a:prstGeom>
          <a:solidFill>
            <a:schemeClr val="accent2"/>
          </a:solidFill>
          <a:ln w="12700" cap="flat" cmpd="sng">
            <a:solidFill>
              <a:schemeClr val="accent2">
                <a:shade val="50000"/>
              </a:schemeClr>
            </a:solidFill>
            <a:prstDash val="solid"/>
            <a:miter/>
          </a:ln>
        </p:spPr>
        <p:txBody>
          <a:bodyPr lIns="68580" tIns="34290" rIns="68580" bIns="34290" anchor="ctr"/>
          <a:lstStyle/>
          <a:p>
            <a:pPr algn="ctr" fontAlgn="auto">
              <a:spcBef>
                <a:spcPts val="0"/>
              </a:spcBef>
              <a:spcAft>
                <a:spcPts val="0"/>
              </a:spcAft>
              <a:defRPr/>
            </a:pPr>
            <a:r>
              <a:rPr lang="zh-CN" altLang="en-US" sz="1500" b="1" dirty="0">
                <a:solidFill>
                  <a:schemeClr val="lt1"/>
                </a:solidFill>
                <a:latin typeface="微软雅黑" pitchFamily="34" charset="-122"/>
                <a:ea typeface="微软雅黑" pitchFamily="34" charset="-122"/>
              </a:rPr>
              <a:t>经办人业务授权</a:t>
            </a:r>
          </a:p>
        </p:txBody>
      </p:sp>
      <p:pic>
        <p:nvPicPr>
          <p:cNvPr id="31747" name="图片 1"/>
          <p:cNvPicPr>
            <a:picLocks noChangeAspect="1" noChangeArrowheads="1"/>
          </p:cNvPicPr>
          <p:nvPr/>
        </p:nvPicPr>
        <p:blipFill>
          <a:blip r:embed="rId2"/>
          <a:srcRect/>
          <a:stretch>
            <a:fillRect/>
          </a:stretch>
        </p:blipFill>
        <p:spPr bwMode="auto">
          <a:xfrm>
            <a:off x="4651375" y="3581400"/>
            <a:ext cx="438150" cy="439738"/>
          </a:xfrm>
          <a:prstGeom prst="rect">
            <a:avLst/>
          </a:prstGeom>
          <a:noFill/>
          <a:ln w="9525">
            <a:noFill/>
            <a:miter lim="800000"/>
            <a:headEnd/>
            <a:tailEnd/>
          </a:ln>
        </p:spPr>
      </p:pic>
      <p:pic>
        <p:nvPicPr>
          <p:cNvPr id="31750" name="图片 3"/>
          <p:cNvPicPr>
            <a:picLocks noChangeAspect="1" noChangeArrowheads="1"/>
          </p:cNvPicPr>
          <p:nvPr/>
        </p:nvPicPr>
        <p:blipFill>
          <a:blip r:embed="rId2"/>
          <a:srcRect/>
          <a:stretch>
            <a:fillRect/>
          </a:stretch>
        </p:blipFill>
        <p:spPr bwMode="auto">
          <a:xfrm>
            <a:off x="4651375" y="4021138"/>
            <a:ext cx="438150" cy="438150"/>
          </a:xfrm>
          <a:prstGeom prst="rect">
            <a:avLst/>
          </a:prstGeom>
          <a:noFill/>
          <a:ln w="9525">
            <a:noFill/>
            <a:miter lim="800000"/>
            <a:headEnd/>
            <a:tailEnd/>
          </a:ln>
        </p:spPr>
      </p:pic>
      <p:sp>
        <p:nvSpPr>
          <p:cNvPr id="10" name="Title 1"/>
          <p:cNvSpPr txBox="1"/>
          <p:nvPr/>
        </p:nvSpPr>
        <p:spPr>
          <a:xfrm>
            <a:off x="857250" y="200025"/>
            <a:ext cx="3570288"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fontAlgn="auto">
              <a:spcAft>
                <a:spcPts val="0"/>
              </a:spcAft>
              <a:defRPr/>
            </a:pP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单位中心</a:t>
            </a:r>
            <a:r>
              <a:rPr lang="en-US" altLang="zh-CN" sz="18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经办人管理介绍</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9" name="图片 8" descr="33.png"/>
          <p:cNvPicPr>
            <a:picLocks noChangeAspect="1"/>
          </p:cNvPicPr>
          <p:nvPr/>
        </p:nvPicPr>
        <p:blipFill>
          <a:blip r:embed="rId3"/>
          <a:stretch>
            <a:fillRect/>
          </a:stretch>
        </p:blipFill>
        <p:spPr>
          <a:xfrm>
            <a:off x="3802978" y="642924"/>
            <a:ext cx="4873822" cy="2643206"/>
          </a:xfrm>
          <a:prstGeom prst="rect">
            <a:avLst/>
          </a:prstGeom>
        </p:spPr>
      </p:pic>
      <p:pic>
        <p:nvPicPr>
          <p:cNvPr id="31748" name="图片 7"/>
          <p:cNvPicPr>
            <a:picLocks noChangeAspect="1" noChangeArrowheads="1"/>
          </p:cNvPicPr>
          <p:nvPr/>
        </p:nvPicPr>
        <p:blipFill>
          <a:blip r:embed="rId4"/>
          <a:srcRect/>
          <a:stretch>
            <a:fillRect/>
          </a:stretch>
        </p:blipFill>
        <p:spPr bwMode="auto">
          <a:xfrm>
            <a:off x="539750" y="2111375"/>
            <a:ext cx="3513138" cy="3003550"/>
          </a:xfrm>
          <a:prstGeom prst="rect">
            <a:avLst/>
          </a:prstGeom>
          <a:noFill/>
          <a:ln w="9525">
            <a:noFill/>
            <a:miter lim="800000"/>
            <a:headEnd/>
            <a:tailEnd/>
          </a:ln>
        </p:spPr>
      </p:pic>
    </p:spTree>
  </p:cSld>
  <p:clrMapOvr>
    <a:masterClrMapping/>
  </p:clrMapOvr>
  <p:timing>
    <p:tnLst>
      <p:par>
        <p:cTn id="1" dur="indefinite" restart="never" nodeType="tmRoot">
          <p:childTnLst>
            <p:seq>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7"/>
                                        </p:tgtEl>
                                        <p:attrNameLst>
                                          <p:attrName>style.visibility</p:attrName>
                                        </p:attrNameLst>
                                      </p:cBhvr>
                                      <p:to>
                                        <p:strVal val="visible"/>
                                      </p:to>
                                    </p:set>
                                    <p:anim calcmode="lin" valueType="num">
                                      <p:cBhvr additive="base">
                                        <p:cTn id="7" dur="250" fill="hold"/>
                                        <p:tgtEl>
                                          <p:spTgt spid="117"/>
                                        </p:tgtEl>
                                        <p:attrNameLst>
                                          <p:attrName>ppt_x</p:attrName>
                                        </p:attrNameLst>
                                      </p:cBhvr>
                                      <p:tavLst>
                                        <p:tav tm="0">
                                          <p:val>
                                            <p:strVal val="#ppt_x"/>
                                          </p:val>
                                        </p:tav>
                                        <p:tav tm="100000">
                                          <p:val>
                                            <p:strVal val="#ppt_x"/>
                                          </p:val>
                                        </p:tav>
                                      </p:tavLst>
                                    </p:anim>
                                    <p:anim calcmode="lin" valueType="num">
                                      <p:cBhvr additive="base">
                                        <p:cTn id="8" dur="250" fill="hold"/>
                                        <p:tgtEl>
                                          <p:spTgt spid="117"/>
                                        </p:tgtEl>
                                        <p:attrNameLst>
                                          <p:attrName>ppt_y</p:attrName>
                                        </p:attrNameLst>
                                      </p:cBhvr>
                                      <p:tavLst>
                                        <p:tav tm="0">
                                          <p:val>
                                            <p:strVal val="1+#ppt_h/2"/>
                                          </p:val>
                                        </p:tav>
                                        <p:tav tm="100000">
                                          <p:val>
                                            <p:strVal val="#ppt_y"/>
                                          </p:val>
                                        </p:tav>
                                      </p:tavLst>
                                    </p:anim>
                                  </p:childTnLst>
                                </p:cTn>
                              </p:par>
                            </p:childTnLst>
                          </p:cTn>
                        </p:par>
                        <p:par>
                          <p:cTn id="9" fill="hold">
                            <p:stCondLst>
                              <p:cond delay="25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0"/>
                                        </p:tgtEl>
                                        <p:attrNameLst>
                                          <p:attrName>ppt_y</p:attrName>
                                        </p:attrNameLst>
                                      </p:cBhvr>
                                      <p:tavLst>
                                        <p:tav tm="0">
                                          <p:val>
                                            <p:strVal val="#ppt_y"/>
                                          </p:val>
                                        </p:tav>
                                        <p:tav tm="100000">
                                          <p:val>
                                            <p:strVal val="#ppt_y"/>
                                          </p:val>
                                        </p:tav>
                                      </p:tavLst>
                                    </p:anim>
                                    <p:anim calcmode="lin" valueType="num">
                                      <p:cBhvr>
                                        <p:cTn id="14"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Docer Falling Dust PPT demo 9"/>
          <p:cNvSpPr txBox="1">
            <a:spLocks noChangeArrowheads="1"/>
          </p:cNvSpPr>
          <p:nvPr/>
        </p:nvSpPr>
        <p:spPr bwMode="auto">
          <a:xfrm>
            <a:off x="5265738" y="3576638"/>
            <a:ext cx="3346450" cy="1454150"/>
          </a:xfrm>
          <a:prstGeom prst="rect">
            <a:avLst/>
          </a:prstGeom>
          <a:noFill/>
          <a:ln w="9525">
            <a:noFill/>
            <a:miter lim="800000"/>
            <a:headEnd/>
            <a:tailEnd/>
          </a:ln>
        </p:spPr>
        <p:txBody>
          <a:bodyPr lIns="68580" tIns="34290" rIns="68580" bIns="34290">
            <a:spAutoFit/>
          </a:bodyPr>
          <a:lstStyle/>
          <a:p>
            <a:r>
              <a:rPr lang="zh-CN" altLang="en-US" sz="1500" b="1">
                <a:solidFill>
                  <a:schemeClr val="accent1"/>
                </a:solidFill>
                <a:ea typeface="微软雅黑" pitchFamily="34" charset="-122"/>
              </a:rPr>
              <a:t>授权成功后，管理员或者经办人需要到江苏智慧人社</a:t>
            </a:r>
            <a:r>
              <a:rPr lang="en-US" altLang="zh-CN" sz="1500" b="1">
                <a:solidFill>
                  <a:schemeClr val="accent1"/>
                </a:solidFill>
                <a:ea typeface="微软雅黑" pitchFamily="34" charset="-122"/>
              </a:rPr>
              <a:t>APP</a:t>
            </a:r>
            <a:r>
              <a:rPr lang="zh-CN" altLang="en-US" sz="1500" b="1">
                <a:solidFill>
                  <a:schemeClr val="accent1"/>
                </a:solidFill>
                <a:ea typeface="微软雅黑" pitchFamily="34" charset="-122"/>
              </a:rPr>
              <a:t>，企业服务中作人脸识别身份验证，并且设置登录密码，完成设置后即可在网办大厅进行单位登录，身份信息和密码填写所授权的管理员或者经办人的。</a:t>
            </a:r>
          </a:p>
        </p:txBody>
      </p:sp>
      <p:pic>
        <p:nvPicPr>
          <p:cNvPr id="32770" name="图片 1"/>
          <p:cNvPicPr>
            <a:picLocks noChangeAspect="1" noChangeArrowheads="1"/>
          </p:cNvPicPr>
          <p:nvPr/>
        </p:nvPicPr>
        <p:blipFill>
          <a:blip r:embed="rId2"/>
          <a:srcRect/>
          <a:stretch>
            <a:fillRect/>
          </a:stretch>
        </p:blipFill>
        <p:spPr bwMode="auto">
          <a:xfrm>
            <a:off x="4957763" y="3529013"/>
            <a:ext cx="439737" cy="438150"/>
          </a:xfrm>
          <a:prstGeom prst="rect">
            <a:avLst/>
          </a:prstGeom>
          <a:noFill/>
          <a:ln w="9525">
            <a:noFill/>
            <a:miter lim="800000"/>
            <a:headEnd/>
            <a:tailEnd/>
          </a:ln>
        </p:spPr>
      </p:pic>
      <p:pic>
        <p:nvPicPr>
          <p:cNvPr id="32771" name="图片 3"/>
          <p:cNvPicPr>
            <a:picLocks noChangeAspect="1" noChangeArrowheads="1"/>
          </p:cNvPicPr>
          <p:nvPr/>
        </p:nvPicPr>
        <p:blipFill>
          <a:blip r:embed="rId3"/>
          <a:srcRect/>
          <a:stretch>
            <a:fillRect/>
          </a:stretch>
        </p:blipFill>
        <p:spPr bwMode="auto">
          <a:xfrm>
            <a:off x="336550" y="2011363"/>
            <a:ext cx="1866900" cy="3019425"/>
          </a:xfrm>
          <a:prstGeom prst="rect">
            <a:avLst/>
          </a:prstGeom>
          <a:noFill/>
          <a:ln w="9525">
            <a:solidFill>
              <a:schemeClr val="accent1"/>
            </a:solidFill>
            <a:miter lim="800000"/>
            <a:headEnd/>
            <a:tailEnd/>
          </a:ln>
        </p:spPr>
      </p:pic>
      <p:pic>
        <p:nvPicPr>
          <p:cNvPr id="32772" name="图片 7"/>
          <p:cNvPicPr>
            <a:picLocks noChangeAspect="1" noChangeArrowheads="1"/>
          </p:cNvPicPr>
          <p:nvPr/>
        </p:nvPicPr>
        <p:blipFill>
          <a:blip r:embed="rId4"/>
          <a:srcRect/>
          <a:stretch>
            <a:fillRect/>
          </a:stretch>
        </p:blipFill>
        <p:spPr bwMode="auto">
          <a:xfrm>
            <a:off x="1944688" y="1771650"/>
            <a:ext cx="1941512" cy="3378200"/>
          </a:xfrm>
          <a:prstGeom prst="rect">
            <a:avLst/>
          </a:prstGeom>
          <a:noFill/>
          <a:ln w="9525">
            <a:solidFill>
              <a:schemeClr val="accent1"/>
            </a:solidFill>
            <a:miter lim="800000"/>
            <a:headEnd/>
            <a:tailEnd/>
          </a:ln>
        </p:spPr>
      </p:pic>
      <p:sp>
        <p:nvSpPr>
          <p:cNvPr id="3" name="右箭头 2"/>
          <p:cNvSpPr/>
          <p:nvPr/>
        </p:nvSpPr>
        <p:spPr>
          <a:xfrm>
            <a:off x="336550" y="566738"/>
            <a:ext cx="2068513" cy="1290637"/>
          </a:xfrm>
          <a:prstGeom prst="rightArrow">
            <a:avLst/>
          </a:prstGeom>
          <a:solidFill>
            <a:schemeClr val="accent2"/>
          </a:solidFill>
          <a:ln w="12700" cap="flat" cmpd="sng">
            <a:solidFill>
              <a:schemeClr val="accent2">
                <a:shade val="50000"/>
              </a:schemeClr>
            </a:solidFill>
            <a:prstDash val="solid"/>
            <a:miter/>
          </a:ln>
        </p:spPr>
        <p:txBody>
          <a:bodyPr lIns="68580" tIns="34290" rIns="68580" bIns="34290" anchor="ctr"/>
          <a:lstStyle/>
          <a:p>
            <a:pPr algn="ctr" fontAlgn="auto">
              <a:spcBef>
                <a:spcPts val="0"/>
              </a:spcBef>
              <a:spcAft>
                <a:spcPts val="0"/>
              </a:spcAft>
              <a:defRPr/>
            </a:pPr>
            <a:r>
              <a:rPr lang="zh-CN" altLang="en-US" sz="1500" b="1" dirty="0">
                <a:solidFill>
                  <a:schemeClr val="lt1"/>
                </a:solidFill>
                <a:latin typeface="微软雅黑" pitchFamily="34" charset="-122"/>
                <a:ea typeface="微软雅黑" pitchFamily="34" charset="-122"/>
              </a:rPr>
              <a:t>经办人确认</a:t>
            </a:r>
          </a:p>
        </p:txBody>
      </p:sp>
      <p:sp>
        <p:nvSpPr>
          <p:cNvPr id="11" name="Title 1"/>
          <p:cNvSpPr txBox="1"/>
          <p:nvPr/>
        </p:nvSpPr>
        <p:spPr>
          <a:xfrm>
            <a:off x="857250" y="200025"/>
            <a:ext cx="3570288"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fontAlgn="auto">
              <a:spcAft>
                <a:spcPts val="0"/>
              </a:spcAft>
              <a:defRPr/>
            </a:pP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单位中心</a:t>
            </a:r>
            <a:r>
              <a:rPr lang="en-US" altLang="zh-CN" sz="18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经办人管理介绍</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32773" name="图片 8"/>
          <p:cNvPicPr>
            <a:picLocks noChangeAspect="1" noChangeArrowheads="1"/>
          </p:cNvPicPr>
          <p:nvPr/>
        </p:nvPicPr>
        <p:blipFill>
          <a:blip r:embed="rId5"/>
          <a:srcRect/>
          <a:stretch>
            <a:fillRect/>
          </a:stretch>
        </p:blipFill>
        <p:spPr bwMode="auto">
          <a:xfrm>
            <a:off x="3003550" y="836613"/>
            <a:ext cx="1889125" cy="3130550"/>
          </a:xfrm>
          <a:prstGeom prst="rect">
            <a:avLst/>
          </a:prstGeom>
          <a:noFill/>
          <a:ln w="9525">
            <a:solidFill>
              <a:schemeClr val="accent1"/>
            </a:solidFill>
            <a:miter lim="800000"/>
            <a:headEnd/>
            <a:tailEnd/>
          </a:ln>
        </p:spPr>
      </p:pic>
      <p:pic>
        <p:nvPicPr>
          <p:cNvPr id="12" name="图片 11" descr="333.png"/>
          <p:cNvPicPr>
            <a:picLocks noChangeAspect="1"/>
          </p:cNvPicPr>
          <p:nvPr/>
        </p:nvPicPr>
        <p:blipFill>
          <a:blip r:embed="rId6"/>
          <a:stretch>
            <a:fillRect/>
          </a:stretch>
        </p:blipFill>
        <p:spPr>
          <a:xfrm>
            <a:off x="4786315" y="1071552"/>
            <a:ext cx="3929089" cy="2286016"/>
          </a:xfrm>
          <a:prstGeom prst="rect">
            <a:avLst/>
          </a:prstGeom>
        </p:spPr>
      </p:pic>
    </p:spTree>
  </p:cSld>
  <p:clrMapOvr>
    <a:masterClrMapping/>
  </p:clrMapOvr>
  <p:timing>
    <p:tnLst>
      <p:par>
        <p:cTn id="1" dur="indefinite" restart="never" nodeType="tmRoot">
          <p:childTnLst>
            <p:seq>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7"/>
                                        </p:tgtEl>
                                        <p:attrNameLst>
                                          <p:attrName>style.visibility</p:attrName>
                                        </p:attrNameLst>
                                      </p:cBhvr>
                                      <p:to>
                                        <p:strVal val="visible"/>
                                      </p:to>
                                    </p:set>
                                    <p:anim calcmode="lin" valueType="num">
                                      <p:cBhvr additive="base">
                                        <p:cTn id="7" dur="250" fill="hold"/>
                                        <p:tgtEl>
                                          <p:spTgt spid="117"/>
                                        </p:tgtEl>
                                        <p:attrNameLst>
                                          <p:attrName>ppt_x</p:attrName>
                                        </p:attrNameLst>
                                      </p:cBhvr>
                                      <p:tavLst>
                                        <p:tav tm="0">
                                          <p:val>
                                            <p:strVal val="#ppt_x"/>
                                          </p:val>
                                        </p:tav>
                                        <p:tav tm="100000">
                                          <p:val>
                                            <p:strVal val="#ppt_x"/>
                                          </p:val>
                                        </p:tav>
                                      </p:tavLst>
                                    </p:anim>
                                    <p:anim calcmode="lin" valueType="num">
                                      <p:cBhvr additive="base">
                                        <p:cTn id="8" dur="250" fill="hold"/>
                                        <p:tgtEl>
                                          <p:spTgt spid="117"/>
                                        </p:tgtEl>
                                        <p:attrNameLst>
                                          <p:attrName>ppt_y</p:attrName>
                                        </p:attrNameLst>
                                      </p:cBhvr>
                                      <p:tavLst>
                                        <p:tav tm="0">
                                          <p:val>
                                            <p:strVal val="1+#ppt_h/2"/>
                                          </p:val>
                                        </p:tav>
                                        <p:tav tm="100000">
                                          <p:val>
                                            <p:strVal val="#ppt_y"/>
                                          </p:val>
                                        </p:tav>
                                      </p:tavLst>
                                    </p:anim>
                                  </p:childTnLst>
                                </p:cTn>
                              </p:par>
                            </p:childTnLst>
                          </p:cTn>
                        </p:par>
                        <p:par>
                          <p:cTn id="9" fill="hold">
                            <p:stCondLst>
                              <p:cond delay="25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1"/>
                                        </p:tgtEl>
                                        <p:attrNameLst>
                                          <p:attrName>ppt_y</p:attrName>
                                        </p:attrNameLst>
                                      </p:cBhvr>
                                      <p:tavLst>
                                        <p:tav tm="0">
                                          <p:val>
                                            <p:strVal val="#ppt_y"/>
                                          </p:val>
                                        </p:tav>
                                        <p:tav tm="100000">
                                          <p:val>
                                            <p:strVal val="#ppt_y"/>
                                          </p:val>
                                        </p:tav>
                                      </p:tavLst>
                                    </p:anim>
                                    <p:anim calcmode="lin" valueType="num">
                                      <p:cBhvr>
                                        <p:cTn id="14"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Docer Falling Dust PPT demo 27"/>
          <p:cNvSpPr/>
          <p:nvPr/>
        </p:nvSpPr>
        <p:spPr>
          <a:xfrm>
            <a:off x="1404938" y="1131888"/>
            <a:ext cx="330200" cy="342900"/>
          </a:xfrm>
          <a:custGeom>
            <a:avLst/>
            <a:gdLst/>
            <a:ahLst/>
            <a:cxnLst/>
            <a:rect l="0" t="0" r="r" b="b"/>
            <a:pathLst>
              <a:path w="440185" h="456825">
                <a:moveTo>
                  <a:pt x="138097" y="0"/>
                </a:moveTo>
                <a:cubicBezTo>
                  <a:pt x="60418" y="0"/>
                  <a:pt x="0" y="68955"/>
                  <a:pt x="0" y="146529"/>
                </a:cubicBezTo>
                <a:cubicBezTo>
                  <a:pt x="0" y="318916"/>
                  <a:pt x="0" y="318916"/>
                  <a:pt x="0" y="318916"/>
                </a:cubicBezTo>
                <a:cubicBezTo>
                  <a:pt x="0" y="396490"/>
                  <a:pt x="60418" y="456825"/>
                  <a:pt x="138097" y="456825"/>
                </a:cubicBezTo>
                <a:cubicBezTo>
                  <a:pt x="302088" y="456825"/>
                  <a:pt x="302088" y="456825"/>
                  <a:pt x="302088" y="456825"/>
                </a:cubicBezTo>
                <a:cubicBezTo>
                  <a:pt x="379767" y="456825"/>
                  <a:pt x="440185" y="396490"/>
                  <a:pt x="440185" y="318916"/>
                </a:cubicBezTo>
                <a:cubicBezTo>
                  <a:pt x="440185" y="146529"/>
                  <a:pt x="440185" y="146529"/>
                  <a:pt x="440185" y="146529"/>
                </a:cubicBezTo>
                <a:cubicBezTo>
                  <a:pt x="440185" y="68955"/>
                  <a:pt x="379767" y="0"/>
                  <a:pt x="302088" y="0"/>
                </a:cubicBezTo>
                <a:lnTo>
                  <a:pt x="138097" y="0"/>
                </a:lnTo>
                <a:close/>
              </a:path>
            </a:pathLst>
          </a:custGeom>
          <a:solidFill>
            <a:schemeClr val="accent2"/>
          </a:solidFill>
          <a:ln>
            <a:noFill/>
          </a:ln>
        </p:spPr>
        <p:txBody>
          <a:bodyPr lIns="91376" tIns="45687" rIns="91376" bIns="45687"/>
          <a:lstStyle/>
          <a:p>
            <a:pPr fontAlgn="auto">
              <a:spcBef>
                <a:spcPts val="0"/>
              </a:spcBef>
              <a:spcAft>
                <a:spcPts val="0"/>
              </a:spcAft>
              <a:defRPr/>
            </a:pPr>
            <a:endParaRPr lang="en-US" sz="1795">
              <a:latin typeface="微软雅黑" panose="020B0503020204020204" pitchFamily="34" charset="-122"/>
              <a:ea typeface="微软雅黑" panose="020B0503020204020204" pitchFamily="34" charset="-122"/>
            </a:endParaRPr>
          </a:p>
        </p:txBody>
      </p:sp>
      <p:sp>
        <p:nvSpPr>
          <p:cNvPr id="58" name="Docer Falling Dust PPT demo 26"/>
          <p:cNvSpPr/>
          <p:nvPr/>
        </p:nvSpPr>
        <p:spPr>
          <a:xfrm>
            <a:off x="1408113" y="4102100"/>
            <a:ext cx="330200" cy="381000"/>
          </a:xfrm>
          <a:custGeom>
            <a:avLst/>
            <a:gdLst/>
            <a:ahLst/>
            <a:cxnLst/>
            <a:rect l="0" t="0" r="r" b="b"/>
            <a:pathLst>
              <a:path w="440185" h="508254">
                <a:moveTo>
                  <a:pt x="0" y="0"/>
                </a:moveTo>
                <a:lnTo>
                  <a:pt x="440185" y="0"/>
                </a:lnTo>
                <a:lnTo>
                  <a:pt x="216311" y="508254"/>
                </a:lnTo>
                <a:lnTo>
                  <a:pt x="0" y="0"/>
                </a:lnTo>
                <a:close/>
              </a:path>
            </a:pathLst>
          </a:custGeom>
          <a:solidFill>
            <a:schemeClr val="accent2"/>
          </a:solidFill>
          <a:ln>
            <a:noFill/>
          </a:ln>
        </p:spPr>
        <p:txBody>
          <a:bodyPr lIns="91376" tIns="45687" rIns="91376" bIns="45687"/>
          <a:lstStyle/>
          <a:p>
            <a:pPr fontAlgn="auto">
              <a:spcBef>
                <a:spcPts val="0"/>
              </a:spcBef>
              <a:spcAft>
                <a:spcPts val="0"/>
              </a:spcAft>
              <a:defRPr/>
            </a:pPr>
            <a:endParaRPr lang="en-US" sz="1795">
              <a:latin typeface="微软雅黑" panose="020B0503020204020204" pitchFamily="34" charset="-122"/>
              <a:ea typeface="微软雅黑" panose="020B0503020204020204" pitchFamily="34" charset="-122"/>
            </a:endParaRPr>
          </a:p>
        </p:txBody>
      </p:sp>
      <p:sp>
        <p:nvSpPr>
          <p:cNvPr id="59" name="Docer Falling Dust PPT demo 25"/>
          <p:cNvSpPr/>
          <p:nvPr/>
        </p:nvSpPr>
        <p:spPr>
          <a:xfrm>
            <a:off x="1530350" y="4402138"/>
            <a:ext cx="77788" cy="92075"/>
          </a:xfrm>
          <a:custGeom>
            <a:avLst/>
            <a:gdLst/>
            <a:ahLst/>
            <a:cxnLst/>
            <a:rect l="0" t="0" r="r" b="b"/>
            <a:pathLst>
              <a:path w="102860" h="121014">
                <a:moveTo>
                  <a:pt x="51430" y="8644"/>
                </a:moveTo>
                <a:cubicBezTo>
                  <a:pt x="34287" y="8644"/>
                  <a:pt x="17143" y="0"/>
                  <a:pt x="0" y="0"/>
                </a:cubicBezTo>
                <a:cubicBezTo>
                  <a:pt x="51430" y="121014"/>
                  <a:pt x="51430" y="121014"/>
                  <a:pt x="51430" y="121014"/>
                </a:cubicBezTo>
                <a:cubicBezTo>
                  <a:pt x="102860" y="0"/>
                  <a:pt x="102860" y="0"/>
                  <a:pt x="102860" y="0"/>
                </a:cubicBezTo>
                <a:cubicBezTo>
                  <a:pt x="85717" y="8644"/>
                  <a:pt x="68573" y="8644"/>
                  <a:pt x="51430" y="8644"/>
                </a:cubicBezTo>
                <a:close/>
              </a:path>
            </a:pathLst>
          </a:custGeom>
          <a:solidFill>
            <a:schemeClr val="accent1"/>
          </a:solidFill>
          <a:ln>
            <a:noFill/>
          </a:ln>
        </p:spPr>
        <p:txBody>
          <a:bodyPr lIns="91376" tIns="45687" rIns="91376" bIns="45687"/>
          <a:lstStyle/>
          <a:p>
            <a:pPr fontAlgn="auto">
              <a:spcBef>
                <a:spcPts val="0"/>
              </a:spcBef>
              <a:spcAft>
                <a:spcPts val="0"/>
              </a:spcAft>
              <a:defRPr/>
            </a:pPr>
            <a:endParaRPr lang="en-US" sz="1795">
              <a:latin typeface="微软雅黑" panose="020B0503020204020204" pitchFamily="34" charset="-122"/>
              <a:ea typeface="微软雅黑" panose="020B0503020204020204" pitchFamily="34" charset="-122"/>
            </a:endParaRPr>
          </a:p>
        </p:txBody>
      </p:sp>
      <p:sp>
        <p:nvSpPr>
          <p:cNvPr id="60" name="Docer Falling Dust PPT demo 24"/>
          <p:cNvSpPr/>
          <p:nvPr/>
        </p:nvSpPr>
        <p:spPr>
          <a:xfrm>
            <a:off x="1639888" y="1384300"/>
            <a:ext cx="98425" cy="2781300"/>
          </a:xfrm>
          <a:custGeom>
            <a:avLst/>
            <a:gdLst/>
            <a:ahLst/>
            <a:cxnLst/>
            <a:rect l="0" t="0" r="r" b="b"/>
            <a:pathLst>
              <a:path w="130090" h="3709054">
                <a:moveTo>
                  <a:pt x="60709" y="0"/>
                </a:moveTo>
                <a:cubicBezTo>
                  <a:pt x="26018" y="0"/>
                  <a:pt x="0" y="34503"/>
                  <a:pt x="0" y="69006"/>
                </a:cubicBezTo>
                <a:cubicBezTo>
                  <a:pt x="0" y="3648674"/>
                  <a:pt x="0" y="3648674"/>
                  <a:pt x="0" y="3648674"/>
                </a:cubicBezTo>
                <a:cubicBezTo>
                  <a:pt x="0" y="3683177"/>
                  <a:pt x="26018" y="3709054"/>
                  <a:pt x="60709" y="3709054"/>
                </a:cubicBezTo>
                <a:cubicBezTo>
                  <a:pt x="60709" y="3709054"/>
                  <a:pt x="60709" y="3709054"/>
                  <a:pt x="60709" y="3709054"/>
                </a:cubicBezTo>
                <a:cubicBezTo>
                  <a:pt x="95399" y="3709054"/>
                  <a:pt x="130090" y="3683177"/>
                  <a:pt x="130090" y="3648674"/>
                </a:cubicBezTo>
                <a:cubicBezTo>
                  <a:pt x="130090" y="69006"/>
                  <a:pt x="130090" y="69006"/>
                  <a:pt x="130090" y="69006"/>
                </a:cubicBezTo>
                <a:cubicBezTo>
                  <a:pt x="130090" y="34503"/>
                  <a:pt x="95399" y="0"/>
                  <a:pt x="60709" y="0"/>
                </a:cubicBezTo>
                <a:close/>
              </a:path>
            </a:pathLst>
          </a:custGeom>
          <a:solidFill>
            <a:srgbClr val="005DA2"/>
          </a:solidFill>
          <a:ln>
            <a:noFill/>
          </a:ln>
        </p:spPr>
        <p:txBody>
          <a:bodyPr lIns="91376" tIns="45687" rIns="91376" bIns="45687"/>
          <a:lstStyle/>
          <a:p>
            <a:pPr fontAlgn="auto">
              <a:spcBef>
                <a:spcPts val="0"/>
              </a:spcBef>
              <a:spcAft>
                <a:spcPts val="0"/>
              </a:spcAft>
              <a:defRPr/>
            </a:pPr>
            <a:endParaRPr lang="en-US" sz="1795">
              <a:latin typeface="微软雅黑" panose="020B0503020204020204" pitchFamily="34" charset="-122"/>
              <a:ea typeface="微软雅黑" panose="020B0503020204020204" pitchFamily="34" charset="-122"/>
            </a:endParaRPr>
          </a:p>
        </p:txBody>
      </p:sp>
      <p:sp>
        <p:nvSpPr>
          <p:cNvPr id="61" name="Docer Falling Dust PPT demo 23"/>
          <p:cNvSpPr/>
          <p:nvPr/>
        </p:nvSpPr>
        <p:spPr>
          <a:xfrm>
            <a:off x="1408113" y="1384300"/>
            <a:ext cx="96837" cy="2787650"/>
          </a:xfrm>
          <a:custGeom>
            <a:avLst/>
            <a:gdLst/>
            <a:ahLst/>
            <a:cxnLst/>
            <a:rect l="0" t="0" r="r" b="b"/>
            <a:pathLst>
              <a:path w="130090" h="3716616">
                <a:moveTo>
                  <a:pt x="60709" y="0"/>
                </a:moveTo>
                <a:cubicBezTo>
                  <a:pt x="26018" y="0"/>
                  <a:pt x="0" y="34493"/>
                  <a:pt x="0" y="68986"/>
                </a:cubicBezTo>
                <a:cubicBezTo>
                  <a:pt x="0" y="3647630"/>
                  <a:pt x="0" y="3647630"/>
                  <a:pt x="0" y="3647630"/>
                </a:cubicBezTo>
                <a:cubicBezTo>
                  <a:pt x="0" y="3682123"/>
                  <a:pt x="26018" y="3707993"/>
                  <a:pt x="60709" y="3716616"/>
                </a:cubicBezTo>
                <a:cubicBezTo>
                  <a:pt x="60709" y="3716616"/>
                  <a:pt x="60709" y="3716616"/>
                  <a:pt x="60709" y="3716616"/>
                </a:cubicBezTo>
                <a:cubicBezTo>
                  <a:pt x="104072" y="3707993"/>
                  <a:pt x="130090" y="3682123"/>
                  <a:pt x="130090" y="3647630"/>
                </a:cubicBezTo>
                <a:cubicBezTo>
                  <a:pt x="130090" y="68986"/>
                  <a:pt x="130090" y="68986"/>
                  <a:pt x="130090" y="68986"/>
                </a:cubicBezTo>
                <a:cubicBezTo>
                  <a:pt x="130090" y="34493"/>
                  <a:pt x="104072" y="0"/>
                  <a:pt x="60709" y="0"/>
                </a:cubicBezTo>
                <a:close/>
              </a:path>
            </a:pathLst>
          </a:custGeom>
          <a:solidFill>
            <a:schemeClr val="accent1"/>
          </a:solidFill>
          <a:ln>
            <a:noFill/>
          </a:ln>
        </p:spPr>
        <p:txBody>
          <a:bodyPr lIns="91376" tIns="45687" rIns="91376" bIns="45687"/>
          <a:lstStyle/>
          <a:p>
            <a:pPr fontAlgn="auto">
              <a:spcBef>
                <a:spcPts val="0"/>
              </a:spcBef>
              <a:spcAft>
                <a:spcPts val="0"/>
              </a:spcAft>
              <a:defRPr/>
            </a:pPr>
            <a:endParaRPr lang="en-US" sz="1795">
              <a:latin typeface="微软雅黑" panose="020B0503020204020204" pitchFamily="34" charset="-122"/>
              <a:ea typeface="微软雅黑" panose="020B0503020204020204" pitchFamily="34" charset="-122"/>
            </a:endParaRPr>
          </a:p>
        </p:txBody>
      </p:sp>
      <p:sp>
        <p:nvSpPr>
          <p:cNvPr id="62" name="Docer Falling Dust PPT demo 22"/>
          <p:cNvSpPr/>
          <p:nvPr/>
        </p:nvSpPr>
        <p:spPr>
          <a:xfrm>
            <a:off x="1498600" y="1384300"/>
            <a:ext cx="141288" cy="2781300"/>
          </a:xfrm>
          <a:custGeom>
            <a:avLst/>
            <a:gdLst/>
            <a:ahLst/>
            <a:cxnLst/>
            <a:rect l="0" t="0" r="r" b="b"/>
            <a:pathLst>
              <a:path w="189084" h="3709054">
                <a:moveTo>
                  <a:pt x="94542" y="0"/>
                </a:moveTo>
                <a:cubicBezTo>
                  <a:pt x="42974" y="0"/>
                  <a:pt x="0" y="34503"/>
                  <a:pt x="0" y="69006"/>
                </a:cubicBezTo>
                <a:cubicBezTo>
                  <a:pt x="0" y="3648674"/>
                  <a:pt x="0" y="3648674"/>
                  <a:pt x="0" y="3648674"/>
                </a:cubicBezTo>
                <a:cubicBezTo>
                  <a:pt x="0" y="3683177"/>
                  <a:pt x="42974" y="3709054"/>
                  <a:pt x="94542" y="3709054"/>
                </a:cubicBezTo>
                <a:cubicBezTo>
                  <a:pt x="94542" y="3709054"/>
                  <a:pt x="94542" y="3709054"/>
                  <a:pt x="94542" y="3709054"/>
                </a:cubicBezTo>
                <a:cubicBezTo>
                  <a:pt x="146110" y="3709054"/>
                  <a:pt x="189084" y="3683177"/>
                  <a:pt x="189084" y="3648674"/>
                </a:cubicBezTo>
                <a:cubicBezTo>
                  <a:pt x="189084" y="69006"/>
                  <a:pt x="189084" y="69006"/>
                  <a:pt x="189084" y="69006"/>
                </a:cubicBezTo>
                <a:cubicBezTo>
                  <a:pt x="189084" y="34503"/>
                  <a:pt x="146110" y="0"/>
                  <a:pt x="94542" y="0"/>
                </a:cubicBezTo>
                <a:close/>
              </a:path>
            </a:pathLst>
          </a:custGeom>
          <a:solidFill>
            <a:schemeClr val="accent1">
              <a:lumMod val="75000"/>
            </a:schemeClr>
          </a:solidFill>
          <a:ln>
            <a:noFill/>
          </a:ln>
        </p:spPr>
        <p:txBody>
          <a:bodyPr lIns="91376" tIns="45687" rIns="91376" bIns="45687"/>
          <a:lstStyle/>
          <a:p>
            <a:pPr fontAlgn="auto">
              <a:spcBef>
                <a:spcPts val="0"/>
              </a:spcBef>
              <a:spcAft>
                <a:spcPts val="0"/>
              </a:spcAft>
              <a:defRPr/>
            </a:pPr>
            <a:endParaRPr lang="en-US" sz="1795">
              <a:latin typeface="微软雅黑" panose="020B0503020204020204" pitchFamily="34" charset="-122"/>
              <a:ea typeface="微软雅黑" panose="020B0503020204020204" pitchFamily="34" charset="-122"/>
            </a:endParaRPr>
          </a:p>
        </p:txBody>
      </p:sp>
      <p:grpSp>
        <p:nvGrpSpPr>
          <p:cNvPr id="35847" name="Docer Falling Dust PPT demo 21"/>
          <p:cNvGrpSpPr>
            <a:grpSpLocks/>
          </p:cNvGrpSpPr>
          <p:nvPr/>
        </p:nvGrpSpPr>
        <p:grpSpPr bwMode="auto">
          <a:xfrm>
            <a:off x="1874838" y="1933575"/>
            <a:ext cx="2578100" cy="588963"/>
            <a:chOff x="1738313" y="2143839"/>
            <a:chExt cx="2579688" cy="588963"/>
          </a:xfrm>
        </p:grpSpPr>
        <p:sp>
          <p:nvSpPr>
            <p:cNvPr id="64" name="Docer Falling Dust PPT demo"/>
            <p:cNvSpPr/>
            <p:nvPr/>
          </p:nvSpPr>
          <p:spPr>
            <a:xfrm>
              <a:off x="4154387" y="2234327"/>
              <a:ext cx="163614" cy="498475"/>
            </a:xfrm>
            <a:custGeom>
              <a:avLst/>
              <a:gdLst/>
              <a:ahLst/>
              <a:cxnLst/>
              <a:rect l="0" t="0" r="r" b="b"/>
              <a:pathLst>
                <a:path w="163513" h="498475">
                  <a:moveTo>
                    <a:pt x="0" y="498475"/>
                  </a:moveTo>
                  <a:lnTo>
                    <a:pt x="163513" y="354013"/>
                  </a:lnTo>
                  <a:lnTo>
                    <a:pt x="163513" y="0"/>
                  </a:lnTo>
                  <a:lnTo>
                    <a:pt x="0" y="0"/>
                  </a:lnTo>
                  <a:lnTo>
                    <a:pt x="0" y="498475"/>
                  </a:lnTo>
                  <a:close/>
                </a:path>
              </a:pathLst>
            </a:custGeom>
            <a:solidFill>
              <a:schemeClr val="accent1">
                <a:lumMod val="75000"/>
              </a:schemeClr>
            </a:solidFill>
            <a:ln>
              <a:noFill/>
            </a:ln>
          </p:spPr>
          <p:txBody>
            <a:bodyPr lIns="91376" tIns="45687" rIns="91376" bIns="45687"/>
            <a:lstStyle/>
            <a:p>
              <a:pPr fontAlgn="auto">
                <a:spcBef>
                  <a:spcPts val="0"/>
                </a:spcBef>
                <a:spcAft>
                  <a:spcPts val="0"/>
                </a:spcAft>
                <a:defRPr/>
              </a:pPr>
              <a:endParaRPr lang="en-US" sz="1795">
                <a:latin typeface="微软雅黑" panose="020B0503020204020204" pitchFamily="34" charset="-122"/>
                <a:ea typeface="微软雅黑" panose="020B0503020204020204" pitchFamily="34" charset="-122"/>
              </a:endParaRPr>
            </a:p>
          </p:txBody>
        </p:sp>
        <p:sp>
          <p:nvSpPr>
            <p:cNvPr id="65" name="Docer Falling Dust PPT demo"/>
            <p:cNvSpPr/>
            <p:nvPr/>
          </p:nvSpPr>
          <p:spPr>
            <a:xfrm>
              <a:off x="1738313" y="2143839"/>
              <a:ext cx="2579688" cy="444500"/>
            </a:xfrm>
            <a:prstGeom prst="rect">
              <a:avLst/>
            </a:prstGeom>
            <a:solidFill>
              <a:schemeClr val="accent1"/>
            </a:solidFill>
            <a:ln>
              <a:noFill/>
            </a:ln>
          </p:spPr>
          <p:txBody>
            <a:bodyPr lIns="91376" tIns="45687" rIns="91376" bIns="45687"/>
            <a:lstStyle/>
            <a:p>
              <a:pPr fontAlgn="auto">
                <a:spcBef>
                  <a:spcPts val="0"/>
                </a:spcBef>
                <a:spcAft>
                  <a:spcPts val="0"/>
                </a:spcAft>
                <a:defRPr/>
              </a:pPr>
              <a:endParaRPr lang="en-US" sz="1795">
                <a:latin typeface="微软雅黑" panose="020B0503020204020204" pitchFamily="34" charset="-122"/>
                <a:ea typeface="微软雅黑" panose="020B0503020204020204" pitchFamily="34" charset="-122"/>
              </a:endParaRPr>
            </a:p>
          </p:txBody>
        </p:sp>
      </p:grpSp>
      <p:grpSp>
        <p:nvGrpSpPr>
          <p:cNvPr id="35848" name="Docer Falling Dust PPT demo 20"/>
          <p:cNvGrpSpPr>
            <a:grpSpLocks/>
          </p:cNvGrpSpPr>
          <p:nvPr/>
        </p:nvGrpSpPr>
        <p:grpSpPr bwMode="auto">
          <a:xfrm>
            <a:off x="1052513" y="1635125"/>
            <a:ext cx="1057275" cy="742950"/>
            <a:chOff x="914400" y="1845389"/>
            <a:chExt cx="1058863" cy="742950"/>
          </a:xfrm>
        </p:grpSpPr>
        <p:sp>
          <p:nvSpPr>
            <p:cNvPr id="67" name="Docer Falling Dust PPT demo"/>
            <p:cNvSpPr/>
            <p:nvPr/>
          </p:nvSpPr>
          <p:spPr>
            <a:xfrm>
              <a:off x="914400" y="1845389"/>
              <a:ext cx="163758" cy="742950"/>
            </a:xfrm>
            <a:custGeom>
              <a:avLst/>
              <a:gdLst/>
              <a:ahLst/>
              <a:cxnLst/>
              <a:rect l="0" t="0" r="r" b="b"/>
              <a:pathLst>
                <a:path w="163513" h="742950">
                  <a:moveTo>
                    <a:pt x="163513" y="742950"/>
                  </a:moveTo>
                  <a:lnTo>
                    <a:pt x="0" y="452438"/>
                  </a:lnTo>
                  <a:lnTo>
                    <a:pt x="0" y="0"/>
                  </a:lnTo>
                  <a:lnTo>
                    <a:pt x="163513" y="0"/>
                  </a:lnTo>
                  <a:lnTo>
                    <a:pt x="163513" y="742950"/>
                  </a:lnTo>
                  <a:close/>
                </a:path>
              </a:pathLst>
            </a:custGeom>
            <a:solidFill>
              <a:schemeClr val="bg1">
                <a:lumMod val="95000"/>
              </a:schemeClr>
            </a:solidFill>
            <a:ln>
              <a:noFill/>
            </a:ln>
          </p:spPr>
          <p:txBody>
            <a:bodyPr lIns="91376" tIns="45687" rIns="91376" bIns="45687"/>
            <a:lstStyle/>
            <a:p>
              <a:pPr fontAlgn="auto">
                <a:spcBef>
                  <a:spcPts val="0"/>
                </a:spcBef>
                <a:spcAft>
                  <a:spcPts val="0"/>
                </a:spcAft>
                <a:defRPr/>
              </a:pPr>
              <a:endParaRPr lang="en-US" sz="1795">
                <a:latin typeface="微软雅黑" panose="020B0503020204020204" pitchFamily="34" charset="-122"/>
                <a:ea typeface="微软雅黑" panose="020B0503020204020204" pitchFamily="34" charset="-122"/>
              </a:endParaRPr>
            </a:p>
          </p:txBody>
        </p:sp>
        <p:sp>
          <p:nvSpPr>
            <p:cNvPr id="68" name="Docer Falling Dust PPT demo"/>
            <p:cNvSpPr/>
            <p:nvPr/>
          </p:nvSpPr>
          <p:spPr>
            <a:xfrm>
              <a:off x="1737960" y="1845389"/>
              <a:ext cx="235303" cy="742950"/>
            </a:xfrm>
            <a:custGeom>
              <a:avLst/>
              <a:gdLst/>
              <a:ahLst/>
              <a:cxnLst/>
              <a:rect l="0" t="0" r="r" b="b"/>
              <a:pathLst>
                <a:path w="234950" h="742950">
                  <a:moveTo>
                    <a:pt x="0" y="742950"/>
                  </a:moveTo>
                  <a:lnTo>
                    <a:pt x="234950" y="452438"/>
                  </a:lnTo>
                  <a:lnTo>
                    <a:pt x="234950" y="0"/>
                  </a:lnTo>
                  <a:lnTo>
                    <a:pt x="0" y="0"/>
                  </a:lnTo>
                  <a:lnTo>
                    <a:pt x="0" y="742950"/>
                  </a:lnTo>
                  <a:close/>
                </a:path>
              </a:pathLst>
            </a:custGeom>
            <a:solidFill>
              <a:schemeClr val="accent1">
                <a:lumMod val="75000"/>
              </a:schemeClr>
            </a:solidFill>
            <a:ln>
              <a:noFill/>
            </a:ln>
          </p:spPr>
          <p:txBody>
            <a:bodyPr lIns="91376" tIns="45687" rIns="91376" bIns="45687"/>
            <a:lstStyle/>
            <a:p>
              <a:pPr fontAlgn="auto">
                <a:spcBef>
                  <a:spcPts val="0"/>
                </a:spcBef>
                <a:spcAft>
                  <a:spcPts val="0"/>
                </a:spcAft>
                <a:defRPr/>
              </a:pPr>
              <a:endParaRPr lang="en-US" sz="1795">
                <a:latin typeface="微软雅黑" panose="020B0503020204020204" pitchFamily="34" charset="-122"/>
                <a:ea typeface="微软雅黑" panose="020B0503020204020204" pitchFamily="34" charset="-122"/>
              </a:endParaRPr>
            </a:p>
          </p:txBody>
        </p:sp>
        <p:sp>
          <p:nvSpPr>
            <p:cNvPr id="69" name="Docer Falling Dust PPT demo"/>
            <p:cNvSpPr/>
            <p:nvPr/>
          </p:nvSpPr>
          <p:spPr>
            <a:xfrm>
              <a:off x="914400" y="1845389"/>
              <a:ext cx="1058863" cy="452438"/>
            </a:xfrm>
            <a:prstGeom prst="rect">
              <a:avLst/>
            </a:prstGeom>
            <a:solidFill>
              <a:schemeClr val="accent2"/>
            </a:solidFill>
            <a:ln>
              <a:noFill/>
            </a:ln>
          </p:spPr>
          <p:txBody>
            <a:bodyPr lIns="91376" tIns="45687" rIns="91376" bIns="45687"/>
            <a:lstStyle/>
            <a:p>
              <a:pPr fontAlgn="auto">
                <a:spcBef>
                  <a:spcPts val="0"/>
                </a:spcBef>
                <a:spcAft>
                  <a:spcPts val="0"/>
                </a:spcAft>
                <a:defRPr/>
              </a:pPr>
              <a:endParaRPr lang="en-US" sz="1795">
                <a:latin typeface="微软雅黑" panose="020B0503020204020204" pitchFamily="34" charset="-122"/>
                <a:ea typeface="微软雅黑" panose="020B0503020204020204" pitchFamily="34" charset="-122"/>
              </a:endParaRPr>
            </a:p>
          </p:txBody>
        </p:sp>
      </p:grpSp>
      <p:grpSp>
        <p:nvGrpSpPr>
          <p:cNvPr id="35849" name="Docer Falling Dust PPT demo 19"/>
          <p:cNvGrpSpPr>
            <a:grpSpLocks/>
          </p:cNvGrpSpPr>
          <p:nvPr/>
        </p:nvGrpSpPr>
        <p:grpSpPr bwMode="auto">
          <a:xfrm>
            <a:off x="1874838" y="2784475"/>
            <a:ext cx="2578100" cy="595313"/>
            <a:chOff x="1738313" y="2994739"/>
            <a:chExt cx="2579688" cy="596901"/>
          </a:xfrm>
        </p:grpSpPr>
        <p:sp>
          <p:nvSpPr>
            <p:cNvPr id="71" name="Docer Falling Dust PPT demo"/>
            <p:cNvSpPr/>
            <p:nvPr/>
          </p:nvSpPr>
          <p:spPr>
            <a:xfrm>
              <a:off x="4154387" y="3085468"/>
              <a:ext cx="163614" cy="506172"/>
            </a:xfrm>
            <a:custGeom>
              <a:avLst/>
              <a:gdLst/>
              <a:ahLst/>
              <a:cxnLst/>
              <a:rect l="0" t="0" r="r" b="b"/>
              <a:pathLst>
                <a:path w="163513" h="506413">
                  <a:moveTo>
                    <a:pt x="0" y="506413"/>
                  </a:moveTo>
                  <a:lnTo>
                    <a:pt x="163513" y="361950"/>
                  </a:lnTo>
                  <a:lnTo>
                    <a:pt x="163513" y="0"/>
                  </a:lnTo>
                  <a:lnTo>
                    <a:pt x="0" y="0"/>
                  </a:lnTo>
                  <a:lnTo>
                    <a:pt x="0" y="506413"/>
                  </a:lnTo>
                  <a:close/>
                </a:path>
              </a:pathLst>
            </a:custGeom>
            <a:solidFill>
              <a:schemeClr val="accent2">
                <a:lumMod val="75000"/>
              </a:schemeClr>
            </a:solidFill>
            <a:ln>
              <a:noFill/>
            </a:ln>
          </p:spPr>
          <p:txBody>
            <a:bodyPr lIns="91376" tIns="45687" rIns="91376" bIns="45687"/>
            <a:lstStyle/>
            <a:p>
              <a:pPr fontAlgn="auto">
                <a:spcBef>
                  <a:spcPts val="0"/>
                </a:spcBef>
                <a:spcAft>
                  <a:spcPts val="0"/>
                </a:spcAft>
                <a:defRPr/>
              </a:pPr>
              <a:endParaRPr lang="en-US" sz="1795">
                <a:latin typeface="微软雅黑" panose="020B0503020204020204" pitchFamily="34" charset="-122"/>
                <a:ea typeface="微软雅黑" panose="020B0503020204020204" pitchFamily="34" charset="-122"/>
              </a:endParaRPr>
            </a:p>
          </p:txBody>
        </p:sp>
        <p:sp>
          <p:nvSpPr>
            <p:cNvPr id="72" name="Docer Falling Dust PPT demo"/>
            <p:cNvSpPr/>
            <p:nvPr/>
          </p:nvSpPr>
          <p:spPr>
            <a:xfrm>
              <a:off x="1738313" y="2994739"/>
              <a:ext cx="2579688" cy="452053"/>
            </a:xfrm>
            <a:prstGeom prst="rect">
              <a:avLst/>
            </a:prstGeom>
            <a:solidFill>
              <a:schemeClr val="accent2"/>
            </a:solidFill>
            <a:ln>
              <a:noFill/>
            </a:ln>
          </p:spPr>
          <p:txBody>
            <a:bodyPr lIns="91376" tIns="45687" rIns="91376" bIns="45687"/>
            <a:lstStyle/>
            <a:p>
              <a:pPr fontAlgn="auto">
                <a:spcBef>
                  <a:spcPts val="0"/>
                </a:spcBef>
                <a:spcAft>
                  <a:spcPts val="0"/>
                </a:spcAft>
                <a:defRPr/>
              </a:pPr>
              <a:endParaRPr lang="en-US" sz="1795">
                <a:latin typeface="微软雅黑" panose="020B0503020204020204" pitchFamily="34" charset="-122"/>
                <a:ea typeface="微软雅黑" panose="020B0503020204020204" pitchFamily="34" charset="-122"/>
              </a:endParaRPr>
            </a:p>
          </p:txBody>
        </p:sp>
      </p:grpSp>
      <p:grpSp>
        <p:nvGrpSpPr>
          <p:cNvPr id="35850" name="Docer Falling Dust PPT demo 18"/>
          <p:cNvGrpSpPr>
            <a:grpSpLocks/>
          </p:cNvGrpSpPr>
          <p:nvPr/>
        </p:nvGrpSpPr>
        <p:grpSpPr bwMode="auto">
          <a:xfrm>
            <a:off x="1052513" y="2486025"/>
            <a:ext cx="1057275" cy="750888"/>
            <a:chOff x="914400" y="2696289"/>
            <a:chExt cx="1058863" cy="750888"/>
          </a:xfrm>
        </p:grpSpPr>
        <p:sp>
          <p:nvSpPr>
            <p:cNvPr id="74" name="Docer Falling Dust PPT demo"/>
            <p:cNvSpPr/>
            <p:nvPr/>
          </p:nvSpPr>
          <p:spPr>
            <a:xfrm>
              <a:off x="914400" y="2696289"/>
              <a:ext cx="163758" cy="750888"/>
            </a:xfrm>
            <a:custGeom>
              <a:avLst/>
              <a:gdLst/>
              <a:ahLst/>
              <a:cxnLst/>
              <a:rect l="0" t="0" r="r" b="b"/>
              <a:pathLst>
                <a:path w="163513" h="750888">
                  <a:moveTo>
                    <a:pt x="163513" y="750888"/>
                  </a:moveTo>
                  <a:lnTo>
                    <a:pt x="0" y="452438"/>
                  </a:lnTo>
                  <a:lnTo>
                    <a:pt x="0" y="0"/>
                  </a:lnTo>
                  <a:lnTo>
                    <a:pt x="163513" y="0"/>
                  </a:lnTo>
                  <a:lnTo>
                    <a:pt x="163513" y="750888"/>
                  </a:lnTo>
                  <a:close/>
                </a:path>
              </a:pathLst>
            </a:custGeom>
            <a:solidFill>
              <a:schemeClr val="bg1">
                <a:lumMod val="95000"/>
              </a:schemeClr>
            </a:solidFill>
            <a:ln>
              <a:noFill/>
            </a:ln>
          </p:spPr>
          <p:txBody>
            <a:bodyPr lIns="91376" tIns="45687" rIns="91376" bIns="45687"/>
            <a:lstStyle/>
            <a:p>
              <a:pPr fontAlgn="auto">
                <a:spcBef>
                  <a:spcPts val="0"/>
                </a:spcBef>
                <a:spcAft>
                  <a:spcPts val="0"/>
                </a:spcAft>
                <a:defRPr/>
              </a:pPr>
              <a:endParaRPr lang="en-US" sz="1795">
                <a:latin typeface="微软雅黑" panose="020B0503020204020204" pitchFamily="34" charset="-122"/>
                <a:ea typeface="微软雅黑" panose="020B0503020204020204" pitchFamily="34" charset="-122"/>
              </a:endParaRPr>
            </a:p>
          </p:txBody>
        </p:sp>
        <p:sp>
          <p:nvSpPr>
            <p:cNvPr id="75" name="Docer Falling Dust PPT demo"/>
            <p:cNvSpPr/>
            <p:nvPr/>
          </p:nvSpPr>
          <p:spPr>
            <a:xfrm>
              <a:off x="1737960" y="2696289"/>
              <a:ext cx="235303" cy="750888"/>
            </a:xfrm>
            <a:custGeom>
              <a:avLst/>
              <a:gdLst/>
              <a:ahLst/>
              <a:cxnLst/>
              <a:rect l="0" t="0" r="r" b="b"/>
              <a:pathLst>
                <a:path w="234950" h="750888">
                  <a:moveTo>
                    <a:pt x="0" y="750888"/>
                  </a:moveTo>
                  <a:lnTo>
                    <a:pt x="234950" y="452438"/>
                  </a:lnTo>
                  <a:lnTo>
                    <a:pt x="234950" y="0"/>
                  </a:lnTo>
                  <a:lnTo>
                    <a:pt x="0" y="0"/>
                  </a:lnTo>
                  <a:lnTo>
                    <a:pt x="0" y="750888"/>
                  </a:lnTo>
                  <a:close/>
                </a:path>
              </a:pathLst>
            </a:custGeom>
            <a:solidFill>
              <a:schemeClr val="accent2">
                <a:lumMod val="75000"/>
              </a:schemeClr>
            </a:solidFill>
            <a:ln>
              <a:noFill/>
            </a:ln>
          </p:spPr>
          <p:txBody>
            <a:bodyPr lIns="91376" tIns="45687" rIns="91376" bIns="45687"/>
            <a:lstStyle/>
            <a:p>
              <a:pPr fontAlgn="auto">
                <a:spcBef>
                  <a:spcPts val="0"/>
                </a:spcBef>
                <a:spcAft>
                  <a:spcPts val="0"/>
                </a:spcAft>
                <a:defRPr/>
              </a:pPr>
              <a:endParaRPr lang="en-US" sz="1795">
                <a:latin typeface="微软雅黑" panose="020B0503020204020204" pitchFamily="34" charset="-122"/>
                <a:ea typeface="微软雅黑" panose="020B0503020204020204" pitchFamily="34" charset="-122"/>
              </a:endParaRPr>
            </a:p>
          </p:txBody>
        </p:sp>
        <p:sp>
          <p:nvSpPr>
            <p:cNvPr id="76" name="Docer Falling Dust PPT demo"/>
            <p:cNvSpPr/>
            <p:nvPr/>
          </p:nvSpPr>
          <p:spPr>
            <a:xfrm>
              <a:off x="914400" y="2696289"/>
              <a:ext cx="1058863" cy="452438"/>
            </a:xfrm>
            <a:prstGeom prst="rect">
              <a:avLst/>
            </a:prstGeom>
            <a:solidFill>
              <a:schemeClr val="accent2"/>
            </a:solidFill>
            <a:ln>
              <a:noFill/>
            </a:ln>
          </p:spPr>
          <p:txBody>
            <a:bodyPr lIns="91376" tIns="45687" rIns="91376" bIns="45687"/>
            <a:lstStyle/>
            <a:p>
              <a:pPr fontAlgn="auto">
                <a:spcBef>
                  <a:spcPts val="0"/>
                </a:spcBef>
                <a:spcAft>
                  <a:spcPts val="0"/>
                </a:spcAft>
                <a:defRPr/>
              </a:pPr>
              <a:endParaRPr lang="en-US" sz="1795">
                <a:latin typeface="微软雅黑" panose="020B0503020204020204" pitchFamily="34" charset="-122"/>
                <a:ea typeface="微软雅黑" panose="020B0503020204020204" pitchFamily="34" charset="-122"/>
              </a:endParaRPr>
            </a:p>
          </p:txBody>
        </p:sp>
      </p:grpSp>
      <p:grpSp>
        <p:nvGrpSpPr>
          <p:cNvPr id="35851" name="Docer Falling Dust PPT demo 17"/>
          <p:cNvGrpSpPr>
            <a:grpSpLocks/>
          </p:cNvGrpSpPr>
          <p:nvPr/>
        </p:nvGrpSpPr>
        <p:grpSpPr bwMode="auto">
          <a:xfrm>
            <a:off x="1874838" y="3589338"/>
            <a:ext cx="2578100" cy="596900"/>
            <a:chOff x="1738313" y="3801189"/>
            <a:chExt cx="2579688" cy="596900"/>
          </a:xfrm>
        </p:grpSpPr>
        <p:sp>
          <p:nvSpPr>
            <p:cNvPr id="78" name="Docer Falling Dust PPT demo"/>
            <p:cNvSpPr/>
            <p:nvPr/>
          </p:nvSpPr>
          <p:spPr>
            <a:xfrm>
              <a:off x="4154387" y="3899614"/>
              <a:ext cx="163614" cy="498475"/>
            </a:xfrm>
            <a:custGeom>
              <a:avLst/>
              <a:gdLst/>
              <a:ahLst/>
              <a:cxnLst/>
              <a:rect l="0" t="0" r="r" b="b"/>
              <a:pathLst>
                <a:path w="163513" h="498475">
                  <a:moveTo>
                    <a:pt x="0" y="498475"/>
                  </a:moveTo>
                  <a:lnTo>
                    <a:pt x="163513" y="354013"/>
                  </a:lnTo>
                  <a:lnTo>
                    <a:pt x="163513" y="0"/>
                  </a:lnTo>
                  <a:lnTo>
                    <a:pt x="0" y="0"/>
                  </a:lnTo>
                  <a:lnTo>
                    <a:pt x="0" y="498475"/>
                  </a:lnTo>
                  <a:close/>
                </a:path>
              </a:pathLst>
            </a:custGeom>
            <a:solidFill>
              <a:schemeClr val="accent3">
                <a:lumMod val="75000"/>
              </a:schemeClr>
            </a:solidFill>
            <a:ln>
              <a:noFill/>
            </a:ln>
          </p:spPr>
          <p:txBody>
            <a:bodyPr lIns="91376" tIns="45687" rIns="91376" bIns="45687"/>
            <a:lstStyle/>
            <a:p>
              <a:pPr fontAlgn="auto">
                <a:spcBef>
                  <a:spcPts val="0"/>
                </a:spcBef>
                <a:spcAft>
                  <a:spcPts val="0"/>
                </a:spcAft>
                <a:defRPr/>
              </a:pPr>
              <a:endParaRPr lang="en-US" sz="1795">
                <a:latin typeface="微软雅黑" panose="020B0503020204020204" pitchFamily="34" charset="-122"/>
                <a:ea typeface="微软雅黑" panose="020B0503020204020204" pitchFamily="34" charset="-122"/>
              </a:endParaRPr>
            </a:p>
          </p:txBody>
        </p:sp>
        <p:sp>
          <p:nvSpPr>
            <p:cNvPr id="79" name="Docer Falling Dust PPT demo"/>
            <p:cNvSpPr/>
            <p:nvPr/>
          </p:nvSpPr>
          <p:spPr>
            <a:xfrm>
              <a:off x="1738313" y="3801189"/>
              <a:ext cx="2579688" cy="452437"/>
            </a:xfrm>
            <a:prstGeom prst="rect">
              <a:avLst/>
            </a:prstGeom>
            <a:solidFill>
              <a:schemeClr val="accent3"/>
            </a:solidFill>
            <a:ln>
              <a:noFill/>
            </a:ln>
          </p:spPr>
          <p:txBody>
            <a:bodyPr lIns="91376" tIns="45687" rIns="91376" bIns="45687"/>
            <a:lstStyle/>
            <a:p>
              <a:pPr fontAlgn="auto">
                <a:spcBef>
                  <a:spcPts val="0"/>
                </a:spcBef>
                <a:spcAft>
                  <a:spcPts val="0"/>
                </a:spcAft>
                <a:defRPr/>
              </a:pPr>
              <a:endParaRPr lang="en-US" sz="1795">
                <a:latin typeface="微软雅黑" panose="020B0503020204020204" pitchFamily="34" charset="-122"/>
                <a:ea typeface="微软雅黑" panose="020B0503020204020204" pitchFamily="34" charset="-122"/>
              </a:endParaRPr>
            </a:p>
          </p:txBody>
        </p:sp>
      </p:grpSp>
      <p:grpSp>
        <p:nvGrpSpPr>
          <p:cNvPr id="35852" name="Docer Falling Dust PPT demo 16"/>
          <p:cNvGrpSpPr>
            <a:grpSpLocks/>
          </p:cNvGrpSpPr>
          <p:nvPr/>
        </p:nvGrpSpPr>
        <p:grpSpPr bwMode="auto">
          <a:xfrm>
            <a:off x="1052513" y="3298825"/>
            <a:ext cx="1057275" cy="742950"/>
            <a:chOff x="914400" y="3510677"/>
            <a:chExt cx="1058863" cy="742950"/>
          </a:xfrm>
        </p:grpSpPr>
        <p:sp>
          <p:nvSpPr>
            <p:cNvPr id="81" name="Docer Falling Dust PPT demo"/>
            <p:cNvSpPr/>
            <p:nvPr/>
          </p:nvSpPr>
          <p:spPr>
            <a:xfrm>
              <a:off x="914400" y="3510677"/>
              <a:ext cx="163758" cy="742950"/>
            </a:xfrm>
            <a:custGeom>
              <a:avLst/>
              <a:gdLst/>
              <a:ahLst/>
              <a:cxnLst/>
              <a:rect l="0" t="0" r="r" b="b"/>
              <a:pathLst>
                <a:path w="163513" h="742950">
                  <a:moveTo>
                    <a:pt x="163513" y="742950"/>
                  </a:moveTo>
                  <a:lnTo>
                    <a:pt x="0" y="452438"/>
                  </a:lnTo>
                  <a:lnTo>
                    <a:pt x="0" y="0"/>
                  </a:lnTo>
                  <a:lnTo>
                    <a:pt x="163513" y="0"/>
                  </a:lnTo>
                  <a:lnTo>
                    <a:pt x="163513" y="742950"/>
                  </a:lnTo>
                  <a:close/>
                </a:path>
              </a:pathLst>
            </a:custGeom>
            <a:solidFill>
              <a:schemeClr val="bg1">
                <a:lumMod val="95000"/>
              </a:schemeClr>
            </a:solidFill>
            <a:ln>
              <a:noFill/>
            </a:ln>
          </p:spPr>
          <p:txBody>
            <a:bodyPr lIns="91376" tIns="45687" rIns="91376" bIns="45687"/>
            <a:lstStyle/>
            <a:p>
              <a:pPr fontAlgn="auto">
                <a:spcBef>
                  <a:spcPts val="0"/>
                </a:spcBef>
                <a:spcAft>
                  <a:spcPts val="0"/>
                </a:spcAft>
                <a:defRPr/>
              </a:pPr>
              <a:endParaRPr lang="en-US" sz="1795">
                <a:latin typeface="微软雅黑" panose="020B0503020204020204" pitchFamily="34" charset="-122"/>
                <a:ea typeface="微软雅黑" panose="020B0503020204020204" pitchFamily="34" charset="-122"/>
              </a:endParaRPr>
            </a:p>
          </p:txBody>
        </p:sp>
        <p:sp>
          <p:nvSpPr>
            <p:cNvPr id="82" name="Docer Falling Dust PPT demo"/>
            <p:cNvSpPr/>
            <p:nvPr/>
          </p:nvSpPr>
          <p:spPr>
            <a:xfrm>
              <a:off x="1737960" y="3510677"/>
              <a:ext cx="235303" cy="742950"/>
            </a:xfrm>
            <a:custGeom>
              <a:avLst/>
              <a:gdLst/>
              <a:ahLst/>
              <a:cxnLst/>
              <a:rect l="0" t="0" r="r" b="b"/>
              <a:pathLst>
                <a:path w="234950" h="742950">
                  <a:moveTo>
                    <a:pt x="0" y="742950"/>
                  </a:moveTo>
                  <a:lnTo>
                    <a:pt x="234950" y="452438"/>
                  </a:lnTo>
                  <a:lnTo>
                    <a:pt x="234950" y="0"/>
                  </a:lnTo>
                  <a:lnTo>
                    <a:pt x="0" y="0"/>
                  </a:lnTo>
                  <a:lnTo>
                    <a:pt x="0" y="742950"/>
                  </a:lnTo>
                  <a:close/>
                </a:path>
              </a:pathLst>
            </a:custGeom>
            <a:solidFill>
              <a:schemeClr val="accent3">
                <a:lumMod val="75000"/>
              </a:schemeClr>
            </a:solidFill>
            <a:ln>
              <a:noFill/>
            </a:ln>
          </p:spPr>
          <p:txBody>
            <a:bodyPr lIns="91376" tIns="45687" rIns="91376" bIns="45687"/>
            <a:lstStyle/>
            <a:p>
              <a:pPr fontAlgn="auto">
                <a:spcBef>
                  <a:spcPts val="0"/>
                </a:spcBef>
                <a:spcAft>
                  <a:spcPts val="0"/>
                </a:spcAft>
                <a:defRPr/>
              </a:pPr>
              <a:endParaRPr lang="en-US" sz="1795">
                <a:latin typeface="微软雅黑" panose="020B0503020204020204" pitchFamily="34" charset="-122"/>
                <a:ea typeface="微软雅黑" panose="020B0503020204020204" pitchFamily="34" charset="-122"/>
              </a:endParaRPr>
            </a:p>
          </p:txBody>
        </p:sp>
        <p:sp>
          <p:nvSpPr>
            <p:cNvPr id="83" name="Docer Falling Dust PPT demo"/>
            <p:cNvSpPr/>
            <p:nvPr/>
          </p:nvSpPr>
          <p:spPr>
            <a:xfrm>
              <a:off x="914400" y="3510677"/>
              <a:ext cx="1058863" cy="452438"/>
            </a:xfrm>
            <a:prstGeom prst="rect">
              <a:avLst/>
            </a:prstGeom>
            <a:solidFill>
              <a:schemeClr val="accent2"/>
            </a:solidFill>
            <a:ln>
              <a:noFill/>
            </a:ln>
          </p:spPr>
          <p:txBody>
            <a:bodyPr lIns="91376" tIns="45687" rIns="91376" bIns="45687"/>
            <a:lstStyle/>
            <a:p>
              <a:pPr fontAlgn="auto">
                <a:spcBef>
                  <a:spcPts val="0"/>
                </a:spcBef>
                <a:spcAft>
                  <a:spcPts val="0"/>
                </a:spcAft>
                <a:defRPr/>
              </a:pPr>
              <a:endParaRPr lang="en-US" sz="1795">
                <a:latin typeface="微软雅黑" panose="020B0503020204020204" pitchFamily="34" charset="-122"/>
                <a:ea typeface="微软雅黑" panose="020B0503020204020204" pitchFamily="34" charset="-122"/>
              </a:endParaRPr>
            </a:p>
          </p:txBody>
        </p:sp>
      </p:grpSp>
      <p:sp>
        <p:nvSpPr>
          <p:cNvPr id="35853" name="Docer Falling Dust PPT demo 15"/>
          <p:cNvSpPr txBox="1">
            <a:spLocks noChangeArrowheads="1"/>
          </p:cNvSpPr>
          <p:nvPr/>
        </p:nvSpPr>
        <p:spPr bwMode="auto">
          <a:xfrm>
            <a:off x="1114425" y="1684338"/>
            <a:ext cx="922338" cy="306387"/>
          </a:xfrm>
          <a:prstGeom prst="rect">
            <a:avLst/>
          </a:prstGeom>
          <a:noFill/>
          <a:ln w="9525">
            <a:noFill/>
            <a:miter lim="800000"/>
            <a:headEnd/>
            <a:tailEnd/>
          </a:ln>
        </p:spPr>
        <p:txBody>
          <a:bodyPr>
            <a:spAutoFit/>
          </a:bodyPr>
          <a:lstStyle/>
          <a:p>
            <a:pPr algn="ctr"/>
            <a:r>
              <a:rPr lang="zh-CN" altLang="en-US" sz="1400" b="1">
                <a:ea typeface="微软雅黑" pitchFamily="34" charset="-122"/>
              </a:rPr>
              <a:t>网厅首页</a:t>
            </a:r>
          </a:p>
        </p:txBody>
      </p:sp>
      <p:sp>
        <p:nvSpPr>
          <p:cNvPr id="35854" name="Docer Falling Dust PPT demo 14"/>
          <p:cNvSpPr txBox="1">
            <a:spLocks noChangeArrowheads="1"/>
          </p:cNvSpPr>
          <p:nvPr/>
        </p:nvSpPr>
        <p:spPr bwMode="auto">
          <a:xfrm>
            <a:off x="1114425" y="2533650"/>
            <a:ext cx="922338" cy="306388"/>
          </a:xfrm>
          <a:prstGeom prst="rect">
            <a:avLst/>
          </a:prstGeom>
          <a:noFill/>
          <a:ln w="9525">
            <a:noFill/>
            <a:miter lim="800000"/>
            <a:headEnd/>
            <a:tailEnd/>
          </a:ln>
        </p:spPr>
        <p:txBody>
          <a:bodyPr>
            <a:spAutoFit/>
          </a:bodyPr>
          <a:lstStyle/>
          <a:p>
            <a:pPr algn="ctr"/>
            <a:r>
              <a:rPr lang="zh-CN" altLang="en-US" sz="1400" b="1">
                <a:ea typeface="微软雅黑" pitchFamily="34" charset="-122"/>
              </a:rPr>
              <a:t>登录界面</a:t>
            </a:r>
          </a:p>
        </p:txBody>
      </p:sp>
      <p:sp>
        <p:nvSpPr>
          <p:cNvPr id="35855" name="Docer Falling Dust PPT demo 13"/>
          <p:cNvSpPr txBox="1">
            <a:spLocks noChangeArrowheads="1"/>
          </p:cNvSpPr>
          <p:nvPr/>
        </p:nvSpPr>
        <p:spPr bwMode="auto">
          <a:xfrm>
            <a:off x="1114425" y="3355975"/>
            <a:ext cx="922338" cy="307975"/>
          </a:xfrm>
          <a:prstGeom prst="rect">
            <a:avLst/>
          </a:prstGeom>
          <a:noFill/>
          <a:ln w="9525">
            <a:noFill/>
            <a:miter lim="800000"/>
            <a:headEnd/>
            <a:tailEnd/>
          </a:ln>
        </p:spPr>
        <p:txBody>
          <a:bodyPr>
            <a:spAutoFit/>
          </a:bodyPr>
          <a:lstStyle/>
          <a:p>
            <a:pPr algn="ctr"/>
            <a:r>
              <a:rPr lang="zh-CN" altLang="en-US" sz="1400" b="1">
                <a:ea typeface="微软雅黑" pitchFamily="34" charset="-122"/>
              </a:rPr>
              <a:t>单位登录</a:t>
            </a:r>
          </a:p>
        </p:txBody>
      </p:sp>
      <p:sp>
        <p:nvSpPr>
          <p:cNvPr id="35856" name="Docer Falling Dust PPT demo 12"/>
          <p:cNvSpPr txBox="1">
            <a:spLocks noChangeArrowheads="1"/>
          </p:cNvSpPr>
          <p:nvPr/>
        </p:nvSpPr>
        <p:spPr bwMode="auto">
          <a:xfrm>
            <a:off x="2719388" y="1981200"/>
            <a:ext cx="1692275" cy="306388"/>
          </a:xfrm>
          <a:prstGeom prst="rect">
            <a:avLst/>
          </a:prstGeom>
          <a:noFill/>
          <a:ln w="9525">
            <a:noFill/>
            <a:miter lim="800000"/>
            <a:headEnd/>
            <a:tailEnd/>
          </a:ln>
        </p:spPr>
        <p:txBody>
          <a:bodyPr>
            <a:spAutoFit/>
          </a:bodyPr>
          <a:lstStyle/>
          <a:p>
            <a:r>
              <a:rPr lang="zh-CN" altLang="en-US" sz="1400">
                <a:solidFill>
                  <a:schemeClr val="bg1"/>
                </a:solidFill>
                <a:ea typeface="微软雅黑" pitchFamily="34" charset="-122"/>
              </a:rPr>
              <a:t>点击</a:t>
            </a:r>
            <a:r>
              <a:rPr lang="en-US" sz="1400">
                <a:solidFill>
                  <a:schemeClr val="bg1"/>
                </a:solidFill>
                <a:ea typeface="微软雅黑" pitchFamily="34" charset="-122"/>
              </a:rPr>
              <a:t>“</a:t>
            </a:r>
            <a:r>
              <a:rPr lang="zh-CN" altLang="en-US" sz="1400" b="1">
                <a:solidFill>
                  <a:schemeClr val="bg1"/>
                </a:solidFill>
                <a:ea typeface="微软雅黑" pitchFamily="34" charset="-122"/>
              </a:rPr>
              <a:t>您好！请登录</a:t>
            </a:r>
            <a:r>
              <a:rPr lang="en-US" sz="1400">
                <a:solidFill>
                  <a:schemeClr val="bg1"/>
                </a:solidFill>
                <a:ea typeface="微软雅黑" pitchFamily="34" charset="-122"/>
              </a:rPr>
              <a:t>”</a:t>
            </a:r>
          </a:p>
        </p:txBody>
      </p:sp>
      <p:sp>
        <p:nvSpPr>
          <p:cNvPr id="35857" name="Docer Falling Dust PPT demo 11"/>
          <p:cNvSpPr txBox="1">
            <a:spLocks noChangeArrowheads="1"/>
          </p:cNvSpPr>
          <p:nvPr/>
        </p:nvSpPr>
        <p:spPr bwMode="auto">
          <a:xfrm>
            <a:off x="2719388" y="2817813"/>
            <a:ext cx="1473200" cy="306387"/>
          </a:xfrm>
          <a:prstGeom prst="rect">
            <a:avLst/>
          </a:prstGeom>
          <a:noFill/>
          <a:ln w="9525">
            <a:noFill/>
            <a:miter lim="800000"/>
            <a:headEnd/>
            <a:tailEnd/>
          </a:ln>
        </p:spPr>
        <p:txBody>
          <a:bodyPr>
            <a:spAutoFit/>
          </a:bodyPr>
          <a:lstStyle/>
          <a:p>
            <a:r>
              <a:rPr lang="zh-CN" altLang="en-US" sz="1400">
                <a:solidFill>
                  <a:schemeClr val="bg1"/>
                </a:solidFill>
                <a:ea typeface="微软雅黑" pitchFamily="34" charset="-122"/>
              </a:rPr>
              <a:t>选择</a:t>
            </a:r>
            <a:r>
              <a:rPr lang="en-US" sz="1400">
                <a:solidFill>
                  <a:schemeClr val="bg1"/>
                </a:solidFill>
                <a:ea typeface="微软雅黑" pitchFamily="34" charset="-122"/>
              </a:rPr>
              <a:t>“</a:t>
            </a:r>
            <a:r>
              <a:rPr lang="zh-CN" altLang="en-US" sz="1400">
                <a:solidFill>
                  <a:schemeClr val="bg1"/>
                </a:solidFill>
                <a:ea typeface="微软雅黑" pitchFamily="34" charset="-122"/>
              </a:rPr>
              <a:t>个人</a:t>
            </a:r>
            <a:r>
              <a:rPr lang="zh-CN" altLang="en-US" sz="1400" b="1">
                <a:solidFill>
                  <a:schemeClr val="bg1"/>
                </a:solidFill>
                <a:ea typeface="微软雅黑" pitchFamily="34" charset="-122"/>
              </a:rPr>
              <a:t>登录</a:t>
            </a:r>
            <a:r>
              <a:rPr lang="en-US" sz="1400">
                <a:solidFill>
                  <a:schemeClr val="bg1"/>
                </a:solidFill>
                <a:ea typeface="微软雅黑" pitchFamily="34" charset="-122"/>
              </a:rPr>
              <a:t>”</a:t>
            </a:r>
          </a:p>
        </p:txBody>
      </p:sp>
      <p:sp>
        <p:nvSpPr>
          <p:cNvPr id="35858" name="Docer Falling Dust PPT demo 10"/>
          <p:cNvSpPr txBox="1">
            <a:spLocks noChangeArrowheads="1"/>
          </p:cNvSpPr>
          <p:nvPr/>
        </p:nvSpPr>
        <p:spPr bwMode="auto">
          <a:xfrm>
            <a:off x="2719388" y="3649663"/>
            <a:ext cx="1473200" cy="306387"/>
          </a:xfrm>
          <a:prstGeom prst="rect">
            <a:avLst/>
          </a:prstGeom>
          <a:noFill/>
          <a:ln w="9525">
            <a:noFill/>
            <a:miter lim="800000"/>
            <a:headEnd/>
            <a:tailEnd/>
          </a:ln>
        </p:spPr>
        <p:txBody>
          <a:bodyPr>
            <a:spAutoFit/>
          </a:bodyPr>
          <a:lstStyle/>
          <a:p>
            <a:r>
              <a:rPr lang="zh-CN" altLang="en-US" sz="1400">
                <a:solidFill>
                  <a:schemeClr val="bg1"/>
                </a:solidFill>
                <a:ea typeface="微软雅黑" pitchFamily="34" charset="-122"/>
              </a:rPr>
              <a:t>点击</a:t>
            </a:r>
            <a:r>
              <a:rPr lang="en-US" sz="1400">
                <a:solidFill>
                  <a:schemeClr val="bg1"/>
                </a:solidFill>
                <a:ea typeface="微软雅黑" pitchFamily="34" charset="-122"/>
              </a:rPr>
              <a:t>“</a:t>
            </a:r>
            <a:r>
              <a:rPr lang="zh-CN" altLang="en-US" sz="1400" b="1">
                <a:solidFill>
                  <a:schemeClr val="bg1"/>
                </a:solidFill>
                <a:ea typeface="微软雅黑" pitchFamily="34" charset="-122"/>
              </a:rPr>
              <a:t>立即注册</a:t>
            </a:r>
            <a:r>
              <a:rPr lang="en-US" sz="1400">
                <a:solidFill>
                  <a:schemeClr val="bg1"/>
                </a:solidFill>
                <a:ea typeface="微软雅黑" pitchFamily="34" charset="-122"/>
              </a:rPr>
              <a:t>”</a:t>
            </a:r>
          </a:p>
        </p:txBody>
      </p:sp>
      <p:grpSp>
        <p:nvGrpSpPr>
          <p:cNvPr id="9" name="Docer Falling Dust PPT demo 3"/>
          <p:cNvGrpSpPr/>
          <p:nvPr/>
        </p:nvGrpSpPr>
        <p:grpSpPr>
          <a:xfrm>
            <a:off x="2306642" y="1998122"/>
            <a:ext cx="314936" cy="311242"/>
            <a:chOff x="674688" y="4314825"/>
            <a:chExt cx="541338" cy="534988"/>
          </a:xfrm>
          <a:solidFill>
            <a:schemeClr val="bg1"/>
          </a:solidFill>
        </p:grpSpPr>
        <p:sp>
          <p:nvSpPr>
            <p:cNvPr id="124" name="Docer Falling Dust PPT demo 4"/>
            <p:cNvSpPr/>
            <p:nvPr/>
          </p:nvSpPr>
          <p:spPr>
            <a:xfrm>
              <a:off x="982663" y="4579938"/>
              <a:ext cx="233363" cy="269875"/>
            </a:xfrm>
            <a:custGeom>
              <a:avLst/>
              <a:gdLst/>
              <a:ahLst/>
              <a:cxnLst/>
              <a:rect l="0" t="0" r="r" b="b"/>
              <a:pathLst>
                <a:path w="233363" h="269875">
                  <a:moveTo>
                    <a:pt x="67838" y="269875"/>
                  </a:moveTo>
                  <a:cubicBezTo>
                    <a:pt x="67838" y="269875"/>
                    <a:pt x="67838" y="269875"/>
                    <a:pt x="67838" y="269875"/>
                  </a:cubicBezTo>
                  <a:cubicBezTo>
                    <a:pt x="59698" y="269875"/>
                    <a:pt x="54270" y="264423"/>
                    <a:pt x="51557" y="258971"/>
                  </a:cubicBezTo>
                  <a:cubicBezTo>
                    <a:pt x="0" y="84506"/>
                    <a:pt x="0" y="84506"/>
                    <a:pt x="0" y="84506"/>
                  </a:cubicBezTo>
                  <a:cubicBezTo>
                    <a:pt x="32562" y="76328"/>
                    <a:pt x="32562" y="76328"/>
                    <a:pt x="32562" y="76328"/>
                  </a:cubicBezTo>
                  <a:cubicBezTo>
                    <a:pt x="70552" y="204451"/>
                    <a:pt x="70552" y="204451"/>
                    <a:pt x="70552" y="204451"/>
                  </a:cubicBezTo>
                  <a:cubicBezTo>
                    <a:pt x="97687" y="133574"/>
                    <a:pt x="97687" y="133574"/>
                    <a:pt x="97687" y="133574"/>
                  </a:cubicBezTo>
                  <a:cubicBezTo>
                    <a:pt x="100400" y="128122"/>
                    <a:pt x="108541" y="122670"/>
                    <a:pt x="116682" y="125396"/>
                  </a:cubicBezTo>
                  <a:cubicBezTo>
                    <a:pt x="179093" y="136301"/>
                    <a:pt x="179093" y="136301"/>
                    <a:pt x="179093" y="136301"/>
                  </a:cubicBezTo>
                  <a:cubicBezTo>
                    <a:pt x="92260" y="19082"/>
                    <a:pt x="92260" y="19082"/>
                    <a:pt x="92260" y="19082"/>
                  </a:cubicBezTo>
                  <a:cubicBezTo>
                    <a:pt x="119395" y="0"/>
                    <a:pt x="119395" y="0"/>
                    <a:pt x="119395" y="0"/>
                  </a:cubicBezTo>
                  <a:cubicBezTo>
                    <a:pt x="230649" y="149931"/>
                    <a:pt x="230649" y="149931"/>
                    <a:pt x="230649" y="149931"/>
                  </a:cubicBezTo>
                  <a:cubicBezTo>
                    <a:pt x="233363" y="155383"/>
                    <a:pt x="233363" y="160835"/>
                    <a:pt x="230649" y="166287"/>
                  </a:cubicBezTo>
                  <a:cubicBezTo>
                    <a:pt x="227936" y="174465"/>
                    <a:pt x="219795" y="177191"/>
                    <a:pt x="214368" y="174465"/>
                  </a:cubicBezTo>
                  <a:cubicBezTo>
                    <a:pt x="122109" y="158109"/>
                    <a:pt x="122109" y="158109"/>
                    <a:pt x="122109" y="158109"/>
                  </a:cubicBezTo>
                  <a:cubicBezTo>
                    <a:pt x="81406" y="258971"/>
                    <a:pt x="81406" y="258971"/>
                    <a:pt x="81406" y="258971"/>
                  </a:cubicBezTo>
                  <a:cubicBezTo>
                    <a:pt x="78692" y="267149"/>
                    <a:pt x="73265" y="269875"/>
                    <a:pt x="67838" y="269875"/>
                  </a:cubicBezTo>
                  <a:close/>
                </a:path>
              </a:pathLst>
            </a:custGeom>
            <a:grpFill/>
            <a:ln>
              <a:noFill/>
            </a:ln>
          </p:spPr>
          <p:txBody>
            <a:bodyPr lIns="68580" tIns="34290" rIns="68580" bIns="34290"/>
            <a:lstStyle/>
            <a:p>
              <a:pPr fontAlgn="auto">
                <a:spcBef>
                  <a:spcPts val="0"/>
                </a:spcBef>
                <a:spcAft>
                  <a:spcPts val="0"/>
                </a:spcAft>
                <a:defRPr/>
              </a:pPr>
              <a:endParaRPr lang="zh-CN" sz="1350">
                <a:latin typeface="+mn-lt"/>
                <a:ea typeface="+mn-ea"/>
              </a:endParaRPr>
            </a:p>
          </p:txBody>
        </p:sp>
        <p:sp>
          <p:nvSpPr>
            <p:cNvPr id="125" name="Docer Falling Dust PPT demo 3"/>
            <p:cNvSpPr/>
            <p:nvPr/>
          </p:nvSpPr>
          <p:spPr>
            <a:xfrm>
              <a:off x="674688" y="4576763"/>
              <a:ext cx="247650" cy="254000"/>
            </a:xfrm>
            <a:custGeom>
              <a:avLst/>
              <a:gdLst/>
              <a:ahLst/>
              <a:cxnLst/>
              <a:rect l="0" t="0" r="r" b="b"/>
              <a:pathLst>
                <a:path w="247650" h="254000">
                  <a:moveTo>
                    <a:pt x="155121" y="254000"/>
                  </a:moveTo>
                  <a:cubicBezTo>
                    <a:pt x="155121" y="254000"/>
                    <a:pt x="155121" y="254000"/>
                    <a:pt x="152400" y="254000"/>
                  </a:cubicBezTo>
                  <a:cubicBezTo>
                    <a:pt x="146957" y="254000"/>
                    <a:pt x="141514" y="248538"/>
                    <a:pt x="138793" y="240344"/>
                  </a:cubicBezTo>
                  <a:cubicBezTo>
                    <a:pt x="119743" y="144753"/>
                    <a:pt x="119743" y="144753"/>
                    <a:pt x="119743" y="144753"/>
                  </a:cubicBezTo>
                  <a:cubicBezTo>
                    <a:pt x="19050" y="142022"/>
                    <a:pt x="19050" y="142022"/>
                    <a:pt x="19050" y="142022"/>
                  </a:cubicBezTo>
                  <a:cubicBezTo>
                    <a:pt x="10886" y="142022"/>
                    <a:pt x="5443" y="136559"/>
                    <a:pt x="2721" y="131097"/>
                  </a:cubicBezTo>
                  <a:cubicBezTo>
                    <a:pt x="0" y="122903"/>
                    <a:pt x="2721" y="117441"/>
                    <a:pt x="8164" y="111978"/>
                  </a:cubicBezTo>
                  <a:cubicBezTo>
                    <a:pt x="133350" y="0"/>
                    <a:pt x="133350" y="0"/>
                    <a:pt x="133350" y="0"/>
                  </a:cubicBezTo>
                  <a:cubicBezTo>
                    <a:pt x="155121" y="24581"/>
                    <a:pt x="155121" y="24581"/>
                    <a:pt x="155121" y="24581"/>
                  </a:cubicBezTo>
                  <a:cubicBezTo>
                    <a:pt x="59871" y="109247"/>
                    <a:pt x="59871" y="109247"/>
                    <a:pt x="59871" y="109247"/>
                  </a:cubicBezTo>
                  <a:cubicBezTo>
                    <a:pt x="133350" y="111978"/>
                    <a:pt x="133350" y="111978"/>
                    <a:pt x="133350" y="111978"/>
                  </a:cubicBezTo>
                  <a:cubicBezTo>
                    <a:pt x="138793" y="111978"/>
                    <a:pt x="146957" y="117441"/>
                    <a:pt x="146957" y="125634"/>
                  </a:cubicBezTo>
                  <a:cubicBezTo>
                    <a:pt x="163286" y="191183"/>
                    <a:pt x="163286" y="191183"/>
                    <a:pt x="163286" y="191183"/>
                  </a:cubicBezTo>
                  <a:cubicBezTo>
                    <a:pt x="220436" y="79204"/>
                    <a:pt x="220436" y="79204"/>
                    <a:pt x="220436" y="79204"/>
                  </a:cubicBezTo>
                  <a:cubicBezTo>
                    <a:pt x="247650" y="95591"/>
                    <a:pt x="247650" y="95591"/>
                    <a:pt x="247650" y="95591"/>
                  </a:cubicBezTo>
                  <a:cubicBezTo>
                    <a:pt x="171450" y="245806"/>
                    <a:pt x="171450" y="245806"/>
                    <a:pt x="171450" y="245806"/>
                  </a:cubicBezTo>
                  <a:cubicBezTo>
                    <a:pt x="168729" y="251269"/>
                    <a:pt x="160564" y="254000"/>
                    <a:pt x="155121" y="254000"/>
                  </a:cubicBezTo>
                  <a:close/>
                </a:path>
              </a:pathLst>
            </a:custGeom>
            <a:grpFill/>
            <a:ln>
              <a:noFill/>
            </a:ln>
          </p:spPr>
          <p:txBody>
            <a:bodyPr lIns="68580" tIns="34290" rIns="68580" bIns="34290"/>
            <a:lstStyle/>
            <a:p>
              <a:pPr fontAlgn="auto">
                <a:spcBef>
                  <a:spcPts val="0"/>
                </a:spcBef>
                <a:spcAft>
                  <a:spcPts val="0"/>
                </a:spcAft>
                <a:defRPr/>
              </a:pPr>
              <a:endParaRPr lang="zh-CN" sz="1350">
                <a:latin typeface="+mn-lt"/>
                <a:ea typeface="+mn-ea"/>
              </a:endParaRPr>
            </a:p>
          </p:txBody>
        </p:sp>
        <p:sp>
          <p:nvSpPr>
            <p:cNvPr id="126" name="Docer Falling Dust PPT demo 2"/>
            <p:cNvSpPr/>
            <p:nvPr/>
          </p:nvSpPr>
          <p:spPr>
            <a:xfrm>
              <a:off x="881063" y="4421188"/>
              <a:ext cx="147638" cy="144463"/>
            </a:xfrm>
            <a:prstGeom prst="ellipse">
              <a:avLst/>
            </a:prstGeom>
            <a:grpFill/>
            <a:ln>
              <a:noFill/>
            </a:ln>
          </p:spPr>
          <p:txBody>
            <a:bodyPr lIns="68580" tIns="34290" rIns="68580" bIns="34290"/>
            <a:lstStyle/>
            <a:p>
              <a:pPr fontAlgn="auto">
                <a:spcBef>
                  <a:spcPts val="0"/>
                </a:spcBef>
                <a:spcAft>
                  <a:spcPts val="0"/>
                </a:spcAft>
                <a:defRPr/>
              </a:pPr>
              <a:endParaRPr lang="zh-CN" sz="1350">
                <a:latin typeface="+mn-lt"/>
                <a:ea typeface="+mn-ea"/>
              </a:endParaRPr>
            </a:p>
          </p:txBody>
        </p:sp>
        <p:sp>
          <p:nvSpPr>
            <p:cNvPr id="127" name="Docer Falling Dust PPT demo 1"/>
            <p:cNvSpPr/>
            <p:nvPr/>
          </p:nvSpPr>
          <p:spPr>
            <a:xfrm>
              <a:off x="771526" y="4314825"/>
              <a:ext cx="365125" cy="357188"/>
            </a:xfrm>
            <a:custGeom>
              <a:avLst/>
              <a:gdLst/>
              <a:ahLst/>
              <a:cxnLst/>
              <a:rect l="0" t="0" r="r" b="b"/>
              <a:pathLst>
                <a:path w="365125" h="357188">
                  <a:moveTo>
                    <a:pt x="356951" y="188137"/>
                  </a:moveTo>
                  <a:cubicBezTo>
                    <a:pt x="362400" y="177231"/>
                    <a:pt x="365125" y="166324"/>
                    <a:pt x="365125" y="158144"/>
                  </a:cubicBezTo>
                  <a:cubicBezTo>
                    <a:pt x="362400" y="149964"/>
                    <a:pt x="356951" y="141785"/>
                    <a:pt x="351501" y="130878"/>
                  </a:cubicBezTo>
                  <a:cubicBezTo>
                    <a:pt x="348776" y="128151"/>
                    <a:pt x="346051" y="122698"/>
                    <a:pt x="343326" y="119972"/>
                  </a:cubicBezTo>
                  <a:cubicBezTo>
                    <a:pt x="343326" y="117245"/>
                    <a:pt x="340602" y="111792"/>
                    <a:pt x="340602" y="106338"/>
                  </a:cubicBezTo>
                  <a:cubicBezTo>
                    <a:pt x="340602" y="95432"/>
                    <a:pt x="337877" y="84525"/>
                    <a:pt x="332427" y="79072"/>
                  </a:cubicBezTo>
                  <a:cubicBezTo>
                    <a:pt x="326978" y="70892"/>
                    <a:pt x="318803" y="65439"/>
                    <a:pt x="307904" y="59986"/>
                  </a:cubicBezTo>
                  <a:cubicBezTo>
                    <a:pt x="305179" y="57259"/>
                    <a:pt x="299729" y="54533"/>
                    <a:pt x="297005" y="51806"/>
                  </a:cubicBezTo>
                  <a:cubicBezTo>
                    <a:pt x="294280" y="51806"/>
                    <a:pt x="291555" y="46353"/>
                    <a:pt x="288830" y="40899"/>
                  </a:cubicBezTo>
                  <a:cubicBezTo>
                    <a:pt x="280656" y="32720"/>
                    <a:pt x="275206" y="24540"/>
                    <a:pt x="267032" y="21813"/>
                  </a:cubicBezTo>
                  <a:cubicBezTo>
                    <a:pt x="258857" y="16360"/>
                    <a:pt x="247958" y="16360"/>
                    <a:pt x="237059" y="16360"/>
                  </a:cubicBezTo>
                  <a:cubicBezTo>
                    <a:pt x="231609" y="16360"/>
                    <a:pt x="226160" y="16360"/>
                    <a:pt x="223435" y="16360"/>
                  </a:cubicBezTo>
                  <a:cubicBezTo>
                    <a:pt x="220710" y="13633"/>
                    <a:pt x="215260" y="10907"/>
                    <a:pt x="209811" y="10907"/>
                  </a:cubicBezTo>
                  <a:cubicBezTo>
                    <a:pt x="201636" y="5453"/>
                    <a:pt x="190737" y="0"/>
                    <a:pt x="182563" y="0"/>
                  </a:cubicBezTo>
                  <a:cubicBezTo>
                    <a:pt x="174388" y="0"/>
                    <a:pt x="163489" y="5453"/>
                    <a:pt x="155314" y="8180"/>
                  </a:cubicBezTo>
                  <a:cubicBezTo>
                    <a:pt x="149865" y="10907"/>
                    <a:pt x="144415" y="13633"/>
                    <a:pt x="141690" y="16360"/>
                  </a:cubicBezTo>
                  <a:cubicBezTo>
                    <a:pt x="138965" y="16360"/>
                    <a:pt x="133516" y="16360"/>
                    <a:pt x="128066" y="16360"/>
                  </a:cubicBezTo>
                  <a:cubicBezTo>
                    <a:pt x="117167" y="16360"/>
                    <a:pt x="106268" y="16360"/>
                    <a:pt x="98093" y="21813"/>
                  </a:cubicBezTo>
                  <a:cubicBezTo>
                    <a:pt x="89919" y="24540"/>
                    <a:pt x="81744" y="35446"/>
                    <a:pt x="76295" y="43626"/>
                  </a:cubicBezTo>
                  <a:cubicBezTo>
                    <a:pt x="70845" y="46353"/>
                    <a:pt x="68120" y="51806"/>
                    <a:pt x="68120" y="54533"/>
                  </a:cubicBezTo>
                  <a:cubicBezTo>
                    <a:pt x="65396" y="54533"/>
                    <a:pt x="59946" y="57259"/>
                    <a:pt x="54496" y="59986"/>
                  </a:cubicBezTo>
                  <a:cubicBezTo>
                    <a:pt x="46322" y="65439"/>
                    <a:pt x="35423" y="70892"/>
                    <a:pt x="29973" y="79072"/>
                  </a:cubicBezTo>
                  <a:cubicBezTo>
                    <a:pt x="27248" y="84525"/>
                    <a:pt x="24523" y="95432"/>
                    <a:pt x="21799" y="106338"/>
                  </a:cubicBezTo>
                  <a:cubicBezTo>
                    <a:pt x="21799" y="111792"/>
                    <a:pt x="21799" y="117245"/>
                    <a:pt x="19074" y="119972"/>
                  </a:cubicBezTo>
                  <a:cubicBezTo>
                    <a:pt x="19074" y="122698"/>
                    <a:pt x="16349" y="128151"/>
                    <a:pt x="13624" y="130878"/>
                  </a:cubicBezTo>
                  <a:cubicBezTo>
                    <a:pt x="8174" y="141785"/>
                    <a:pt x="0" y="149964"/>
                    <a:pt x="0" y="158144"/>
                  </a:cubicBezTo>
                  <a:cubicBezTo>
                    <a:pt x="0" y="166324"/>
                    <a:pt x="2725" y="177231"/>
                    <a:pt x="5450" y="188137"/>
                  </a:cubicBezTo>
                  <a:cubicBezTo>
                    <a:pt x="8174" y="190864"/>
                    <a:pt x="10899" y="199044"/>
                    <a:pt x="10899" y="201770"/>
                  </a:cubicBezTo>
                  <a:cubicBezTo>
                    <a:pt x="10899" y="204497"/>
                    <a:pt x="10899" y="209950"/>
                    <a:pt x="10899" y="215403"/>
                  </a:cubicBezTo>
                  <a:cubicBezTo>
                    <a:pt x="8174" y="226310"/>
                    <a:pt x="8174" y="237216"/>
                    <a:pt x="10899" y="245396"/>
                  </a:cubicBezTo>
                  <a:cubicBezTo>
                    <a:pt x="13624" y="250850"/>
                    <a:pt x="21799" y="259029"/>
                    <a:pt x="29973" y="267209"/>
                  </a:cubicBezTo>
                  <a:cubicBezTo>
                    <a:pt x="32698" y="269936"/>
                    <a:pt x="38147" y="275389"/>
                    <a:pt x="40872" y="278116"/>
                  </a:cubicBezTo>
                  <a:cubicBezTo>
                    <a:pt x="40872" y="278116"/>
                    <a:pt x="43597" y="283569"/>
                    <a:pt x="46322" y="289022"/>
                  </a:cubicBezTo>
                  <a:cubicBezTo>
                    <a:pt x="49047" y="299929"/>
                    <a:pt x="54496" y="308109"/>
                    <a:pt x="59946" y="316289"/>
                  </a:cubicBezTo>
                  <a:cubicBezTo>
                    <a:pt x="68120" y="321742"/>
                    <a:pt x="79020" y="324468"/>
                    <a:pt x="87194" y="327195"/>
                  </a:cubicBezTo>
                  <a:cubicBezTo>
                    <a:pt x="92644" y="327195"/>
                    <a:pt x="98093" y="329922"/>
                    <a:pt x="100818" y="329922"/>
                  </a:cubicBezTo>
                  <a:cubicBezTo>
                    <a:pt x="103543" y="332648"/>
                    <a:pt x="108993" y="335375"/>
                    <a:pt x="114442" y="338102"/>
                  </a:cubicBezTo>
                  <a:cubicBezTo>
                    <a:pt x="122617" y="346281"/>
                    <a:pt x="130791" y="351735"/>
                    <a:pt x="138965" y="354461"/>
                  </a:cubicBezTo>
                  <a:cubicBezTo>
                    <a:pt x="147140" y="357188"/>
                    <a:pt x="158039" y="354461"/>
                    <a:pt x="168938" y="351735"/>
                  </a:cubicBezTo>
                  <a:cubicBezTo>
                    <a:pt x="174388" y="351735"/>
                    <a:pt x="179838" y="349008"/>
                    <a:pt x="182563" y="349008"/>
                  </a:cubicBezTo>
                  <a:cubicBezTo>
                    <a:pt x="185287" y="349008"/>
                    <a:pt x="190737" y="351735"/>
                    <a:pt x="196187" y="351735"/>
                  </a:cubicBezTo>
                  <a:cubicBezTo>
                    <a:pt x="204361" y="354461"/>
                    <a:pt x="212535" y="354461"/>
                    <a:pt x="217985" y="354461"/>
                  </a:cubicBezTo>
                  <a:cubicBezTo>
                    <a:pt x="220710" y="354461"/>
                    <a:pt x="223435" y="354461"/>
                    <a:pt x="226160" y="354461"/>
                  </a:cubicBezTo>
                  <a:cubicBezTo>
                    <a:pt x="234334" y="351735"/>
                    <a:pt x="242508" y="346281"/>
                    <a:pt x="250683" y="338102"/>
                  </a:cubicBezTo>
                  <a:cubicBezTo>
                    <a:pt x="256132" y="335375"/>
                    <a:pt x="258857" y="332648"/>
                    <a:pt x="261582" y="329922"/>
                  </a:cubicBezTo>
                  <a:cubicBezTo>
                    <a:pt x="264307" y="329922"/>
                    <a:pt x="269757" y="327195"/>
                    <a:pt x="275206" y="327195"/>
                  </a:cubicBezTo>
                  <a:cubicBezTo>
                    <a:pt x="286105" y="324468"/>
                    <a:pt x="297005" y="321742"/>
                    <a:pt x="302454" y="316289"/>
                  </a:cubicBezTo>
                  <a:cubicBezTo>
                    <a:pt x="310629" y="308109"/>
                    <a:pt x="313354" y="299929"/>
                    <a:pt x="318803" y="289022"/>
                  </a:cubicBezTo>
                  <a:cubicBezTo>
                    <a:pt x="321528" y="283569"/>
                    <a:pt x="321528" y="278116"/>
                    <a:pt x="324253" y="278116"/>
                  </a:cubicBezTo>
                  <a:cubicBezTo>
                    <a:pt x="326978" y="275389"/>
                    <a:pt x="329702" y="269936"/>
                    <a:pt x="335152" y="267209"/>
                  </a:cubicBezTo>
                  <a:cubicBezTo>
                    <a:pt x="343326" y="259029"/>
                    <a:pt x="351501" y="250850"/>
                    <a:pt x="354226" y="245396"/>
                  </a:cubicBezTo>
                  <a:cubicBezTo>
                    <a:pt x="356951" y="237216"/>
                    <a:pt x="354226" y="226310"/>
                    <a:pt x="354226" y="215403"/>
                  </a:cubicBezTo>
                  <a:cubicBezTo>
                    <a:pt x="354226" y="209950"/>
                    <a:pt x="354226" y="204497"/>
                    <a:pt x="354226" y="201770"/>
                  </a:cubicBezTo>
                  <a:cubicBezTo>
                    <a:pt x="354226" y="199044"/>
                    <a:pt x="356951" y="193590"/>
                    <a:pt x="356951" y="188137"/>
                  </a:cubicBezTo>
                  <a:close/>
                  <a:moveTo>
                    <a:pt x="182563" y="283569"/>
                  </a:moveTo>
                  <a:cubicBezTo>
                    <a:pt x="122617" y="283569"/>
                    <a:pt x="76295" y="234490"/>
                    <a:pt x="76295" y="177231"/>
                  </a:cubicBezTo>
                  <a:cubicBezTo>
                    <a:pt x="76295" y="119972"/>
                    <a:pt x="122617" y="73619"/>
                    <a:pt x="182563" y="73619"/>
                  </a:cubicBezTo>
                  <a:cubicBezTo>
                    <a:pt x="239784" y="73619"/>
                    <a:pt x="288830" y="119972"/>
                    <a:pt x="288830" y="177231"/>
                  </a:cubicBezTo>
                  <a:cubicBezTo>
                    <a:pt x="288830" y="234490"/>
                    <a:pt x="239784" y="283569"/>
                    <a:pt x="182563" y="283569"/>
                  </a:cubicBezTo>
                  <a:close/>
                </a:path>
              </a:pathLst>
            </a:custGeom>
            <a:grpFill/>
            <a:ln>
              <a:noFill/>
            </a:ln>
          </p:spPr>
          <p:txBody>
            <a:bodyPr lIns="68580" tIns="34290" rIns="68580" bIns="34290"/>
            <a:lstStyle/>
            <a:p>
              <a:pPr fontAlgn="auto">
                <a:spcBef>
                  <a:spcPts val="0"/>
                </a:spcBef>
                <a:spcAft>
                  <a:spcPts val="0"/>
                </a:spcAft>
                <a:defRPr/>
              </a:pPr>
              <a:endParaRPr lang="zh-CN" sz="1350">
                <a:latin typeface="+mn-lt"/>
                <a:ea typeface="+mn-ea"/>
              </a:endParaRPr>
            </a:p>
          </p:txBody>
        </p:sp>
      </p:grpSp>
      <p:grpSp>
        <p:nvGrpSpPr>
          <p:cNvPr id="10" name="Docer Falling Dust PPT demo 2"/>
          <p:cNvGrpSpPr/>
          <p:nvPr/>
        </p:nvGrpSpPr>
        <p:grpSpPr>
          <a:xfrm>
            <a:off x="2332283" y="2874455"/>
            <a:ext cx="301083" cy="225350"/>
            <a:chOff x="4113213" y="3232150"/>
            <a:chExt cx="517526" cy="387350"/>
          </a:xfrm>
          <a:solidFill>
            <a:schemeClr val="bg1"/>
          </a:solidFill>
        </p:grpSpPr>
        <p:sp>
          <p:nvSpPr>
            <p:cNvPr id="129" name="Docer Falling Dust PPT demo 3"/>
            <p:cNvSpPr/>
            <p:nvPr/>
          </p:nvSpPr>
          <p:spPr>
            <a:xfrm>
              <a:off x="4292601" y="3394075"/>
              <a:ext cx="338138" cy="225425"/>
            </a:xfrm>
            <a:custGeom>
              <a:avLst/>
              <a:gdLst/>
              <a:ahLst/>
              <a:cxnLst/>
              <a:rect l="0" t="0" r="r" b="b"/>
              <a:pathLst>
                <a:path w="338138" h="225425">
                  <a:moveTo>
                    <a:pt x="109077" y="225425"/>
                  </a:moveTo>
                  <a:cubicBezTo>
                    <a:pt x="109077" y="219993"/>
                    <a:pt x="109077" y="217277"/>
                    <a:pt x="109077" y="211845"/>
                  </a:cubicBezTo>
                  <a:cubicBezTo>
                    <a:pt x="111804" y="192833"/>
                    <a:pt x="111804" y="192833"/>
                    <a:pt x="111804" y="192833"/>
                  </a:cubicBezTo>
                  <a:cubicBezTo>
                    <a:pt x="87261" y="203697"/>
                    <a:pt x="87261" y="203697"/>
                    <a:pt x="87261" y="203697"/>
                  </a:cubicBezTo>
                  <a:cubicBezTo>
                    <a:pt x="84535" y="203697"/>
                    <a:pt x="81808" y="203697"/>
                    <a:pt x="79081" y="203697"/>
                  </a:cubicBezTo>
                  <a:cubicBezTo>
                    <a:pt x="73627" y="203697"/>
                    <a:pt x="65446" y="200981"/>
                    <a:pt x="62719" y="195549"/>
                  </a:cubicBezTo>
                  <a:cubicBezTo>
                    <a:pt x="8181" y="111355"/>
                    <a:pt x="8181" y="111355"/>
                    <a:pt x="8181" y="111355"/>
                  </a:cubicBezTo>
                  <a:cubicBezTo>
                    <a:pt x="0" y="100491"/>
                    <a:pt x="2727" y="89627"/>
                    <a:pt x="13635" y="84195"/>
                  </a:cubicBezTo>
                  <a:cubicBezTo>
                    <a:pt x="16362" y="81479"/>
                    <a:pt x="19088" y="81479"/>
                    <a:pt x="24542" y="81479"/>
                  </a:cubicBezTo>
                  <a:cubicBezTo>
                    <a:pt x="29996" y="81479"/>
                    <a:pt x="35450" y="84195"/>
                    <a:pt x="40904" y="89627"/>
                  </a:cubicBezTo>
                  <a:cubicBezTo>
                    <a:pt x="87261" y="160242"/>
                    <a:pt x="87261" y="160242"/>
                    <a:pt x="87261" y="160242"/>
                  </a:cubicBezTo>
                  <a:cubicBezTo>
                    <a:pt x="149981" y="135798"/>
                    <a:pt x="149981" y="135798"/>
                    <a:pt x="149981" y="135798"/>
                  </a:cubicBezTo>
                  <a:cubicBezTo>
                    <a:pt x="152707" y="135798"/>
                    <a:pt x="152707" y="135798"/>
                    <a:pt x="152707" y="135798"/>
                  </a:cubicBezTo>
                  <a:cubicBezTo>
                    <a:pt x="158161" y="130366"/>
                    <a:pt x="166342" y="127650"/>
                    <a:pt x="174523" y="122218"/>
                  </a:cubicBezTo>
                  <a:cubicBezTo>
                    <a:pt x="188157" y="116786"/>
                    <a:pt x="188157" y="116786"/>
                    <a:pt x="188157" y="116786"/>
                  </a:cubicBezTo>
                  <a:cubicBezTo>
                    <a:pt x="177250" y="105923"/>
                    <a:pt x="177250" y="105923"/>
                    <a:pt x="177250" y="105923"/>
                  </a:cubicBezTo>
                  <a:cubicBezTo>
                    <a:pt x="166342" y="95059"/>
                    <a:pt x="160888" y="78763"/>
                    <a:pt x="160888" y="62467"/>
                  </a:cubicBezTo>
                  <a:cubicBezTo>
                    <a:pt x="160888" y="29876"/>
                    <a:pt x="188157" y="0"/>
                    <a:pt x="223607" y="0"/>
                  </a:cubicBezTo>
                  <a:cubicBezTo>
                    <a:pt x="229061" y="0"/>
                    <a:pt x="234515" y="2716"/>
                    <a:pt x="239969" y="2716"/>
                  </a:cubicBezTo>
                  <a:cubicBezTo>
                    <a:pt x="267238" y="10864"/>
                    <a:pt x="286327" y="35308"/>
                    <a:pt x="286327" y="62467"/>
                  </a:cubicBezTo>
                  <a:cubicBezTo>
                    <a:pt x="286327" y="78763"/>
                    <a:pt x="278146" y="95059"/>
                    <a:pt x="269965" y="105923"/>
                  </a:cubicBezTo>
                  <a:cubicBezTo>
                    <a:pt x="259057" y="116786"/>
                    <a:pt x="259057" y="116786"/>
                    <a:pt x="259057" y="116786"/>
                  </a:cubicBezTo>
                  <a:cubicBezTo>
                    <a:pt x="272692" y="122218"/>
                    <a:pt x="272692" y="122218"/>
                    <a:pt x="272692" y="122218"/>
                  </a:cubicBezTo>
                  <a:cubicBezTo>
                    <a:pt x="313596" y="141230"/>
                    <a:pt x="338138" y="181970"/>
                    <a:pt x="338138" y="225425"/>
                  </a:cubicBezTo>
                  <a:lnTo>
                    <a:pt x="109077" y="225425"/>
                  </a:lnTo>
                  <a:close/>
                </a:path>
              </a:pathLst>
            </a:custGeom>
            <a:grpFill/>
            <a:ln>
              <a:noFill/>
            </a:ln>
          </p:spPr>
          <p:txBody>
            <a:bodyPr lIns="68580" tIns="34290" rIns="68580" bIns="34290"/>
            <a:lstStyle/>
            <a:p>
              <a:pPr fontAlgn="auto">
                <a:spcBef>
                  <a:spcPts val="0"/>
                </a:spcBef>
                <a:spcAft>
                  <a:spcPts val="0"/>
                </a:spcAft>
                <a:defRPr/>
              </a:pPr>
              <a:endParaRPr lang="zh-CN" sz="1350">
                <a:latin typeface="+mn-lt"/>
                <a:ea typeface="+mn-ea"/>
              </a:endParaRPr>
            </a:p>
          </p:txBody>
        </p:sp>
        <p:sp>
          <p:nvSpPr>
            <p:cNvPr id="130" name="Docer Falling Dust PPT demo 2"/>
            <p:cNvSpPr/>
            <p:nvPr/>
          </p:nvSpPr>
          <p:spPr>
            <a:xfrm>
              <a:off x="4140201" y="3232150"/>
              <a:ext cx="395288" cy="314325"/>
            </a:xfrm>
            <a:custGeom>
              <a:avLst/>
              <a:gdLst/>
              <a:ahLst/>
              <a:cxnLst/>
              <a:rect l="0" t="0" r="r" b="b"/>
              <a:pathLst>
                <a:path w="395288" h="314325">
                  <a:moveTo>
                    <a:pt x="384384" y="0"/>
                  </a:moveTo>
                  <a:cubicBezTo>
                    <a:pt x="10904" y="0"/>
                    <a:pt x="10904" y="0"/>
                    <a:pt x="10904" y="0"/>
                  </a:cubicBezTo>
                  <a:cubicBezTo>
                    <a:pt x="2726" y="0"/>
                    <a:pt x="0" y="5467"/>
                    <a:pt x="0" y="10933"/>
                  </a:cubicBezTo>
                  <a:cubicBezTo>
                    <a:pt x="0" y="303392"/>
                    <a:pt x="0" y="303392"/>
                    <a:pt x="0" y="303392"/>
                  </a:cubicBezTo>
                  <a:cubicBezTo>
                    <a:pt x="0" y="308858"/>
                    <a:pt x="2726" y="314325"/>
                    <a:pt x="10904" y="314325"/>
                  </a:cubicBezTo>
                  <a:cubicBezTo>
                    <a:pt x="174472" y="314325"/>
                    <a:pt x="174472" y="314325"/>
                    <a:pt x="174472" y="314325"/>
                  </a:cubicBezTo>
                  <a:cubicBezTo>
                    <a:pt x="149937" y="278793"/>
                    <a:pt x="149937" y="278793"/>
                    <a:pt x="149937" y="278793"/>
                  </a:cubicBezTo>
                  <a:cubicBezTo>
                    <a:pt x="144485" y="270593"/>
                    <a:pt x="144485" y="259660"/>
                    <a:pt x="147211" y="248727"/>
                  </a:cubicBezTo>
                  <a:cubicBezTo>
                    <a:pt x="147211" y="248727"/>
                    <a:pt x="147211" y="248727"/>
                    <a:pt x="147211" y="248727"/>
                  </a:cubicBezTo>
                  <a:cubicBezTo>
                    <a:pt x="81784" y="150329"/>
                    <a:pt x="81784" y="150329"/>
                    <a:pt x="81784" y="150329"/>
                  </a:cubicBezTo>
                  <a:cubicBezTo>
                    <a:pt x="79058" y="144863"/>
                    <a:pt x="79058" y="136663"/>
                    <a:pt x="84510" y="133930"/>
                  </a:cubicBezTo>
                  <a:cubicBezTo>
                    <a:pt x="89962" y="131197"/>
                    <a:pt x="98140" y="131197"/>
                    <a:pt x="100867" y="136663"/>
                  </a:cubicBezTo>
                  <a:cubicBezTo>
                    <a:pt x="163567" y="235060"/>
                    <a:pt x="163567" y="235060"/>
                    <a:pt x="163567" y="235060"/>
                  </a:cubicBezTo>
                  <a:cubicBezTo>
                    <a:pt x="177198" y="226861"/>
                    <a:pt x="193555" y="232327"/>
                    <a:pt x="201733" y="245993"/>
                  </a:cubicBezTo>
                  <a:cubicBezTo>
                    <a:pt x="245351" y="308858"/>
                    <a:pt x="245351" y="308858"/>
                    <a:pt x="245351" y="308858"/>
                  </a:cubicBezTo>
                  <a:cubicBezTo>
                    <a:pt x="297148" y="289726"/>
                    <a:pt x="297148" y="289726"/>
                    <a:pt x="297148" y="289726"/>
                  </a:cubicBezTo>
                  <a:cubicBezTo>
                    <a:pt x="305326" y="284259"/>
                    <a:pt x="313504" y="278793"/>
                    <a:pt x="321683" y="273326"/>
                  </a:cubicBezTo>
                  <a:cubicBezTo>
                    <a:pt x="310778" y="262393"/>
                    <a:pt x="302600" y="243260"/>
                    <a:pt x="302600" y="224127"/>
                  </a:cubicBezTo>
                  <a:cubicBezTo>
                    <a:pt x="302600" y="185862"/>
                    <a:pt x="335313" y="150329"/>
                    <a:pt x="376205" y="150329"/>
                  </a:cubicBezTo>
                  <a:cubicBezTo>
                    <a:pt x="381657" y="150329"/>
                    <a:pt x="389836" y="153063"/>
                    <a:pt x="395288" y="155796"/>
                  </a:cubicBezTo>
                  <a:cubicBezTo>
                    <a:pt x="395288" y="10933"/>
                    <a:pt x="395288" y="10933"/>
                    <a:pt x="395288" y="10933"/>
                  </a:cubicBezTo>
                  <a:cubicBezTo>
                    <a:pt x="395288" y="5467"/>
                    <a:pt x="389836" y="0"/>
                    <a:pt x="384384" y="0"/>
                  </a:cubicBezTo>
                  <a:close/>
                  <a:moveTo>
                    <a:pt x="280791" y="183128"/>
                  </a:moveTo>
                  <a:cubicBezTo>
                    <a:pt x="163567" y="183128"/>
                    <a:pt x="163567" y="183128"/>
                    <a:pt x="163567" y="183128"/>
                  </a:cubicBezTo>
                  <a:cubicBezTo>
                    <a:pt x="158115" y="183128"/>
                    <a:pt x="152663" y="177662"/>
                    <a:pt x="152663" y="172195"/>
                  </a:cubicBezTo>
                  <a:cubicBezTo>
                    <a:pt x="152663" y="166729"/>
                    <a:pt x="158115" y="161262"/>
                    <a:pt x="163567" y="161262"/>
                  </a:cubicBezTo>
                  <a:cubicBezTo>
                    <a:pt x="280791" y="161262"/>
                    <a:pt x="280791" y="161262"/>
                    <a:pt x="280791" y="161262"/>
                  </a:cubicBezTo>
                  <a:cubicBezTo>
                    <a:pt x="288969" y="161262"/>
                    <a:pt x="291695" y="166729"/>
                    <a:pt x="291695" y="172195"/>
                  </a:cubicBezTo>
                  <a:cubicBezTo>
                    <a:pt x="291695" y="177662"/>
                    <a:pt x="288969" y="183128"/>
                    <a:pt x="280791" y="183128"/>
                  </a:cubicBezTo>
                  <a:close/>
                  <a:moveTo>
                    <a:pt x="313504" y="131197"/>
                  </a:moveTo>
                  <a:cubicBezTo>
                    <a:pt x="163567" y="131197"/>
                    <a:pt x="163567" y="131197"/>
                    <a:pt x="163567" y="131197"/>
                  </a:cubicBezTo>
                  <a:cubicBezTo>
                    <a:pt x="158115" y="131197"/>
                    <a:pt x="152663" y="125730"/>
                    <a:pt x="152663" y="120263"/>
                  </a:cubicBezTo>
                  <a:cubicBezTo>
                    <a:pt x="152663" y="112064"/>
                    <a:pt x="158115" y="109330"/>
                    <a:pt x="163567" y="109330"/>
                  </a:cubicBezTo>
                  <a:cubicBezTo>
                    <a:pt x="313504" y="109330"/>
                    <a:pt x="313504" y="109330"/>
                    <a:pt x="313504" y="109330"/>
                  </a:cubicBezTo>
                  <a:cubicBezTo>
                    <a:pt x="318957" y="109330"/>
                    <a:pt x="324409" y="112064"/>
                    <a:pt x="324409" y="120263"/>
                  </a:cubicBezTo>
                  <a:cubicBezTo>
                    <a:pt x="324409" y="125730"/>
                    <a:pt x="318957" y="131197"/>
                    <a:pt x="313504" y="131197"/>
                  </a:cubicBezTo>
                  <a:close/>
                  <a:moveTo>
                    <a:pt x="313504" y="76531"/>
                  </a:moveTo>
                  <a:cubicBezTo>
                    <a:pt x="163567" y="76531"/>
                    <a:pt x="163567" y="76531"/>
                    <a:pt x="163567" y="76531"/>
                  </a:cubicBezTo>
                  <a:cubicBezTo>
                    <a:pt x="158115" y="76531"/>
                    <a:pt x="152663" y="73798"/>
                    <a:pt x="152663" y="65598"/>
                  </a:cubicBezTo>
                  <a:cubicBezTo>
                    <a:pt x="152663" y="60132"/>
                    <a:pt x="158115" y="54665"/>
                    <a:pt x="163567" y="54665"/>
                  </a:cubicBezTo>
                  <a:cubicBezTo>
                    <a:pt x="313504" y="54665"/>
                    <a:pt x="313504" y="54665"/>
                    <a:pt x="313504" y="54665"/>
                  </a:cubicBezTo>
                  <a:cubicBezTo>
                    <a:pt x="318957" y="54665"/>
                    <a:pt x="324409" y="60132"/>
                    <a:pt x="324409" y="65598"/>
                  </a:cubicBezTo>
                  <a:cubicBezTo>
                    <a:pt x="324409" y="73798"/>
                    <a:pt x="318957" y="76531"/>
                    <a:pt x="313504" y="76531"/>
                  </a:cubicBezTo>
                  <a:close/>
                </a:path>
              </a:pathLst>
            </a:custGeom>
            <a:grpFill/>
            <a:ln>
              <a:noFill/>
            </a:ln>
          </p:spPr>
          <p:txBody>
            <a:bodyPr lIns="68580" tIns="34290" rIns="68580" bIns="34290"/>
            <a:lstStyle/>
            <a:p>
              <a:pPr fontAlgn="auto">
                <a:spcBef>
                  <a:spcPts val="0"/>
                </a:spcBef>
                <a:spcAft>
                  <a:spcPts val="0"/>
                </a:spcAft>
                <a:defRPr/>
              </a:pPr>
              <a:endParaRPr lang="zh-CN" sz="1350">
                <a:latin typeface="+mn-lt"/>
                <a:ea typeface="+mn-ea"/>
              </a:endParaRPr>
            </a:p>
          </p:txBody>
        </p:sp>
        <p:sp>
          <p:nvSpPr>
            <p:cNvPr id="131" name="Docer Falling Dust PPT demo 1"/>
            <p:cNvSpPr/>
            <p:nvPr/>
          </p:nvSpPr>
          <p:spPr>
            <a:xfrm>
              <a:off x="4113213" y="3578225"/>
              <a:ext cx="220663" cy="22225"/>
            </a:xfrm>
            <a:custGeom>
              <a:avLst/>
              <a:gdLst/>
              <a:ahLst/>
              <a:cxnLst/>
              <a:rect l="0" t="0" r="r" b="b"/>
              <a:pathLst>
                <a:path w="220663" h="22225">
                  <a:moveTo>
                    <a:pt x="209766" y="22225"/>
                  </a:moveTo>
                  <a:cubicBezTo>
                    <a:pt x="8173" y="22225"/>
                    <a:pt x="8173" y="22225"/>
                    <a:pt x="8173" y="22225"/>
                  </a:cubicBezTo>
                  <a:cubicBezTo>
                    <a:pt x="2724" y="22225"/>
                    <a:pt x="0" y="16669"/>
                    <a:pt x="0" y="11113"/>
                  </a:cubicBezTo>
                  <a:cubicBezTo>
                    <a:pt x="0" y="2778"/>
                    <a:pt x="2724" y="0"/>
                    <a:pt x="8173" y="0"/>
                  </a:cubicBezTo>
                  <a:cubicBezTo>
                    <a:pt x="209766" y="0"/>
                    <a:pt x="209766" y="0"/>
                    <a:pt x="209766" y="0"/>
                  </a:cubicBezTo>
                  <a:cubicBezTo>
                    <a:pt x="215215" y="0"/>
                    <a:pt x="220663" y="2778"/>
                    <a:pt x="220663" y="11113"/>
                  </a:cubicBezTo>
                  <a:cubicBezTo>
                    <a:pt x="220663" y="16669"/>
                    <a:pt x="215215" y="22225"/>
                    <a:pt x="209766" y="22225"/>
                  </a:cubicBezTo>
                  <a:close/>
                </a:path>
              </a:pathLst>
            </a:custGeom>
            <a:grpFill/>
            <a:ln>
              <a:noFill/>
            </a:ln>
          </p:spPr>
          <p:txBody>
            <a:bodyPr lIns="68580" tIns="34290" rIns="68580" bIns="34290"/>
            <a:lstStyle/>
            <a:p>
              <a:pPr fontAlgn="auto">
                <a:spcBef>
                  <a:spcPts val="0"/>
                </a:spcBef>
                <a:spcAft>
                  <a:spcPts val="0"/>
                </a:spcAft>
                <a:defRPr/>
              </a:pPr>
              <a:endParaRPr lang="zh-CN" sz="1350">
                <a:latin typeface="+mn-lt"/>
                <a:ea typeface="+mn-ea"/>
              </a:endParaRPr>
            </a:p>
          </p:txBody>
        </p:sp>
      </p:grpSp>
      <p:grpSp>
        <p:nvGrpSpPr>
          <p:cNvPr id="11" name="Docer Falling Dust PPT demo 1"/>
          <p:cNvGrpSpPr/>
          <p:nvPr/>
        </p:nvGrpSpPr>
        <p:grpSpPr>
          <a:xfrm>
            <a:off x="2334239" y="3662657"/>
            <a:ext cx="312166" cy="306624"/>
            <a:chOff x="8678863" y="5465763"/>
            <a:chExt cx="536576" cy="527050"/>
          </a:xfrm>
          <a:solidFill>
            <a:schemeClr val="bg1"/>
          </a:solidFill>
        </p:grpSpPr>
        <p:sp>
          <p:nvSpPr>
            <p:cNvPr id="133" name="Docer Falling Dust PPT demo 2"/>
            <p:cNvSpPr/>
            <p:nvPr/>
          </p:nvSpPr>
          <p:spPr>
            <a:xfrm>
              <a:off x="8678863" y="5465763"/>
              <a:ext cx="498475" cy="479425"/>
            </a:xfrm>
            <a:custGeom>
              <a:avLst/>
              <a:gdLst/>
              <a:ahLst/>
              <a:cxnLst/>
              <a:rect l="0" t="0" r="r" b="b"/>
              <a:pathLst>
                <a:path w="498475" h="479425">
                  <a:moveTo>
                    <a:pt x="473960" y="277849"/>
                  </a:moveTo>
                  <a:cubicBezTo>
                    <a:pt x="482132" y="277849"/>
                    <a:pt x="484855" y="272401"/>
                    <a:pt x="487579" y="266953"/>
                  </a:cubicBezTo>
                  <a:cubicBezTo>
                    <a:pt x="498475" y="168888"/>
                    <a:pt x="443997" y="70824"/>
                    <a:pt x="354108" y="24516"/>
                  </a:cubicBezTo>
                  <a:cubicBezTo>
                    <a:pt x="321421" y="8172"/>
                    <a:pt x="286010" y="0"/>
                    <a:pt x="247876" y="0"/>
                  </a:cubicBezTo>
                  <a:cubicBezTo>
                    <a:pt x="155263" y="0"/>
                    <a:pt x="73545" y="51756"/>
                    <a:pt x="32687" y="133476"/>
                  </a:cubicBezTo>
                  <a:cubicBezTo>
                    <a:pt x="5448" y="190680"/>
                    <a:pt x="0" y="256057"/>
                    <a:pt x="19067" y="315985"/>
                  </a:cubicBezTo>
                  <a:cubicBezTo>
                    <a:pt x="40859" y="375913"/>
                    <a:pt x="84441" y="424945"/>
                    <a:pt x="141643" y="454909"/>
                  </a:cubicBezTo>
                  <a:cubicBezTo>
                    <a:pt x="174330" y="471253"/>
                    <a:pt x="209741" y="479425"/>
                    <a:pt x="247876" y="479425"/>
                  </a:cubicBezTo>
                  <a:cubicBezTo>
                    <a:pt x="258771" y="479425"/>
                    <a:pt x="269667" y="479425"/>
                    <a:pt x="280562" y="476701"/>
                  </a:cubicBezTo>
                  <a:cubicBezTo>
                    <a:pt x="286010" y="476701"/>
                    <a:pt x="291458" y="471253"/>
                    <a:pt x="291458" y="465805"/>
                  </a:cubicBezTo>
                  <a:cubicBezTo>
                    <a:pt x="269667" y="256057"/>
                    <a:pt x="269667" y="256057"/>
                    <a:pt x="269667" y="256057"/>
                  </a:cubicBezTo>
                  <a:lnTo>
                    <a:pt x="473960" y="277849"/>
                  </a:lnTo>
                  <a:close/>
                </a:path>
              </a:pathLst>
            </a:custGeom>
            <a:grpFill/>
            <a:ln>
              <a:noFill/>
            </a:ln>
          </p:spPr>
          <p:txBody>
            <a:bodyPr lIns="68580" tIns="34290" rIns="68580" bIns="34290"/>
            <a:lstStyle/>
            <a:p>
              <a:pPr fontAlgn="auto">
                <a:spcBef>
                  <a:spcPts val="0"/>
                </a:spcBef>
                <a:spcAft>
                  <a:spcPts val="0"/>
                </a:spcAft>
                <a:defRPr/>
              </a:pPr>
              <a:endParaRPr lang="zh-CN" sz="1350">
                <a:latin typeface="+mn-lt"/>
                <a:ea typeface="+mn-ea"/>
              </a:endParaRPr>
            </a:p>
          </p:txBody>
        </p:sp>
        <p:sp>
          <p:nvSpPr>
            <p:cNvPr id="134" name="Docer Falling Dust PPT demo 1"/>
            <p:cNvSpPr/>
            <p:nvPr/>
          </p:nvSpPr>
          <p:spPr>
            <a:xfrm>
              <a:off x="8975726" y="5746750"/>
              <a:ext cx="239713" cy="246063"/>
            </a:xfrm>
            <a:custGeom>
              <a:avLst/>
              <a:gdLst/>
              <a:ahLst/>
              <a:cxnLst/>
              <a:rect l="0" t="0" r="r" b="b"/>
              <a:pathLst>
                <a:path w="239713" h="246063">
                  <a:moveTo>
                    <a:pt x="236989" y="24606"/>
                  </a:moveTo>
                  <a:cubicBezTo>
                    <a:pt x="234265" y="24606"/>
                    <a:pt x="231541" y="21872"/>
                    <a:pt x="228817" y="21872"/>
                  </a:cubicBezTo>
                  <a:cubicBezTo>
                    <a:pt x="10896" y="0"/>
                    <a:pt x="10896" y="0"/>
                    <a:pt x="10896" y="0"/>
                  </a:cubicBezTo>
                  <a:cubicBezTo>
                    <a:pt x="8172" y="0"/>
                    <a:pt x="5448" y="0"/>
                    <a:pt x="2724" y="2734"/>
                  </a:cubicBezTo>
                  <a:cubicBezTo>
                    <a:pt x="0" y="5468"/>
                    <a:pt x="0" y="8202"/>
                    <a:pt x="0" y="10936"/>
                  </a:cubicBezTo>
                  <a:cubicBezTo>
                    <a:pt x="21792" y="235127"/>
                    <a:pt x="21792" y="235127"/>
                    <a:pt x="21792" y="235127"/>
                  </a:cubicBezTo>
                  <a:cubicBezTo>
                    <a:pt x="21792" y="237861"/>
                    <a:pt x="24516" y="240595"/>
                    <a:pt x="27240" y="243329"/>
                  </a:cubicBezTo>
                  <a:cubicBezTo>
                    <a:pt x="27240" y="243329"/>
                    <a:pt x="29964" y="246063"/>
                    <a:pt x="32688" y="246063"/>
                  </a:cubicBezTo>
                  <a:cubicBezTo>
                    <a:pt x="32688" y="246063"/>
                    <a:pt x="32688" y="246063"/>
                    <a:pt x="35412" y="246063"/>
                  </a:cubicBezTo>
                  <a:cubicBezTo>
                    <a:pt x="111684" y="232393"/>
                    <a:pt x="179785" y="185914"/>
                    <a:pt x="215197" y="114829"/>
                  </a:cubicBezTo>
                  <a:cubicBezTo>
                    <a:pt x="228817" y="87489"/>
                    <a:pt x="236989" y="62883"/>
                    <a:pt x="239713" y="32808"/>
                  </a:cubicBezTo>
                  <a:cubicBezTo>
                    <a:pt x="239713" y="30074"/>
                    <a:pt x="239713" y="27340"/>
                    <a:pt x="236989" y="24606"/>
                  </a:cubicBezTo>
                  <a:close/>
                </a:path>
              </a:pathLst>
            </a:custGeom>
            <a:grpFill/>
            <a:ln>
              <a:noFill/>
            </a:ln>
          </p:spPr>
          <p:txBody>
            <a:bodyPr lIns="68580" tIns="34290" rIns="68580" bIns="34290"/>
            <a:lstStyle/>
            <a:p>
              <a:pPr fontAlgn="auto">
                <a:spcBef>
                  <a:spcPts val="0"/>
                </a:spcBef>
                <a:spcAft>
                  <a:spcPts val="0"/>
                </a:spcAft>
                <a:defRPr/>
              </a:pPr>
              <a:endParaRPr lang="zh-CN" sz="1350">
                <a:latin typeface="+mn-lt"/>
                <a:ea typeface="+mn-ea"/>
              </a:endParaRPr>
            </a:p>
          </p:txBody>
        </p:sp>
      </p:grpSp>
      <p:sp>
        <p:nvSpPr>
          <p:cNvPr id="31" name="Title 1"/>
          <p:cNvSpPr txBox="1"/>
          <p:nvPr/>
        </p:nvSpPr>
        <p:spPr>
          <a:xfrm>
            <a:off x="857250" y="200025"/>
            <a:ext cx="4752975"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fontAlgn="auto">
              <a:spcAft>
                <a:spcPts val="0"/>
              </a:spcAft>
              <a:defRPr/>
            </a:pP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个人</a:t>
            </a:r>
            <a:r>
              <a:rPr lang="zh-CN" altLang="en-GB" sz="1800" b="1" dirty="0">
                <a:solidFill>
                  <a:schemeClr val="tx1">
                    <a:lumMod val="75000"/>
                    <a:lumOff val="25000"/>
                  </a:schemeClr>
                </a:solidFill>
                <a:latin typeface="微软雅黑" panose="020B0503020204020204" pitchFamily="34" charset="-122"/>
                <a:ea typeface="微软雅黑" panose="020B0503020204020204" pitchFamily="34" charset="-122"/>
              </a:rPr>
              <a:t>用户注册</a:t>
            </a:r>
            <a:r>
              <a:rPr lang="en-US" altLang="zh-CN" sz="18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线上自助注册</a:t>
            </a:r>
          </a:p>
        </p:txBody>
      </p:sp>
      <p:pic>
        <p:nvPicPr>
          <p:cNvPr id="49" name="图片 89"/>
          <p:cNvPicPr/>
          <p:nvPr/>
        </p:nvPicPr>
        <p:blipFill>
          <a:blip r:embed="rId2"/>
          <a:stretch/>
        </p:blipFill>
        <p:spPr>
          <a:xfrm>
            <a:off x="5003800" y="700088"/>
            <a:ext cx="3529013" cy="4230687"/>
          </a:xfrm>
          <a:prstGeom prst="rect">
            <a:avLst/>
          </a:prstGeom>
          <a:ln w="28575" cmpd="sng">
            <a:solidFill>
              <a:schemeClr val="accent1">
                <a:shade val="50000"/>
              </a:schemeClr>
            </a:solidFill>
            <a:prstDash val="soli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Docer Falling Dust PPT demo 4"/>
          <p:cNvGrpSpPr>
            <a:grpSpLocks/>
          </p:cNvGrpSpPr>
          <p:nvPr/>
        </p:nvGrpSpPr>
        <p:grpSpPr bwMode="auto">
          <a:xfrm>
            <a:off x="692150" y="1011238"/>
            <a:ext cx="2278063" cy="892175"/>
            <a:chOff x="1035849" y="0"/>
            <a:chExt cx="4623586" cy="2829127"/>
          </a:xfrm>
        </p:grpSpPr>
        <p:sp>
          <p:nvSpPr>
            <p:cNvPr id="30" name="Docer Falling Dust PPT demo 16"/>
            <p:cNvSpPr/>
            <p:nvPr/>
          </p:nvSpPr>
          <p:spPr>
            <a:xfrm>
              <a:off x="1055181" y="0"/>
              <a:ext cx="3544211" cy="684629"/>
            </a:xfrm>
            <a:prstGeom prst="rect">
              <a:avLst/>
            </a:prstGeom>
            <a:noFill/>
            <a:ln>
              <a:noFill/>
            </a:ln>
          </p:spPr>
          <p:txBody>
            <a:bodyPr lIns="0" tIns="0" rIns="0" bIns="0">
              <a:spAutoFit/>
            </a:bodyPr>
            <a:lstStyle>
              <a:lvl1pPr lvl="0" algn="l" defTabSz="457200">
                <a:defRPr sz="3400">
                  <a:solidFill>
                    <a:srgbClr val="828589"/>
                  </a:solidFill>
                  <a:latin typeface="STIXGeneral-Bold"/>
                  <a:ea typeface="STIXGeneral-Bold"/>
                </a:defRPr>
              </a:lvl1pPr>
            </a:lstStyle>
            <a:p>
              <a:pPr defTabSz="514350" fontAlgn="auto">
                <a:spcBef>
                  <a:spcPts val="0"/>
                </a:spcBef>
                <a:spcAft>
                  <a:spcPts val="0"/>
                </a:spcAft>
                <a:defRPr/>
              </a:pPr>
              <a:r>
                <a:rPr lang="zh-CN" altLang="en-US" sz="1400" b="1" dirty="0">
                  <a:solidFill>
                    <a:schemeClr val="tx1">
                      <a:lumMod val="85000"/>
                      <a:lumOff val="15000"/>
                    </a:schemeClr>
                  </a:solidFill>
                  <a:latin typeface="微软雅黑"/>
                  <a:ea typeface="微软雅黑"/>
                </a:rPr>
                <a:t>注册信息填写</a:t>
              </a:r>
            </a:p>
          </p:txBody>
        </p:sp>
        <p:sp>
          <p:nvSpPr>
            <p:cNvPr id="31" name="Docer Falling Dust PPT demo 15"/>
            <p:cNvSpPr/>
            <p:nvPr/>
          </p:nvSpPr>
          <p:spPr>
            <a:xfrm>
              <a:off x="1035849" y="724901"/>
              <a:ext cx="4623586" cy="2104226"/>
            </a:xfrm>
            <a:prstGeom prst="rect">
              <a:avLst/>
            </a:prstGeom>
            <a:noFill/>
            <a:ln>
              <a:noFill/>
            </a:ln>
          </p:spPr>
          <p:txBody>
            <a:bodyPr lIns="0" tIns="0" rIns="0" bIns="0">
              <a:spAutoFit/>
            </a:bodyPr>
            <a:lstStyle>
              <a:lvl1pPr lvl="0" algn="l" defTabSz="457200">
                <a:defRPr sz="1800">
                  <a:solidFill>
                    <a:srgbClr val="828589"/>
                  </a:solidFill>
                  <a:latin typeface="STIXGeneral-Regular"/>
                  <a:ea typeface="STIXGeneral-Regular"/>
                </a:defRPr>
              </a:lvl1pPr>
            </a:lstStyle>
            <a:p>
              <a:pPr algn="just" fontAlgn="auto">
                <a:lnSpc>
                  <a:spcPct val="120000"/>
                </a:lnSpc>
                <a:spcBef>
                  <a:spcPts val="0"/>
                </a:spcBef>
                <a:spcAft>
                  <a:spcPts val="0"/>
                </a:spcAft>
                <a:defRPr sz="1800">
                  <a:solidFill>
                    <a:srgbClr val="000000"/>
                  </a:solidFill>
                </a:defRPr>
              </a:pPr>
              <a:r>
                <a:rPr lang="zh-CN" altLang="en-US" sz="1200" dirty="0">
                  <a:solidFill>
                    <a:schemeClr val="tx1">
                      <a:lumMod val="85000"/>
                      <a:lumOff val="15000"/>
                    </a:schemeClr>
                  </a:solidFill>
                  <a:latin typeface="微软雅黑"/>
                  <a:ea typeface="微软雅黑"/>
                </a:rPr>
                <a:t>选择</a:t>
              </a:r>
              <a:r>
                <a:rPr lang="en-US" altLang="zh-CN" sz="1200" dirty="0">
                  <a:solidFill>
                    <a:schemeClr val="tx1">
                      <a:lumMod val="85000"/>
                      <a:lumOff val="15000"/>
                    </a:schemeClr>
                  </a:solidFill>
                  <a:latin typeface="微软雅黑"/>
                  <a:ea typeface="微软雅黑"/>
                </a:rPr>
                <a:t>【</a:t>
              </a:r>
              <a:r>
                <a:rPr lang="zh-CN" altLang="en-US" sz="1200" dirty="0">
                  <a:solidFill>
                    <a:schemeClr val="tx1">
                      <a:lumMod val="85000"/>
                      <a:lumOff val="15000"/>
                    </a:schemeClr>
                  </a:solidFill>
                  <a:latin typeface="微软雅黑"/>
                  <a:ea typeface="微软雅黑"/>
                </a:rPr>
                <a:t>立即注册</a:t>
              </a:r>
              <a:r>
                <a:rPr lang="en-US" altLang="zh-CN" sz="1200" dirty="0">
                  <a:solidFill>
                    <a:schemeClr val="tx1">
                      <a:lumMod val="85000"/>
                      <a:lumOff val="15000"/>
                    </a:schemeClr>
                  </a:solidFill>
                  <a:latin typeface="微软雅黑"/>
                  <a:ea typeface="微软雅黑"/>
                </a:rPr>
                <a:t>】</a:t>
              </a:r>
              <a:r>
                <a:rPr lang="zh-CN" altLang="en-US" sz="1200" dirty="0">
                  <a:solidFill>
                    <a:schemeClr val="tx1">
                      <a:lumMod val="85000"/>
                      <a:lumOff val="15000"/>
                    </a:schemeClr>
                  </a:solidFill>
                  <a:latin typeface="微软雅黑"/>
                  <a:ea typeface="微软雅黑"/>
                </a:rPr>
                <a:t>，按照要求填入注册信息，获取验证码后点击</a:t>
              </a:r>
              <a:r>
                <a:rPr lang="en-US" altLang="zh-CN" sz="1200" dirty="0">
                  <a:solidFill>
                    <a:schemeClr val="tx1">
                      <a:lumMod val="85000"/>
                      <a:lumOff val="15000"/>
                    </a:schemeClr>
                  </a:solidFill>
                  <a:latin typeface="微软雅黑"/>
                  <a:ea typeface="微软雅黑"/>
                </a:rPr>
                <a:t>【</a:t>
              </a:r>
              <a:r>
                <a:rPr lang="zh-CN" altLang="en-US" sz="1200" dirty="0">
                  <a:solidFill>
                    <a:schemeClr val="tx1">
                      <a:lumMod val="85000"/>
                      <a:lumOff val="15000"/>
                    </a:schemeClr>
                  </a:solidFill>
                  <a:latin typeface="微软雅黑"/>
                  <a:ea typeface="微软雅黑"/>
                </a:rPr>
                <a:t>注册</a:t>
              </a:r>
              <a:r>
                <a:rPr lang="en-US" altLang="zh-CN" sz="1200" dirty="0">
                  <a:solidFill>
                    <a:schemeClr val="tx1">
                      <a:lumMod val="85000"/>
                      <a:lumOff val="15000"/>
                    </a:schemeClr>
                  </a:solidFill>
                  <a:latin typeface="微软雅黑"/>
                  <a:ea typeface="微软雅黑"/>
                </a:rPr>
                <a:t>】</a:t>
              </a:r>
              <a:r>
                <a:rPr lang="zh-CN" altLang="en-US" sz="1200" dirty="0">
                  <a:solidFill>
                    <a:schemeClr val="tx1">
                      <a:lumMod val="85000"/>
                      <a:lumOff val="15000"/>
                    </a:schemeClr>
                  </a:solidFill>
                  <a:latin typeface="微软雅黑"/>
                  <a:ea typeface="微软雅黑"/>
                </a:rPr>
                <a:t>。</a:t>
              </a:r>
            </a:p>
          </p:txBody>
        </p:sp>
      </p:grpSp>
      <p:pic>
        <p:nvPicPr>
          <p:cNvPr id="92" name="图片 92"/>
          <p:cNvPicPr/>
          <p:nvPr/>
        </p:nvPicPr>
        <p:blipFill>
          <a:blip r:embed="rId2"/>
          <a:stretch/>
        </p:blipFill>
        <p:spPr>
          <a:xfrm>
            <a:off x="6704013" y="1430338"/>
            <a:ext cx="2035175" cy="3017837"/>
          </a:xfrm>
          <a:prstGeom prst="rect">
            <a:avLst/>
          </a:prstGeom>
          <a:noFill/>
          <a:ln w="28575" cmpd="sng">
            <a:solidFill>
              <a:schemeClr val="accent1">
                <a:shade val="50000"/>
              </a:schemeClr>
            </a:solidFill>
            <a:prstDash val="solid"/>
          </a:ln>
        </p:spPr>
      </p:pic>
      <p:pic>
        <p:nvPicPr>
          <p:cNvPr id="36867" name="图片 1"/>
          <p:cNvPicPr>
            <a:picLocks noChangeAspect="1" noChangeArrowheads="1"/>
          </p:cNvPicPr>
          <p:nvPr/>
        </p:nvPicPr>
        <p:blipFill>
          <a:blip r:embed="rId3"/>
          <a:srcRect/>
          <a:stretch>
            <a:fillRect/>
          </a:stretch>
        </p:blipFill>
        <p:spPr bwMode="auto">
          <a:xfrm>
            <a:off x="323850" y="915988"/>
            <a:ext cx="438150" cy="438150"/>
          </a:xfrm>
          <a:prstGeom prst="rect">
            <a:avLst/>
          </a:prstGeom>
          <a:noFill/>
          <a:ln w="9525">
            <a:noFill/>
            <a:miter lim="800000"/>
            <a:headEnd/>
            <a:tailEnd/>
          </a:ln>
        </p:spPr>
      </p:pic>
      <p:grpSp>
        <p:nvGrpSpPr>
          <p:cNvPr id="4" name="Docer Falling Dust PPT demo 4"/>
          <p:cNvGrpSpPr>
            <a:grpSpLocks/>
          </p:cNvGrpSpPr>
          <p:nvPr/>
        </p:nvGrpSpPr>
        <p:grpSpPr bwMode="auto">
          <a:xfrm>
            <a:off x="690563" y="2063750"/>
            <a:ext cx="2293937" cy="2444750"/>
            <a:chOff x="1351781" y="0"/>
            <a:chExt cx="6159294" cy="7753289"/>
          </a:xfrm>
        </p:grpSpPr>
        <p:sp>
          <p:nvSpPr>
            <p:cNvPr id="12" name="Docer Falling Dust PPT demo 16"/>
            <p:cNvSpPr/>
            <p:nvPr/>
          </p:nvSpPr>
          <p:spPr>
            <a:xfrm>
              <a:off x="1407192" y="0"/>
              <a:ext cx="6103883" cy="684706"/>
            </a:xfrm>
            <a:prstGeom prst="rect">
              <a:avLst/>
            </a:prstGeom>
            <a:noFill/>
            <a:ln>
              <a:noFill/>
            </a:ln>
          </p:spPr>
          <p:txBody>
            <a:bodyPr lIns="0" tIns="0" rIns="0" bIns="0">
              <a:spAutoFit/>
            </a:bodyPr>
            <a:lstStyle>
              <a:lvl1pPr lvl="0" algn="l" defTabSz="457200">
                <a:defRPr sz="3400">
                  <a:solidFill>
                    <a:srgbClr val="828589"/>
                  </a:solidFill>
                  <a:latin typeface="STIXGeneral-Bold"/>
                  <a:ea typeface="STIXGeneral-Bold"/>
                </a:defRPr>
              </a:lvl1pPr>
            </a:lstStyle>
            <a:p>
              <a:pPr defTabSz="514350" fontAlgn="auto">
                <a:spcBef>
                  <a:spcPts val="0"/>
                </a:spcBef>
                <a:spcAft>
                  <a:spcPts val="0"/>
                </a:spcAft>
                <a:defRPr/>
              </a:pPr>
              <a:r>
                <a:rPr lang="zh-CN" altLang="en-US" sz="1400" b="1" dirty="0">
                  <a:solidFill>
                    <a:schemeClr val="tx1">
                      <a:lumMod val="85000"/>
                      <a:lumOff val="15000"/>
                    </a:schemeClr>
                  </a:solidFill>
                  <a:latin typeface="微软雅黑"/>
                  <a:ea typeface="微软雅黑"/>
                </a:rPr>
                <a:t>个人认证等级</a:t>
              </a:r>
            </a:p>
          </p:txBody>
        </p:sp>
        <p:sp>
          <p:nvSpPr>
            <p:cNvPr id="13" name="Docer Falling Dust PPT demo 15"/>
            <p:cNvSpPr/>
            <p:nvPr/>
          </p:nvSpPr>
          <p:spPr>
            <a:xfrm>
              <a:off x="1351781" y="724983"/>
              <a:ext cx="6159294" cy="7028306"/>
            </a:xfrm>
            <a:prstGeom prst="rect">
              <a:avLst/>
            </a:prstGeom>
            <a:noFill/>
            <a:ln>
              <a:noFill/>
            </a:ln>
          </p:spPr>
          <p:txBody>
            <a:bodyPr lIns="0" tIns="0" rIns="0" bIns="0">
              <a:spAutoFit/>
            </a:bodyPr>
            <a:lstStyle>
              <a:lvl1pPr lvl="0" algn="l" defTabSz="457200">
                <a:defRPr sz="1800">
                  <a:solidFill>
                    <a:srgbClr val="828589"/>
                  </a:solidFill>
                  <a:latin typeface="STIXGeneral-Regular"/>
                  <a:ea typeface="STIXGeneral-Regular"/>
                </a:defRPr>
              </a:lvl1pPr>
            </a:lstStyle>
            <a:p>
              <a:pPr algn="just" fontAlgn="auto">
                <a:lnSpc>
                  <a:spcPct val="120000"/>
                </a:lnSpc>
                <a:spcBef>
                  <a:spcPts val="0"/>
                </a:spcBef>
                <a:spcAft>
                  <a:spcPts val="0"/>
                </a:spcAft>
                <a:defRPr sz="1800">
                  <a:solidFill>
                    <a:srgbClr val="000000"/>
                  </a:solidFill>
                </a:defRPr>
              </a:pPr>
              <a:r>
                <a:rPr lang="en-US" sz="1200" dirty="0">
                  <a:solidFill>
                    <a:schemeClr val="tx1">
                      <a:lumMod val="85000"/>
                      <a:lumOff val="15000"/>
                    </a:schemeClr>
                  </a:solidFill>
                  <a:latin typeface="微软雅黑"/>
                  <a:ea typeface="微软雅黑"/>
                </a:rPr>
                <a:t>1</a:t>
              </a:r>
              <a:r>
                <a:rPr lang="zh-CN" altLang="en-US" sz="1200" dirty="0">
                  <a:solidFill>
                    <a:schemeClr val="tx1">
                      <a:lumMod val="85000"/>
                      <a:lumOff val="15000"/>
                    </a:schemeClr>
                  </a:solidFill>
                  <a:latin typeface="微软雅黑"/>
                  <a:ea typeface="微软雅黑"/>
                </a:rPr>
                <a:t>、注册用户，姓名和身份证号与基础库比对不通过。注册用户可通过</a:t>
              </a:r>
              <a:r>
                <a:rPr lang="en-US" sz="1200" dirty="0">
                  <a:solidFill>
                    <a:schemeClr val="tx1">
                      <a:lumMod val="85000"/>
                      <a:lumOff val="15000"/>
                    </a:schemeClr>
                  </a:solidFill>
                  <a:latin typeface="微软雅黑"/>
                  <a:ea typeface="微软雅黑"/>
                </a:rPr>
                <a:t>“</a:t>
              </a:r>
              <a:r>
                <a:rPr lang="zh-CN" altLang="en-US" sz="1200" dirty="0">
                  <a:solidFill>
                    <a:schemeClr val="tx1">
                      <a:lumMod val="85000"/>
                      <a:lumOff val="15000"/>
                    </a:schemeClr>
                  </a:solidFill>
                  <a:latin typeface="微软雅黑"/>
                  <a:ea typeface="微软雅黑"/>
                </a:rPr>
                <a:t>个人中心</a:t>
              </a:r>
              <a:r>
                <a:rPr lang="en-US" sz="1200" dirty="0">
                  <a:solidFill>
                    <a:schemeClr val="tx1">
                      <a:lumMod val="85000"/>
                      <a:lumOff val="15000"/>
                    </a:schemeClr>
                  </a:solidFill>
                  <a:latin typeface="微软雅黑"/>
                  <a:ea typeface="微软雅黑"/>
                </a:rPr>
                <a:t>-&gt;</a:t>
              </a:r>
              <a:r>
                <a:rPr lang="zh-CN" altLang="en-US" sz="1200" dirty="0">
                  <a:solidFill>
                    <a:schemeClr val="tx1">
                      <a:lumMod val="85000"/>
                      <a:lumOff val="15000"/>
                    </a:schemeClr>
                  </a:solidFill>
                  <a:latin typeface="微软雅黑"/>
                  <a:ea typeface="微软雅黑"/>
                </a:rPr>
                <a:t>基本信息修改</a:t>
              </a:r>
              <a:r>
                <a:rPr lang="en-US" sz="1200" dirty="0">
                  <a:solidFill>
                    <a:schemeClr val="tx1">
                      <a:lumMod val="85000"/>
                      <a:lumOff val="15000"/>
                    </a:schemeClr>
                  </a:solidFill>
                  <a:latin typeface="微软雅黑"/>
                  <a:ea typeface="微软雅黑"/>
                </a:rPr>
                <a:t>”</a:t>
              </a:r>
              <a:r>
                <a:rPr lang="zh-CN" altLang="en-US" sz="1200" dirty="0">
                  <a:solidFill>
                    <a:schemeClr val="tx1">
                      <a:lumMod val="85000"/>
                      <a:lumOff val="15000"/>
                    </a:schemeClr>
                  </a:solidFill>
                  <a:latin typeface="微软雅黑"/>
                  <a:ea typeface="微软雅黑"/>
                </a:rPr>
                <a:t>成为实名用户。</a:t>
              </a:r>
            </a:p>
            <a:p>
              <a:pPr algn="just" fontAlgn="auto">
                <a:lnSpc>
                  <a:spcPct val="120000"/>
                </a:lnSpc>
                <a:spcBef>
                  <a:spcPts val="0"/>
                </a:spcBef>
                <a:spcAft>
                  <a:spcPts val="0"/>
                </a:spcAft>
                <a:defRPr sz="1800">
                  <a:solidFill>
                    <a:srgbClr val="000000"/>
                  </a:solidFill>
                </a:defRPr>
              </a:pPr>
              <a:r>
                <a:rPr lang="en-US" sz="1200" dirty="0">
                  <a:solidFill>
                    <a:schemeClr val="tx1">
                      <a:lumMod val="85000"/>
                      <a:lumOff val="15000"/>
                    </a:schemeClr>
                  </a:solidFill>
                  <a:latin typeface="微软雅黑"/>
                  <a:ea typeface="微软雅黑"/>
                </a:rPr>
                <a:t>2</a:t>
              </a:r>
              <a:r>
                <a:rPr lang="zh-CN" altLang="en-US" sz="1200" dirty="0">
                  <a:solidFill>
                    <a:schemeClr val="tx1">
                      <a:lumMod val="85000"/>
                      <a:lumOff val="15000"/>
                    </a:schemeClr>
                  </a:solidFill>
                  <a:latin typeface="微软雅黑"/>
                  <a:ea typeface="微软雅黑"/>
                </a:rPr>
                <a:t>、实名用户，姓名和身份证号与基础库比对通过。</a:t>
              </a:r>
            </a:p>
            <a:p>
              <a:pPr algn="just" fontAlgn="auto">
                <a:lnSpc>
                  <a:spcPct val="120000"/>
                </a:lnSpc>
                <a:spcBef>
                  <a:spcPts val="0"/>
                </a:spcBef>
                <a:spcAft>
                  <a:spcPts val="0"/>
                </a:spcAft>
                <a:defRPr sz="1800">
                  <a:solidFill>
                    <a:srgbClr val="000000"/>
                  </a:solidFill>
                </a:defRPr>
              </a:pPr>
              <a:r>
                <a:rPr lang="en-US" sz="1200" dirty="0">
                  <a:solidFill>
                    <a:schemeClr val="tx1">
                      <a:lumMod val="85000"/>
                      <a:lumOff val="15000"/>
                    </a:schemeClr>
                  </a:solidFill>
                  <a:latin typeface="微软雅黑"/>
                  <a:ea typeface="微软雅黑"/>
                </a:rPr>
                <a:t>3</a:t>
              </a:r>
              <a:r>
                <a:rPr lang="zh-CN" altLang="en-US" sz="1200" dirty="0">
                  <a:solidFill>
                    <a:schemeClr val="tx1">
                      <a:lumMod val="85000"/>
                      <a:lumOff val="15000"/>
                    </a:schemeClr>
                  </a:solidFill>
                  <a:latin typeface="微软雅黑"/>
                  <a:ea typeface="微软雅黑"/>
                </a:rPr>
                <a:t>、实人用户在实名的基础上为人脸认证比对通过。</a:t>
              </a:r>
            </a:p>
            <a:p>
              <a:pPr algn="just" fontAlgn="auto">
                <a:lnSpc>
                  <a:spcPct val="120000"/>
                </a:lnSpc>
                <a:spcBef>
                  <a:spcPts val="0"/>
                </a:spcBef>
                <a:spcAft>
                  <a:spcPts val="0"/>
                </a:spcAft>
                <a:defRPr sz="1800">
                  <a:solidFill>
                    <a:srgbClr val="000000"/>
                  </a:solidFill>
                </a:defRPr>
              </a:pPr>
              <a:r>
                <a:rPr lang="zh-CN" altLang="en-US" sz="1200" dirty="0">
                  <a:solidFill>
                    <a:schemeClr val="tx1">
                      <a:lumMod val="85000"/>
                      <a:lumOff val="15000"/>
                    </a:schemeClr>
                  </a:solidFill>
                  <a:latin typeface="微软雅黑"/>
                  <a:ea typeface="微软雅黑"/>
                </a:rPr>
                <a:t>认证等级作用，实名可办理人社业务，实人可办理的更多的业务。</a:t>
              </a:r>
            </a:p>
          </p:txBody>
        </p:sp>
      </p:grpSp>
      <p:pic>
        <p:nvPicPr>
          <p:cNvPr id="36869" name="图片 14"/>
          <p:cNvPicPr>
            <a:picLocks noChangeAspect="1" noChangeArrowheads="1"/>
          </p:cNvPicPr>
          <p:nvPr/>
        </p:nvPicPr>
        <p:blipFill>
          <a:blip r:embed="rId3"/>
          <a:srcRect/>
          <a:stretch>
            <a:fillRect/>
          </a:stretch>
        </p:blipFill>
        <p:spPr bwMode="auto">
          <a:xfrm>
            <a:off x="323850" y="1995488"/>
            <a:ext cx="438150" cy="438150"/>
          </a:xfrm>
          <a:prstGeom prst="rect">
            <a:avLst/>
          </a:prstGeom>
          <a:noFill/>
          <a:ln w="9525">
            <a:noFill/>
            <a:miter lim="800000"/>
            <a:headEnd/>
            <a:tailEnd/>
          </a:ln>
        </p:spPr>
      </p:pic>
      <p:pic>
        <p:nvPicPr>
          <p:cNvPr id="36870" name="图片 7"/>
          <p:cNvPicPr>
            <a:picLocks noChangeAspect="1" noChangeArrowheads="1"/>
          </p:cNvPicPr>
          <p:nvPr/>
        </p:nvPicPr>
        <p:blipFill>
          <a:blip r:embed="rId4"/>
          <a:srcRect/>
          <a:stretch>
            <a:fillRect/>
          </a:stretch>
        </p:blipFill>
        <p:spPr bwMode="auto">
          <a:xfrm>
            <a:off x="3170238" y="1393825"/>
            <a:ext cx="3471862" cy="3090863"/>
          </a:xfrm>
          <a:prstGeom prst="rect">
            <a:avLst/>
          </a:prstGeom>
          <a:noFill/>
          <a:ln w="9525">
            <a:noFill/>
            <a:miter lim="800000"/>
            <a:headEnd/>
            <a:tailEnd/>
          </a:ln>
        </p:spPr>
      </p:pic>
      <p:sp>
        <p:nvSpPr>
          <p:cNvPr id="16" name="Title 1"/>
          <p:cNvSpPr txBox="1"/>
          <p:nvPr/>
        </p:nvSpPr>
        <p:spPr>
          <a:xfrm>
            <a:off x="755650" y="195263"/>
            <a:ext cx="4752975" cy="379412"/>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fontAlgn="auto">
              <a:spcAft>
                <a:spcPts val="0"/>
              </a:spcAft>
              <a:defRPr/>
            </a:pP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个人</a:t>
            </a:r>
            <a:r>
              <a:rPr lang="zh-CN" altLang="en-GB" sz="1800" b="1" dirty="0">
                <a:solidFill>
                  <a:schemeClr val="tx1">
                    <a:lumMod val="75000"/>
                    <a:lumOff val="25000"/>
                  </a:schemeClr>
                </a:solidFill>
                <a:latin typeface="微软雅黑" panose="020B0503020204020204" pitchFamily="34" charset="-122"/>
                <a:ea typeface="微软雅黑" panose="020B0503020204020204" pitchFamily="34" charset="-122"/>
              </a:rPr>
              <a:t>用户注册</a:t>
            </a:r>
            <a:r>
              <a:rPr lang="en-US" altLang="zh-CN" sz="18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线上自助注册</a:t>
            </a:r>
          </a:p>
        </p:txBody>
      </p:sp>
    </p:spTree>
  </p:cSld>
  <p:clrMapOvr>
    <a:masterClrMapping/>
  </p:clrMapOvr>
  <p:timing>
    <p:tnLst>
      <p:par>
        <p:cTn id="1" dur="indefinite" restart="never" nodeType="tmRoot">
          <p:childTnLst>
            <p:seq>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6"/>
                                        </p:tgtEl>
                                        <p:attrNameLst>
                                          <p:attrName>ppt_y</p:attrName>
                                        </p:attrNameLst>
                                      </p:cBhvr>
                                      <p:tavLst>
                                        <p:tav tm="0">
                                          <p:val>
                                            <p:strVal val="#ppt_y"/>
                                          </p:val>
                                        </p:tav>
                                        <p:tav tm="100000">
                                          <p:val>
                                            <p:strVal val="#ppt_y"/>
                                          </p:val>
                                        </p:tav>
                                      </p:tavLst>
                                    </p:anim>
                                    <p:anim calcmode="lin" valueType="num">
                                      <p:cBhvr>
                                        <p:cTn id="17"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a:grpSpLocks/>
          </p:cNvGrpSpPr>
          <p:nvPr/>
        </p:nvGrpSpPr>
        <p:grpSpPr bwMode="auto">
          <a:xfrm>
            <a:off x="0" y="1666875"/>
            <a:ext cx="9144000" cy="1814513"/>
            <a:chOff x="170694" y="177982"/>
            <a:chExt cx="3936003" cy="781165"/>
          </a:xfrm>
        </p:grpSpPr>
        <p:sp>
          <p:nvSpPr>
            <p:cNvPr id="44" name="等腰三角形 43"/>
            <p:cNvSpPr/>
            <p:nvPr/>
          </p:nvSpPr>
          <p:spPr>
            <a:xfrm>
              <a:off x="1233961" y="177982"/>
              <a:ext cx="355334" cy="356752"/>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p>
          </p:txBody>
        </p:sp>
        <p:sp>
          <p:nvSpPr>
            <p:cNvPr id="45" name="等腰三角形 44"/>
            <p:cNvSpPr/>
            <p:nvPr/>
          </p:nvSpPr>
          <p:spPr>
            <a:xfrm flipV="1">
              <a:off x="200078" y="602395"/>
              <a:ext cx="355334" cy="356752"/>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p>
          </p:txBody>
        </p:sp>
        <p:sp>
          <p:nvSpPr>
            <p:cNvPr id="46" name="矩形 45"/>
            <p:cNvSpPr/>
            <p:nvPr/>
          </p:nvSpPr>
          <p:spPr>
            <a:xfrm>
              <a:off x="170694" y="262045"/>
              <a:ext cx="3936003" cy="6116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p>
          </p:txBody>
        </p:sp>
        <p:sp>
          <p:nvSpPr>
            <p:cNvPr id="47" name="平行四边形 46"/>
            <p:cNvSpPr/>
            <p:nvPr/>
          </p:nvSpPr>
          <p:spPr>
            <a:xfrm>
              <a:off x="377061" y="177982"/>
              <a:ext cx="1035934" cy="779114"/>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p>
          </p:txBody>
        </p:sp>
        <p:sp>
          <p:nvSpPr>
            <p:cNvPr id="48" name="文本框 6"/>
            <p:cNvSpPr txBox="1"/>
            <p:nvPr/>
          </p:nvSpPr>
          <p:spPr>
            <a:xfrm>
              <a:off x="651078" y="283914"/>
              <a:ext cx="569217" cy="559732"/>
            </a:xfrm>
            <a:prstGeom prst="rect">
              <a:avLst/>
            </a:prstGeom>
            <a:noFill/>
          </p:spPr>
          <p:txBody>
            <a:bodyPr lIns="68580" tIns="34290" rIns="68580" bIns="34290">
              <a:spAutoFit/>
            </a:bodyPr>
            <a:lstStyle/>
            <a:p>
              <a:pPr fontAlgn="auto">
                <a:spcBef>
                  <a:spcPts val="0"/>
                </a:spcBef>
                <a:spcAft>
                  <a:spcPts val="0"/>
                </a:spcAft>
                <a:defRPr/>
              </a:pPr>
              <a:r>
                <a:rPr lang="en-US" altLang="zh-CN" sz="8000" dirty="0">
                  <a:solidFill>
                    <a:schemeClr val="bg1">
                      <a:lumMod val="95000"/>
                    </a:schemeClr>
                  </a:solidFill>
                  <a:latin typeface="Impact" panose="020B0806030902050204" pitchFamily="34" charset="0"/>
                  <a:ea typeface="+mn-ea"/>
                </a:rPr>
                <a:t>02</a:t>
              </a:r>
              <a:endParaRPr lang="zh-CN" altLang="en-US" sz="8000" dirty="0">
                <a:solidFill>
                  <a:schemeClr val="bg1">
                    <a:lumMod val="95000"/>
                  </a:schemeClr>
                </a:solidFill>
                <a:latin typeface="Impact" panose="020B0806030902050204" pitchFamily="34" charset="0"/>
                <a:ea typeface="+mn-ea"/>
              </a:endParaRPr>
            </a:p>
          </p:txBody>
        </p:sp>
      </p:grpSp>
      <p:sp>
        <p:nvSpPr>
          <p:cNvPr id="49" name="TextBox 48"/>
          <p:cNvSpPr txBox="1"/>
          <p:nvPr/>
        </p:nvSpPr>
        <p:spPr>
          <a:xfrm>
            <a:off x="2886075" y="1974850"/>
            <a:ext cx="4151313" cy="1177925"/>
          </a:xfrm>
          <a:prstGeom prst="rect">
            <a:avLst/>
          </a:prstGeom>
          <a:noFill/>
        </p:spPr>
        <p:txBody>
          <a:bodyPr lIns="68584" tIns="34291" rIns="68584" bIns="34291">
            <a:spAutoFit/>
          </a:bodyPr>
          <a:lstStyle/>
          <a:p>
            <a:pPr fontAlgn="auto">
              <a:spcBef>
                <a:spcPts val="0"/>
              </a:spcBef>
              <a:spcAft>
                <a:spcPts val="0"/>
              </a:spcAft>
              <a:defRPr/>
            </a:pPr>
            <a:r>
              <a:rPr lang="zh-CN" altLang="en-US" sz="3600" b="1" dirty="0">
                <a:solidFill>
                  <a:schemeClr val="tx1">
                    <a:lumMod val="75000"/>
                    <a:lumOff val="25000"/>
                  </a:schemeClr>
                </a:solidFill>
                <a:latin typeface="微软雅黑" panose="020B0503020204020204" pitchFamily="34" charset="-122"/>
                <a:ea typeface="微软雅黑" panose="020B0503020204020204" pitchFamily="34" charset="-122"/>
              </a:rPr>
              <a:t>网上办事服务大厅征缴业务操作培训</a:t>
            </a:r>
            <a:endParaRPr lang="zh-CN" altLang="en-GB" sz="3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0" name="组合 9"/>
          <p:cNvGrpSpPr>
            <a:grpSpLocks/>
          </p:cNvGrpSpPr>
          <p:nvPr/>
        </p:nvGrpSpPr>
        <p:grpSpPr bwMode="auto">
          <a:xfrm>
            <a:off x="5940425" y="1274763"/>
            <a:ext cx="431800" cy="433387"/>
            <a:chOff x="6084168" y="1274820"/>
            <a:chExt cx="432048" cy="432834"/>
          </a:xfrm>
        </p:grpSpPr>
        <p:sp>
          <p:nvSpPr>
            <p:cNvPr id="37907" name="椭圆 22"/>
            <p:cNvSpPr>
              <a:spLocks noChangeArrowheads="1"/>
            </p:cNvSpPr>
            <p:nvPr/>
          </p:nvSpPr>
          <p:spPr bwMode="auto">
            <a:xfrm>
              <a:off x="6084168" y="1274820"/>
              <a:ext cx="432048" cy="432834"/>
            </a:xfrm>
            <a:prstGeom prst="ellipse">
              <a:avLst/>
            </a:prstGeom>
            <a:solidFill>
              <a:schemeClr val="accent1"/>
            </a:solidFill>
            <a:ln w="9525">
              <a:noFill/>
              <a:round/>
              <a:headEnd/>
              <a:tailEnd/>
            </a:ln>
          </p:spPr>
          <p:txBody>
            <a:bodyPr anchor="ctr"/>
            <a:lstStyle/>
            <a:p>
              <a:pPr algn="ctr"/>
              <a:endParaRPr lang="zh-CN" altLang="en-US">
                <a:solidFill>
                  <a:srgbClr val="FFFFFF"/>
                </a:solidFill>
                <a:latin typeface="Calibri" pitchFamily="34" charset="0"/>
              </a:endParaRPr>
            </a:p>
          </p:txBody>
        </p:sp>
        <p:sp>
          <p:nvSpPr>
            <p:cNvPr id="37908" name="Freeform 59"/>
            <p:cNvSpPr>
              <a:spLocks noChangeArrowheads="1"/>
            </p:cNvSpPr>
            <p:nvPr/>
          </p:nvSpPr>
          <p:spPr bwMode="auto">
            <a:xfrm>
              <a:off x="6180302" y="1365898"/>
              <a:ext cx="239780" cy="250679"/>
            </a:xfrm>
            <a:custGeom>
              <a:avLst/>
              <a:gdLst>
                <a:gd name="T0" fmla="*/ 2147483647 w 581"/>
                <a:gd name="T1" fmla="*/ 2147483647 h 609"/>
                <a:gd name="T2" fmla="*/ 2147483647 w 581"/>
                <a:gd name="T3" fmla="*/ 2147483647 h 609"/>
                <a:gd name="T4" fmla="*/ 2147483647 w 581"/>
                <a:gd name="T5" fmla="*/ 2147483647 h 609"/>
                <a:gd name="T6" fmla="*/ 2147483647 w 581"/>
                <a:gd name="T7" fmla="*/ 2147483647 h 609"/>
                <a:gd name="T8" fmla="*/ 2147483647 w 581"/>
                <a:gd name="T9" fmla="*/ 2147483647 h 609"/>
                <a:gd name="T10" fmla="*/ 2147483647 w 581"/>
                <a:gd name="T11" fmla="*/ 2147483647 h 609"/>
                <a:gd name="T12" fmla="*/ 2147483647 w 581"/>
                <a:gd name="T13" fmla="*/ 2147483647 h 609"/>
                <a:gd name="T14" fmla="*/ 2147483647 w 581"/>
                <a:gd name="T15" fmla="*/ 2147483647 h 609"/>
                <a:gd name="T16" fmla="*/ 2147483647 w 581"/>
                <a:gd name="T17" fmla="*/ 2147483647 h 609"/>
                <a:gd name="T18" fmla="*/ 2147483647 w 581"/>
                <a:gd name="T19" fmla="*/ 2147483647 h 609"/>
                <a:gd name="T20" fmla="*/ 2147483647 w 581"/>
                <a:gd name="T21" fmla="*/ 2147483647 h 609"/>
                <a:gd name="T22" fmla="*/ 0 w 581"/>
                <a:gd name="T23" fmla="*/ 2147483647 h 609"/>
                <a:gd name="T24" fmla="*/ 2147483647 w 581"/>
                <a:gd name="T25" fmla="*/ 2147483647 h 609"/>
                <a:gd name="T26" fmla="*/ 2147483647 w 581"/>
                <a:gd name="T27" fmla="*/ 2147483647 h 609"/>
                <a:gd name="T28" fmla="*/ 2147483647 w 581"/>
                <a:gd name="T29" fmla="*/ 2147483647 h 609"/>
                <a:gd name="T30" fmla="*/ 2147483647 w 581"/>
                <a:gd name="T31" fmla="*/ 2147483647 h 609"/>
                <a:gd name="T32" fmla="*/ 2147483647 w 581"/>
                <a:gd name="T33" fmla="*/ 2147483647 h 609"/>
                <a:gd name="T34" fmla="*/ 2147483647 w 581"/>
                <a:gd name="T35" fmla="*/ 2147483647 h 609"/>
                <a:gd name="T36" fmla="*/ 2147483647 w 581"/>
                <a:gd name="T37" fmla="*/ 2147483647 h 609"/>
                <a:gd name="T38" fmla="*/ 2147483647 w 581"/>
                <a:gd name="T39" fmla="*/ 2147483647 h 609"/>
                <a:gd name="T40" fmla="*/ 2147483647 w 581"/>
                <a:gd name="T41" fmla="*/ 2147483647 h 609"/>
                <a:gd name="T42" fmla="*/ 2147483647 w 581"/>
                <a:gd name="T43" fmla="*/ 2147483647 h 609"/>
                <a:gd name="T44" fmla="*/ 2147483647 w 581"/>
                <a:gd name="T45" fmla="*/ 2147483647 h 609"/>
                <a:gd name="T46" fmla="*/ 2147483647 w 581"/>
                <a:gd name="T47" fmla="*/ 2147483647 h 609"/>
                <a:gd name="T48" fmla="*/ 2147483647 w 581"/>
                <a:gd name="T49" fmla="*/ 2147483647 h 609"/>
                <a:gd name="T50" fmla="*/ 2147483647 w 581"/>
                <a:gd name="T51" fmla="*/ 2147483647 h 609"/>
                <a:gd name="T52" fmla="*/ 2147483647 w 581"/>
                <a:gd name="T53" fmla="*/ 2147483647 h 609"/>
                <a:gd name="T54" fmla="*/ 2147483647 w 581"/>
                <a:gd name="T55" fmla="*/ 2147483647 h 609"/>
                <a:gd name="T56" fmla="*/ 2147483647 w 581"/>
                <a:gd name="T57" fmla="*/ 2147483647 h 609"/>
                <a:gd name="T58" fmla="*/ 2147483647 w 581"/>
                <a:gd name="T59" fmla="*/ 2147483647 h 609"/>
                <a:gd name="T60" fmla="*/ 2147483647 w 581"/>
                <a:gd name="T61" fmla="*/ 2147483647 h 609"/>
                <a:gd name="T62" fmla="*/ 2147483647 w 581"/>
                <a:gd name="T63" fmla="*/ 2147483647 h 609"/>
                <a:gd name="T64" fmla="*/ 2147483647 w 581"/>
                <a:gd name="T65" fmla="*/ 2147483647 h 609"/>
                <a:gd name="T66" fmla="*/ 2147483647 w 581"/>
                <a:gd name="T67" fmla="*/ 2147483647 h 609"/>
                <a:gd name="T68" fmla="*/ 2147483647 w 581"/>
                <a:gd name="T69" fmla="*/ 2147483647 h 609"/>
                <a:gd name="T70" fmla="*/ 2147483647 w 581"/>
                <a:gd name="T71" fmla="*/ 2147483647 h 609"/>
                <a:gd name="T72" fmla="*/ 2147483647 w 581"/>
                <a:gd name="T73" fmla="*/ 2147483647 h 609"/>
                <a:gd name="T74" fmla="*/ 2147483647 w 581"/>
                <a:gd name="T75" fmla="*/ 2147483647 h 609"/>
                <a:gd name="T76" fmla="*/ 2147483647 w 581"/>
                <a:gd name="T77" fmla="*/ 2147483647 h 609"/>
                <a:gd name="T78" fmla="*/ 2147483647 w 581"/>
                <a:gd name="T79" fmla="*/ 2147483647 h 609"/>
                <a:gd name="T80" fmla="*/ 2147483647 w 581"/>
                <a:gd name="T81" fmla="*/ 0 h 609"/>
                <a:gd name="T82" fmla="*/ 2147483647 w 581"/>
                <a:gd name="T83" fmla="*/ 2147483647 h 609"/>
                <a:gd name="T84" fmla="*/ 2147483647 w 581"/>
                <a:gd name="T85" fmla="*/ 2147483647 h 609"/>
                <a:gd name="T86" fmla="*/ 2147483647 w 581"/>
                <a:gd name="T87" fmla="*/ 2147483647 h 609"/>
                <a:gd name="T88" fmla="*/ 2147483647 w 581"/>
                <a:gd name="T89" fmla="*/ 0 h 609"/>
                <a:gd name="T90" fmla="*/ 2147483647 w 581"/>
                <a:gd name="T91" fmla="*/ 2147483647 h 609"/>
                <a:gd name="T92" fmla="*/ 2147483647 w 581"/>
                <a:gd name="T93" fmla="*/ 2147483647 h 609"/>
                <a:gd name="T94" fmla="*/ 2147483647 w 581"/>
                <a:gd name="T95" fmla="*/ 2147483647 h 609"/>
                <a:gd name="T96" fmla="*/ 2147483647 w 581"/>
                <a:gd name="T97" fmla="*/ 0 h 609"/>
                <a:gd name="T98" fmla="*/ 2147483647 w 581"/>
                <a:gd name="T99" fmla="*/ 2147483647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81"/>
                <a:gd name="T151" fmla="*/ 0 h 609"/>
                <a:gd name="T152" fmla="*/ 581 w 581"/>
                <a:gd name="T153" fmla="*/ 609 h 60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w="9525">
              <a:noFill/>
              <a:round/>
              <a:headEnd/>
              <a:tailEnd/>
            </a:ln>
          </p:spPr>
          <p:txBody>
            <a:bodyPr wrap="none" lIns="34290" tIns="17145" rIns="34290" bIns="17145" anchor="ctr"/>
            <a:lstStyle/>
            <a:p>
              <a:endParaRPr lang="zh-CN" altLang="en-US"/>
            </a:p>
          </p:txBody>
        </p:sp>
      </p:grpSp>
      <p:grpSp>
        <p:nvGrpSpPr>
          <p:cNvPr id="13" name="组合 12"/>
          <p:cNvGrpSpPr>
            <a:grpSpLocks/>
          </p:cNvGrpSpPr>
          <p:nvPr/>
        </p:nvGrpSpPr>
        <p:grpSpPr bwMode="auto">
          <a:xfrm>
            <a:off x="4643438" y="1274763"/>
            <a:ext cx="433387" cy="431800"/>
            <a:chOff x="4788024" y="1275213"/>
            <a:chExt cx="432048" cy="432048"/>
          </a:xfrm>
        </p:grpSpPr>
        <p:sp>
          <p:nvSpPr>
            <p:cNvPr id="37905" name="椭圆 65"/>
            <p:cNvSpPr>
              <a:spLocks noChangeArrowheads="1"/>
            </p:cNvSpPr>
            <p:nvPr/>
          </p:nvSpPr>
          <p:spPr bwMode="auto">
            <a:xfrm>
              <a:off x="4788024" y="1275213"/>
              <a:ext cx="432048" cy="432048"/>
            </a:xfrm>
            <a:prstGeom prst="ellipse">
              <a:avLst/>
            </a:prstGeom>
            <a:solidFill>
              <a:srgbClr val="F79600"/>
            </a:solidFill>
            <a:ln w="9525">
              <a:noFill/>
              <a:round/>
              <a:headEnd/>
              <a:tailEnd/>
            </a:ln>
          </p:spPr>
          <p:txBody>
            <a:bodyPr anchor="ctr"/>
            <a:lstStyle/>
            <a:p>
              <a:pPr algn="ctr"/>
              <a:endParaRPr lang="zh-CN" altLang="en-US">
                <a:solidFill>
                  <a:srgbClr val="FFFFFF"/>
                </a:solidFill>
                <a:latin typeface="Calibri" pitchFamily="34" charset="0"/>
              </a:endParaRPr>
            </a:p>
          </p:txBody>
        </p:sp>
        <p:sp>
          <p:nvSpPr>
            <p:cNvPr id="37906" name="Freeform 110"/>
            <p:cNvSpPr>
              <a:spLocks noChangeArrowheads="1"/>
            </p:cNvSpPr>
            <p:nvPr/>
          </p:nvSpPr>
          <p:spPr bwMode="auto">
            <a:xfrm>
              <a:off x="4891102" y="1366806"/>
              <a:ext cx="250679" cy="248862"/>
            </a:xfrm>
            <a:custGeom>
              <a:avLst/>
              <a:gdLst>
                <a:gd name="T0" fmla="*/ 2147483647 w 609"/>
                <a:gd name="T1" fmla="*/ 2147483647 h 602"/>
                <a:gd name="T2" fmla="*/ 2147483647 w 609"/>
                <a:gd name="T3" fmla="*/ 2147483647 h 602"/>
                <a:gd name="T4" fmla="*/ 2147483647 w 609"/>
                <a:gd name="T5" fmla="*/ 2147483647 h 602"/>
                <a:gd name="T6" fmla="*/ 2147483647 w 609"/>
                <a:gd name="T7" fmla="*/ 2147483647 h 602"/>
                <a:gd name="T8" fmla="*/ 2147483647 w 609"/>
                <a:gd name="T9" fmla="*/ 2147483647 h 602"/>
                <a:gd name="T10" fmla="*/ 2147483647 w 609"/>
                <a:gd name="T11" fmla="*/ 2147483647 h 602"/>
                <a:gd name="T12" fmla="*/ 0 w 609"/>
                <a:gd name="T13" fmla="*/ 2147483647 h 602"/>
                <a:gd name="T14" fmla="*/ 2147483647 w 609"/>
                <a:gd name="T15" fmla="*/ 0 h 602"/>
                <a:gd name="T16" fmla="*/ 2147483647 w 609"/>
                <a:gd name="T17" fmla="*/ 2147483647 h 602"/>
                <a:gd name="T18" fmla="*/ 2147483647 w 609"/>
                <a:gd name="T19" fmla="*/ 2147483647 h 602"/>
                <a:gd name="T20" fmla="*/ 2147483647 w 609"/>
                <a:gd name="T21" fmla="*/ 2147483647 h 602"/>
                <a:gd name="T22" fmla="*/ 2147483647 w 609"/>
                <a:gd name="T23" fmla="*/ 2147483647 h 602"/>
                <a:gd name="T24" fmla="*/ 2147483647 w 609"/>
                <a:gd name="T25" fmla="*/ 2147483647 h 602"/>
                <a:gd name="T26" fmla="*/ 2147483647 w 609"/>
                <a:gd name="T27" fmla="*/ 2147483647 h 602"/>
                <a:gd name="T28" fmla="*/ 2147483647 w 609"/>
                <a:gd name="T29" fmla="*/ 2147483647 h 602"/>
                <a:gd name="T30" fmla="*/ 2147483647 w 609"/>
                <a:gd name="T31" fmla="*/ 2147483647 h 602"/>
                <a:gd name="T32" fmla="*/ 2147483647 w 609"/>
                <a:gd name="T33" fmla="*/ 2147483647 h 602"/>
                <a:gd name="T34" fmla="*/ 2147483647 w 609"/>
                <a:gd name="T35" fmla="*/ 2147483647 h 602"/>
                <a:gd name="T36" fmla="*/ 2147483647 w 609"/>
                <a:gd name="T37" fmla="*/ 2147483647 h 602"/>
                <a:gd name="T38" fmla="*/ 2147483647 w 609"/>
                <a:gd name="T39" fmla="*/ 2147483647 h 602"/>
                <a:gd name="T40" fmla="*/ 2147483647 w 609"/>
                <a:gd name="T41" fmla="*/ 2147483647 h 602"/>
                <a:gd name="T42" fmla="*/ 2147483647 w 609"/>
                <a:gd name="T43" fmla="*/ 2147483647 h 602"/>
                <a:gd name="T44" fmla="*/ 2147483647 w 609"/>
                <a:gd name="T45" fmla="*/ 2147483647 h 602"/>
                <a:gd name="T46" fmla="*/ 2147483647 w 609"/>
                <a:gd name="T47" fmla="*/ 2147483647 h 602"/>
                <a:gd name="T48" fmla="*/ 2147483647 w 609"/>
                <a:gd name="T49" fmla="*/ 2147483647 h 602"/>
                <a:gd name="T50" fmla="*/ 2147483647 w 609"/>
                <a:gd name="T51" fmla="*/ 2147483647 h 602"/>
                <a:gd name="T52" fmla="*/ 2147483647 w 609"/>
                <a:gd name="T53" fmla="*/ 2147483647 h 602"/>
                <a:gd name="T54" fmla="*/ 2147483647 w 609"/>
                <a:gd name="T55" fmla="*/ 2147483647 h 602"/>
                <a:gd name="T56" fmla="*/ 2147483647 w 609"/>
                <a:gd name="T57" fmla="*/ 2147483647 h 602"/>
                <a:gd name="T58" fmla="*/ 2147483647 w 609"/>
                <a:gd name="T59" fmla="*/ 2147483647 h 602"/>
                <a:gd name="T60" fmla="*/ 2147483647 w 609"/>
                <a:gd name="T61" fmla="*/ 2147483647 h 602"/>
                <a:gd name="T62" fmla="*/ 2147483647 w 609"/>
                <a:gd name="T63" fmla="*/ 2147483647 h 602"/>
                <a:gd name="T64" fmla="*/ 2147483647 w 609"/>
                <a:gd name="T65" fmla="*/ 2147483647 h 602"/>
                <a:gd name="T66" fmla="*/ 2147483647 w 609"/>
                <a:gd name="T67" fmla="*/ 2147483647 h 602"/>
                <a:gd name="T68" fmla="*/ 2147483647 w 609"/>
                <a:gd name="T69" fmla="*/ 2147483647 h 602"/>
                <a:gd name="T70" fmla="*/ 2147483647 w 609"/>
                <a:gd name="T71" fmla="*/ 214748364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09"/>
                <a:gd name="T109" fmla="*/ 0 h 602"/>
                <a:gd name="T110" fmla="*/ 609 w 609"/>
                <a:gd name="T111" fmla="*/ 602 h 60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w="9525">
              <a:noFill/>
              <a:round/>
              <a:headEnd/>
              <a:tailEnd/>
            </a:ln>
          </p:spPr>
          <p:txBody>
            <a:bodyPr wrap="none" lIns="34290" tIns="17145" rIns="34290" bIns="17145" anchor="ctr"/>
            <a:lstStyle/>
            <a:p>
              <a:endParaRPr lang="zh-CN" altLang="en-US"/>
            </a:p>
          </p:txBody>
        </p:sp>
      </p:grpSp>
      <p:grpSp>
        <p:nvGrpSpPr>
          <p:cNvPr id="16" name="组合 15"/>
          <p:cNvGrpSpPr>
            <a:grpSpLocks/>
          </p:cNvGrpSpPr>
          <p:nvPr/>
        </p:nvGrpSpPr>
        <p:grpSpPr bwMode="auto">
          <a:xfrm>
            <a:off x="5292725" y="1274763"/>
            <a:ext cx="431800" cy="433387"/>
            <a:chOff x="5436096" y="1274820"/>
            <a:chExt cx="432833" cy="432834"/>
          </a:xfrm>
        </p:grpSpPr>
        <p:sp>
          <p:nvSpPr>
            <p:cNvPr id="17" name="椭圆 16"/>
            <p:cNvSpPr>
              <a:spLocks noChangeArrowheads="1"/>
            </p:cNvSpPr>
            <p:nvPr/>
          </p:nvSpPr>
          <p:spPr bwMode="auto">
            <a:xfrm>
              <a:off x="5436096" y="1274820"/>
              <a:ext cx="432833" cy="432834"/>
            </a:xfrm>
            <a:prstGeom prst="ellipse">
              <a:avLst/>
            </a:prstGeom>
            <a:solidFill>
              <a:schemeClr val="accent3"/>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defRPr/>
              </a:pPr>
              <a:endParaRPr lang="zh-CN" altLang="en-US">
                <a:solidFill>
                  <a:srgbClr val="FFFFFF"/>
                </a:solidFill>
                <a:latin typeface="Calibri" panose="020F0502020204030204" pitchFamily="34" charset="0"/>
              </a:endParaRPr>
            </a:p>
          </p:txBody>
        </p:sp>
        <p:sp>
          <p:nvSpPr>
            <p:cNvPr id="37904" name="Freeform 16"/>
            <p:cNvSpPr>
              <a:spLocks noChangeArrowheads="1"/>
            </p:cNvSpPr>
            <p:nvPr/>
          </p:nvSpPr>
          <p:spPr bwMode="auto">
            <a:xfrm>
              <a:off x="5554420" y="1377705"/>
              <a:ext cx="196183" cy="227065"/>
            </a:xfrm>
            <a:custGeom>
              <a:avLst/>
              <a:gdLst>
                <a:gd name="T0" fmla="*/ 2147483647 w 475"/>
                <a:gd name="T1" fmla="*/ 2147483647 h 552"/>
                <a:gd name="T2" fmla="*/ 2147483647 w 475"/>
                <a:gd name="T3" fmla="*/ 2147483647 h 552"/>
                <a:gd name="T4" fmla="*/ 2147483647 w 475"/>
                <a:gd name="T5" fmla="*/ 2147483647 h 552"/>
                <a:gd name="T6" fmla="*/ 2147483647 w 475"/>
                <a:gd name="T7" fmla="*/ 0 h 552"/>
                <a:gd name="T8" fmla="*/ 2147483647 w 475"/>
                <a:gd name="T9" fmla="*/ 0 h 552"/>
                <a:gd name="T10" fmla="*/ 2147483647 w 475"/>
                <a:gd name="T11" fmla="*/ 2147483647 h 552"/>
                <a:gd name="T12" fmla="*/ 2147483647 w 475"/>
                <a:gd name="T13" fmla="*/ 2147483647 h 552"/>
                <a:gd name="T14" fmla="*/ 2147483647 w 475"/>
                <a:gd name="T15" fmla="*/ 2147483647 h 552"/>
                <a:gd name="T16" fmla="*/ 2147483647 w 475"/>
                <a:gd name="T17" fmla="*/ 2147483647 h 552"/>
                <a:gd name="T18" fmla="*/ 2147483647 w 475"/>
                <a:gd name="T19" fmla="*/ 2147483647 h 552"/>
                <a:gd name="T20" fmla="*/ 2147483647 w 475"/>
                <a:gd name="T21" fmla="*/ 2147483647 h 552"/>
                <a:gd name="T22" fmla="*/ 2147483647 w 475"/>
                <a:gd name="T23" fmla="*/ 2147483647 h 552"/>
                <a:gd name="T24" fmla="*/ 2147483647 w 475"/>
                <a:gd name="T25" fmla="*/ 2147483647 h 552"/>
                <a:gd name="T26" fmla="*/ 2147483647 w 475"/>
                <a:gd name="T27" fmla="*/ 2147483647 h 552"/>
                <a:gd name="T28" fmla="*/ 2147483647 w 475"/>
                <a:gd name="T29" fmla="*/ 2147483647 h 552"/>
                <a:gd name="T30" fmla="*/ 2147483647 w 475"/>
                <a:gd name="T31" fmla="*/ 2147483647 h 552"/>
                <a:gd name="T32" fmla="*/ 2147483647 w 475"/>
                <a:gd name="T33" fmla="*/ 2147483647 h 552"/>
                <a:gd name="T34" fmla="*/ 2147483647 w 475"/>
                <a:gd name="T35" fmla="*/ 2147483647 h 552"/>
                <a:gd name="T36" fmla="*/ 2147483647 w 475"/>
                <a:gd name="T37" fmla="*/ 2147483647 h 552"/>
                <a:gd name="T38" fmla="*/ 2147483647 w 475"/>
                <a:gd name="T39" fmla="*/ 2147483647 h 552"/>
                <a:gd name="T40" fmla="*/ 2147483647 w 475"/>
                <a:gd name="T41" fmla="*/ 2147483647 h 552"/>
                <a:gd name="T42" fmla="*/ 2147483647 w 475"/>
                <a:gd name="T43" fmla="*/ 2147483647 h 552"/>
                <a:gd name="T44" fmla="*/ 2147483647 w 475"/>
                <a:gd name="T45" fmla="*/ 2147483647 h 552"/>
                <a:gd name="T46" fmla="*/ 2147483647 w 475"/>
                <a:gd name="T47" fmla="*/ 2147483647 h 552"/>
                <a:gd name="T48" fmla="*/ 2147483647 w 475"/>
                <a:gd name="T49" fmla="*/ 2147483647 h 552"/>
                <a:gd name="T50" fmla="*/ 2147483647 w 475"/>
                <a:gd name="T51" fmla="*/ 2147483647 h 552"/>
                <a:gd name="T52" fmla="*/ 2147483647 w 475"/>
                <a:gd name="T53" fmla="*/ 0 h 552"/>
                <a:gd name="T54" fmla="*/ 2147483647 w 475"/>
                <a:gd name="T55" fmla="*/ 0 h 552"/>
                <a:gd name="T56" fmla="*/ 2147483647 w 475"/>
                <a:gd name="T57" fmla="*/ 2147483647 h 552"/>
                <a:gd name="T58" fmla="*/ 2147483647 w 475"/>
                <a:gd name="T59" fmla="*/ 2147483647 h 552"/>
                <a:gd name="T60" fmla="*/ 2147483647 w 475"/>
                <a:gd name="T61" fmla="*/ 2147483647 h 552"/>
                <a:gd name="T62" fmla="*/ 2147483647 w 475"/>
                <a:gd name="T63" fmla="*/ 2147483647 h 552"/>
                <a:gd name="T64" fmla="*/ 2147483647 w 475"/>
                <a:gd name="T65" fmla="*/ 2147483647 h 552"/>
                <a:gd name="T66" fmla="*/ 2147483647 w 475"/>
                <a:gd name="T67" fmla="*/ 2147483647 h 552"/>
                <a:gd name="T68" fmla="*/ 2147483647 w 475"/>
                <a:gd name="T69" fmla="*/ 2147483647 h 552"/>
                <a:gd name="T70" fmla="*/ 0 w 475"/>
                <a:gd name="T71" fmla="*/ 2147483647 h 552"/>
                <a:gd name="T72" fmla="*/ 2147483647 w 475"/>
                <a:gd name="T73" fmla="*/ 2147483647 h 552"/>
                <a:gd name="T74" fmla="*/ 2147483647 w 475"/>
                <a:gd name="T75" fmla="*/ 2147483647 h 552"/>
                <a:gd name="T76" fmla="*/ 2147483647 w 475"/>
                <a:gd name="T77" fmla="*/ 2147483647 h 552"/>
                <a:gd name="T78" fmla="*/ 2147483647 w 475"/>
                <a:gd name="T79" fmla="*/ 2147483647 h 552"/>
                <a:gd name="T80" fmla="*/ 2147483647 w 475"/>
                <a:gd name="T81" fmla="*/ 2147483647 h 552"/>
                <a:gd name="T82" fmla="*/ 2147483647 w 475"/>
                <a:gd name="T83" fmla="*/ 2147483647 h 552"/>
                <a:gd name="T84" fmla="*/ 2147483647 w 475"/>
                <a:gd name="T85" fmla="*/ 2147483647 h 552"/>
                <a:gd name="T86" fmla="*/ 2147483647 w 475"/>
                <a:gd name="T87" fmla="*/ 2147483647 h 552"/>
                <a:gd name="T88" fmla="*/ 2147483647 w 475"/>
                <a:gd name="T89" fmla="*/ 2147483647 h 552"/>
                <a:gd name="T90" fmla="*/ 0 w 475"/>
                <a:gd name="T91" fmla="*/ 2147483647 h 552"/>
                <a:gd name="T92" fmla="*/ 2147483647 w 475"/>
                <a:gd name="T93" fmla="*/ 2147483647 h 552"/>
                <a:gd name="T94" fmla="*/ 2147483647 w 475"/>
                <a:gd name="T95" fmla="*/ 2147483647 h 552"/>
                <a:gd name="T96" fmla="*/ 2147483647 w 475"/>
                <a:gd name="T97" fmla="*/ 2147483647 h 552"/>
                <a:gd name="T98" fmla="*/ 2147483647 w 475"/>
                <a:gd name="T99" fmla="*/ 2147483647 h 552"/>
                <a:gd name="T100" fmla="*/ 2147483647 w 475"/>
                <a:gd name="T101" fmla="*/ 2147483647 h 552"/>
                <a:gd name="T102" fmla="*/ 2147483647 w 475"/>
                <a:gd name="T103" fmla="*/ 2147483647 h 552"/>
                <a:gd name="T104" fmla="*/ 2147483647 w 475"/>
                <a:gd name="T105" fmla="*/ 2147483647 h 552"/>
                <a:gd name="T106" fmla="*/ 0 w 475"/>
                <a:gd name="T107" fmla="*/ 2147483647 h 552"/>
                <a:gd name="T108" fmla="*/ 2147483647 w 475"/>
                <a:gd name="T109" fmla="*/ 2147483647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75"/>
                <a:gd name="T166" fmla="*/ 0 h 552"/>
                <a:gd name="T167" fmla="*/ 475 w 475"/>
                <a:gd name="T168" fmla="*/ 552 h 5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w="9525">
              <a:noFill/>
              <a:round/>
              <a:headEnd/>
              <a:tailEnd/>
            </a:ln>
          </p:spPr>
          <p:txBody>
            <a:bodyPr wrap="none" lIns="34290" tIns="17145" rIns="34290" bIns="17145" anchor="ctr"/>
            <a:lstStyle/>
            <a:p>
              <a:endParaRPr lang="zh-CN" altLang="en-US"/>
            </a:p>
          </p:txBody>
        </p:sp>
      </p:grpSp>
      <p:grpSp>
        <p:nvGrpSpPr>
          <p:cNvPr id="19" name="组合 18"/>
          <p:cNvGrpSpPr>
            <a:grpSpLocks/>
          </p:cNvGrpSpPr>
          <p:nvPr/>
        </p:nvGrpSpPr>
        <p:grpSpPr bwMode="auto">
          <a:xfrm>
            <a:off x="3348038" y="1274763"/>
            <a:ext cx="433387" cy="433387"/>
            <a:chOff x="3491880" y="1274820"/>
            <a:chExt cx="432833" cy="432834"/>
          </a:xfrm>
        </p:grpSpPr>
        <p:sp>
          <p:nvSpPr>
            <p:cNvPr id="37901" name="椭圆 16"/>
            <p:cNvSpPr>
              <a:spLocks noChangeArrowheads="1"/>
            </p:cNvSpPr>
            <p:nvPr/>
          </p:nvSpPr>
          <p:spPr bwMode="auto">
            <a:xfrm>
              <a:off x="3491880" y="1274820"/>
              <a:ext cx="432833" cy="432834"/>
            </a:xfrm>
            <a:prstGeom prst="ellipse">
              <a:avLst/>
            </a:prstGeom>
            <a:solidFill>
              <a:schemeClr val="accent1"/>
            </a:solidFill>
            <a:ln w="9525">
              <a:noFill/>
              <a:round/>
              <a:headEnd/>
              <a:tailEnd/>
            </a:ln>
          </p:spPr>
          <p:txBody>
            <a:bodyPr anchor="ctr"/>
            <a:lstStyle/>
            <a:p>
              <a:pPr algn="ctr"/>
              <a:endParaRPr lang="zh-CN" altLang="en-US">
                <a:solidFill>
                  <a:srgbClr val="FFFFFF"/>
                </a:solidFill>
                <a:latin typeface="Calibri" pitchFamily="34" charset="0"/>
              </a:endParaRPr>
            </a:p>
          </p:txBody>
        </p:sp>
        <p:sp>
          <p:nvSpPr>
            <p:cNvPr id="37902" name="Freeform 75"/>
            <p:cNvSpPr>
              <a:spLocks noChangeArrowheads="1"/>
            </p:cNvSpPr>
            <p:nvPr/>
          </p:nvSpPr>
          <p:spPr bwMode="auto">
            <a:xfrm>
              <a:off x="3583864" y="1385879"/>
              <a:ext cx="248863" cy="210716"/>
            </a:xfrm>
            <a:custGeom>
              <a:avLst/>
              <a:gdLst>
                <a:gd name="T0" fmla="*/ 2147483647 w 602"/>
                <a:gd name="T1" fmla="*/ 2147483647 h 510"/>
                <a:gd name="T2" fmla="*/ 2147483647 w 602"/>
                <a:gd name="T3" fmla="*/ 2147483647 h 510"/>
                <a:gd name="T4" fmla="*/ 2147483647 w 602"/>
                <a:gd name="T5" fmla="*/ 2147483647 h 510"/>
                <a:gd name="T6" fmla="*/ 0 w 602"/>
                <a:gd name="T7" fmla="*/ 2147483647 h 510"/>
                <a:gd name="T8" fmla="*/ 0 w 602"/>
                <a:gd name="T9" fmla="*/ 2147483647 h 510"/>
                <a:gd name="T10" fmla="*/ 2147483647 w 602"/>
                <a:gd name="T11" fmla="*/ 0 h 510"/>
                <a:gd name="T12" fmla="*/ 2147483647 w 602"/>
                <a:gd name="T13" fmla="*/ 2147483647 h 510"/>
                <a:gd name="T14" fmla="*/ 2147483647 w 602"/>
                <a:gd name="T15" fmla="*/ 2147483647 h 510"/>
                <a:gd name="T16" fmla="*/ 2147483647 w 602"/>
                <a:gd name="T17" fmla="*/ 2147483647 h 510"/>
                <a:gd name="T18" fmla="*/ 2147483647 w 602"/>
                <a:gd name="T19" fmla="*/ 2147483647 h 510"/>
                <a:gd name="T20" fmla="*/ 2147483647 w 602"/>
                <a:gd name="T21" fmla="*/ 2147483647 h 510"/>
                <a:gd name="T22" fmla="*/ 2147483647 w 602"/>
                <a:gd name="T23" fmla="*/ 2147483647 h 510"/>
                <a:gd name="T24" fmla="*/ 2147483647 w 602"/>
                <a:gd name="T25" fmla="*/ 2147483647 h 510"/>
                <a:gd name="T26" fmla="*/ 2147483647 w 602"/>
                <a:gd name="T27" fmla="*/ 2147483647 h 510"/>
                <a:gd name="T28" fmla="*/ 2147483647 w 602"/>
                <a:gd name="T29" fmla="*/ 2147483647 h 510"/>
                <a:gd name="T30" fmla="*/ 2147483647 w 602"/>
                <a:gd name="T31" fmla="*/ 2147483647 h 510"/>
                <a:gd name="T32" fmla="*/ 2147483647 w 602"/>
                <a:gd name="T33" fmla="*/ 2147483647 h 510"/>
                <a:gd name="T34" fmla="*/ 2147483647 w 602"/>
                <a:gd name="T35" fmla="*/ 2147483647 h 510"/>
                <a:gd name="T36" fmla="*/ 2147483647 w 602"/>
                <a:gd name="T37" fmla="*/ 2147483647 h 510"/>
                <a:gd name="T38" fmla="*/ 2147483647 w 602"/>
                <a:gd name="T39" fmla="*/ 2147483647 h 510"/>
                <a:gd name="T40" fmla="*/ 2147483647 w 602"/>
                <a:gd name="T41" fmla="*/ 2147483647 h 510"/>
                <a:gd name="T42" fmla="*/ 2147483647 w 602"/>
                <a:gd name="T43" fmla="*/ 2147483647 h 510"/>
                <a:gd name="T44" fmla="*/ 2147483647 w 602"/>
                <a:gd name="T45" fmla="*/ 2147483647 h 510"/>
                <a:gd name="T46" fmla="*/ 2147483647 w 602"/>
                <a:gd name="T47" fmla="*/ 2147483647 h 510"/>
                <a:gd name="T48" fmla="*/ 2147483647 w 602"/>
                <a:gd name="T49" fmla="*/ 2147483647 h 510"/>
                <a:gd name="T50" fmla="*/ 2147483647 w 602"/>
                <a:gd name="T51" fmla="*/ 2147483647 h 510"/>
                <a:gd name="T52" fmla="*/ 2147483647 w 602"/>
                <a:gd name="T53" fmla="*/ 2147483647 h 510"/>
                <a:gd name="T54" fmla="*/ 2147483647 w 602"/>
                <a:gd name="T55" fmla="*/ 2147483647 h 510"/>
                <a:gd name="T56" fmla="*/ 2147483647 w 602"/>
                <a:gd name="T57" fmla="*/ 2147483647 h 510"/>
                <a:gd name="T58" fmla="*/ 2147483647 w 602"/>
                <a:gd name="T59" fmla="*/ 2147483647 h 510"/>
                <a:gd name="T60" fmla="*/ 2147483647 w 602"/>
                <a:gd name="T61" fmla="*/ 2147483647 h 510"/>
                <a:gd name="T62" fmla="*/ 2147483647 w 602"/>
                <a:gd name="T63" fmla="*/ 2147483647 h 510"/>
                <a:gd name="T64" fmla="*/ 2147483647 w 602"/>
                <a:gd name="T65" fmla="*/ 2147483647 h 510"/>
                <a:gd name="T66" fmla="*/ 2147483647 w 602"/>
                <a:gd name="T67" fmla="*/ 2147483647 h 510"/>
                <a:gd name="T68" fmla="*/ 2147483647 w 602"/>
                <a:gd name="T69" fmla="*/ 2147483647 h 510"/>
                <a:gd name="T70" fmla="*/ 2147483647 w 602"/>
                <a:gd name="T71" fmla="*/ 2147483647 h 510"/>
                <a:gd name="T72" fmla="*/ 2147483647 w 602"/>
                <a:gd name="T73" fmla="*/ 2147483647 h 510"/>
                <a:gd name="T74" fmla="*/ 2147483647 w 602"/>
                <a:gd name="T75" fmla="*/ 2147483647 h 510"/>
                <a:gd name="T76" fmla="*/ 2147483647 w 602"/>
                <a:gd name="T77" fmla="*/ 2147483647 h 510"/>
                <a:gd name="T78" fmla="*/ 2147483647 w 602"/>
                <a:gd name="T79" fmla="*/ 2147483647 h 510"/>
                <a:gd name="T80" fmla="*/ 2147483647 w 602"/>
                <a:gd name="T81" fmla="*/ 2147483647 h 510"/>
                <a:gd name="T82" fmla="*/ 2147483647 w 602"/>
                <a:gd name="T83" fmla="*/ 2147483647 h 510"/>
                <a:gd name="T84" fmla="*/ 2147483647 w 602"/>
                <a:gd name="T85" fmla="*/ 2147483647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02"/>
                <a:gd name="T130" fmla="*/ 0 h 510"/>
                <a:gd name="T131" fmla="*/ 602 w 602"/>
                <a:gd name="T132" fmla="*/ 510 h 51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w="9525">
              <a:noFill/>
              <a:round/>
              <a:headEnd/>
              <a:tailEnd/>
            </a:ln>
          </p:spPr>
          <p:txBody>
            <a:bodyPr wrap="none" lIns="34290" tIns="17145" rIns="34290" bIns="17145" anchor="ctr"/>
            <a:lstStyle/>
            <a:p>
              <a:endParaRPr lang="zh-CN" altLang="en-US"/>
            </a:p>
          </p:txBody>
        </p:sp>
      </p:grpSp>
      <p:grpSp>
        <p:nvGrpSpPr>
          <p:cNvPr id="22" name="组合 21"/>
          <p:cNvGrpSpPr>
            <a:grpSpLocks/>
          </p:cNvGrpSpPr>
          <p:nvPr/>
        </p:nvGrpSpPr>
        <p:grpSpPr bwMode="auto">
          <a:xfrm>
            <a:off x="3995738" y="1274763"/>
            <a:ext cx="433387" cy="433387"/>
            <a:chOff x="4139952" y="1274820"/>
            <a:chExt cx="432833" cy="432834"/>
          </a:xfrm>
        </p:grpSpPr>
        <p:sp>
          <p:nvSpPr>
            <p:cNvPr id="37899" name="椭圆 16"/>
            <p:cNvSpPr>
              <a:spLocks noChangeArrowheads="1"/>
            </p:cNvSpPr>
            <p:nvPr/>
          </p:nvSpPr>
          <p:spPr bwMode="auto">
            <a:xfrm>
              <a:off x="4139952" y="1274820"/>
              <a:ext cx="432833" cy="432834"/>
            </a:xfrm>
            <a:prstGeom prst="ellipse">
              <a:avLst/>
            </a:prstGeom>
            <a:solidFill>
              <a:srgbClr val="3992DB"/>
            </a:solidFill>
            <a:ln w="9525">
              <a:noFill/>
              <a:round/>
              <a:headEnd/>
              <a:tailEnd/>
            </a:ln>
          </p:spPr>
          <p:txBody>
            <a:bodyPr anchor="ctr"/>
            <a:lstStyle/>
            <a:p>
              <a:pPr algn="ctr"/>
              <a:endParaRPr lang="zh-CN" altLang="en-US">
                <a:solidFill>
                  <a:srgbClr val="FFFFFF"/>
                </a:solidFill>
                <a:latin typeface="Calibri" pitchFamily="34" charset="0"/>
              </a:endParaRPr>
            </a:p>
          </p:txBody>
        </p:sp>
        <p:sp>
          <p:nvSpPr>
            <p:cNvPr id="37900" name="Freeform 84"/>
            <p:cNvSpPr>
              <a:spLocks noChangeArrowheads="1"/>
            </p:cNvSpPr>
            <p:nvPr/>
          </p:nvSpPr>
          <p:spPr bwMode="auto">
            <a:xfrm>
              <a:off x="4241546" y="1366806"/>
              <a:ext cx="248863" cy="248863"/>
            </a:xfrm>
            <a:custGeom>
              <a:avLst/>
              <a:gdLst>
                <a:gd name="T0" fmla="*/ 2147483647 w 602"/>
                <a:gd name="T1" fmla="*/ 2147483647 h 602"/>
                <a:gd name="T2" fmla="*/ 2147483647 w 602"/>
                <a:gd name="T3" fmla="*/ 2147483647 h 602"/>
                <a:gd name="T4" fmla="*/ 2147483647 w 602"/>
                <a:gd name="T5" fmla="*/ 0 h 602"/>
                <a:gd name="T6" fmla="*/ 2147483647 w 602"/>
                <a:gd name="T7" fmla="*/ 2147483647 h 602"/>
                <a:gd name="T8" fmla="*/ 2147483647 w 602"/>
                <a:gd name="T9" fmla="*/ 2147483647 h 602"/>
                <a:gd name="T10" fmla="*/ 2147483647 w 602"/>
                <a:gd name="T11" fmla="*/ 2147483647 h 602"/>
                <a:gd name="T12" fmla="*/ 2147483647 w 602"/>
                <a:gd name="T13" fmla="*/ 2147483647 h 602"/>
                <a:gd name="T14" fmla="*/ 0 w 602"/>
                <a:gd name="T15" fmla="*/ 2147483647 h 602"/>
                <a:gd name="T16" fmla="*/ 2147483647 w 602"/>
                <a:gd name="T17" fmla="*/ 2147483647 h 602"/>
                <a:gd name="T18" fmla="*/ 2147483647 w 602"/>
                <a:gd name="T19" fmla="*/ 2147483647 h 602"/>
                <a:gd name="T20" fmla="*/ 2147483647 w 602"/>
                <a:gd name="T21" fmla="*/ 2147483647 h 602"/>
                <a:gd name="T22" fmla="*/ 2147483647 w 602"/>
                <a:gd name="T23" fmla="*/ 2147483647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2"/>
                <a:gd name="T37" fmla="*/ 0 h 602"/>
                <a:gd name="T38" fmla="*/ 602 w 602"/>
                <a:gd name="T39" fmla="*/ 602 h 6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w="9525">
              <a:noFill/>
              <a:round/>
              <a:headEnd/>
              <a:tailEnd/>
            </a:ln>
          </p:spPr>
          <p:txBody>
            <a:bodyPr wrap="none" lIns="34290" tIns="17145" rIns="34290" bIns="17145" anchor="ctr"/>
            <a:lstStyle/>
            <a:p>
              <a:endParaRPr lang="zh-CN" altLang="en-US"/>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800" fill="hold"/>
                                        <p:tgtEl>
                                          <p:spTgt spid="42"/>
                                        </p:tgtEl>
                                        <p:attrNameLst>
                                          <p:attrName>ppt_x</p:attrName>
                                        </p:attrNameLst>
                                      </p:cBhvr>
                                      <p:tavLst>
                                        <p:tav tm="0">
                                          <p:val>
                                            <p:strVal val="0-#ppt_w/2"/>
                                          </p:val>
                                        </p:tav>
                                        <p:tav tm="100000">
                                          <p:val>
                                            <p:strVal val="#ppt_x"/>
                                          </p:val>
                                        </p:tav>
                                      </p:tavLst>
                                    </p:anim>
                                    <p:anim calcmode="lin" valueType="num">
                                      <p:cBhvr additive="base">
                                        <p:cTn id="8" dur="800" fill="hold"/>
                                        <p:tgtEl>
                                          <p:spTgt spid="4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par>
                                <p:cTn id="15" presetID="53" presetClass="entr" presetSubtype="16" fill="hold" nodeType="withEffect">
                                  <p:stCondLst>
                                    <p:cond delay="20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par>
                                <p:cTn id="20" presetID="53" presetClass="entr" presetSubtype="16" fill="hold" nodeType="withEffect">
                                  <p:stCondLst>
                                    <p:cond delay="40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53" presetClass="entr" presetSubtype="16" fill="hold" nodeType="withEffect">
                                  <p:stCondLst>
                                    <p:cond delay="60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par>
                                <p:cTn id="30" presetID="53" presetClass="entr" presetSubtype="16" fill="hold" nodeType="withEffect">
                                  <p:stCondLst>
                                    <p:cond delay="80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childTnLst>
                          </p:cTn>
                        </p:par>
                        <p:par>
                          <p:cTn id="35" fill="hold">
                            <p:stCondLst>
                              <p:cond delay="230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49"/>
                                        </p:tgtEl>
                                        <p:attrNameLst>
                                          <p:attrName>style.visibility</p:attrName>
                                        </p:attrNameLst>
                                      </p:cBhvr>
                                      <p:to>
                                        <p:strVal val="visible"/>
                                      </p:to>
                                    </p:set>
                                    <p:animEffect transition="in" filter="wipe(left)">
                                      <p:cBhvr>
                                        <p:cTn id="38" dur="200"/>
                                        <p:tgtEl>
                                          <p:spTgt spid="49"/>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49"/>
                                        </p:tgtEl>
                                      </p:cBhvr>
                                      <p:to x="80000" y="100000"/>
                                    </p:animScale>
                                    <p:anim by="(#ppt_w*0.10)" calcmode="lin" valueType="num">
                                      <p:cBhvr>
                                        <p:cTn id="41" dur="50" autoRev="1" fill="hold">
                                          <p:stCondLst>
                                            <p:cond delay="0"/>
                                          </p:stCondLst>
                                        </p:cTn>
                                        <p:tgtEl>
                                          <p:spTgt spid="49"/>
                                        </p:tgtEl>
                                        <p:attrNameLst>
                                          <p:attrName>ppt_x</p:attrName>
                                        </p:attrNameLst>
                                      </p:cBhvr>
                                    </p:anim>
                                    <p:anim by="(-#ppt_w*0.10)" calcmode="lin" valueType="num">
                                      <p:cBhvr>
                                        <p:cTn id="42" dur="50" autoRev="1" fill="hold">
                                          <p:stCondLst>
                                            <p:cond delay="0"/>
                                          </p:stCondLst>
                                        </p:cTn>
                                        <p:tgtEl>
                                          <p:spTgt spid="49"/>
                                        </p:tgtEl>
                                        <p:attrNameLst>
                                          <p:attrName>ppt_y</p:attrName>
                                        </p:attrNameLst>
                                      </p:cBhvr>
                                    </p:anim>
                                    <p:animRot by="-480000">
                                      <p:cBhvr>
                                        <p:cTn id="43" dur="50" autoRev="1" fill="hold">
                                          <p:stCondLst>
                                            <p:cond delay="0"/>
                                          </p:stCondLst>
                                        </p:cTn>
                                        <p:tgtEl>
                                          <p:spTgt spid="4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9"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85813" y="214313"/>
            <a:ext cx="1108075" cy="369887"/>
          </a:xfrm>
          <a:prstGeom prst="rect">
            <a:avLst/>
          </a:prstGeom>
        </p:spPr>
        <p:txBody>
          <a:bodyPr wrap="none">
            <a:spAutoFit/>
          </a:bodyPr>
          <a:lstStyle/>
          <a:p>
            <a:pPr fontAlgn="auto">
              <a:spcBef>
                <a:spcPts val="0"/>
              </a:spcBef>
              <a:spcAft>
                <a:spcPts val="0"/>
              </a:spcAft>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征缴周期</a:t>
            </a:r>
          </a:p>
        </p:txBody>
      </p:sp>
      <p:graphicFrame>
        <p:nvGraphicFramePr>
          <p:cNvPr id="7" name="图示 6"/>
          <p:cNvGraphicFramePr/>
          <p:nvPr/>
        </p:nvGraphicFramePr>
        <p:xfrm>
          <a:off x="1071538" y="1000114"/>
          <a:ext cx="6929486" cy="36036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2"/>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表格 13"/>
          <p:cNvGraphicFramePr>
            <a:graphicFrameLocks noGrp="1"/>
          </p:cNvGraphicFramePr>
          <p:nvPr/>
        </p:nvGraphicFramePr>
        <p:xfrm>
          <a:off x="357158" y="785800"/>
          <a:ext cx="8215370" cy="3929088"/>
        </p:xfrm>
        <a:graphic>
          <a:graphicData uri="http://schemas.openxmlformats.org/drawingml/2006/table">
            <a:tbl>
              <a:tblPr firstRow="1" bandRow="1">
                <a:tableStyleId>{5C22544A-7EE6-4342-B048-85BDC9FD1C3A}</a:tableStyleId>
              </a:tblPr>
              <a:tblGrid>
                <a:gridCol w="947927"/>
                <a:gridCol w="7267443"/>
              </a:tblGrid>
              <a:tr h="654848">
                <a:tc>
                  <a:txBody>
                    <a:bodyPr/>
                    <a:lstStyle/>
                    <a:p>
                      <a:pPr algn="ctr"/>
                      <a:endParaRPr lang="zh-CN" altLang="en-US" dirty="0">
                        <a:solidFill>
                          <a:schemeClr val="bg1"/>
                        </a:solidFill>
                      </a:endParaRPr>
                    </a:p>
                  </a:txBody>
                  <a:tcPr anchor="ctr">
                    <a:solidFill>
                      <a:srgbClr val="005DA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800" b="1" dirty="0" smtClean="0">
                          <a:solidFill>
                            <a:schemeClr val="bg1"/>
                          </a:solidFill>
                          <a:latin typeface="微软雅黑" panose="020B0503020204020204" pitchFamily="34" charset="-122"/>
                          <a:ea typeface="微软雅黑" panose="020B0503020204020204" pitchFamily="34" charset="-122"/>
                        </a:rPr>
                        <a:t>征缴业务内容分类</a:t>
                      </a:r>
                      <a:endParaRPr lang="zh-CN" altLang="en-US" dirty="0" smtClean="0">
                        <a:solidFill>
                          <a:schemeClr val="bg1"/>
                        </a:solidFill>
                      </a:endParaRPr>
                    </a:p>
                  </a:txBody>
                  <a:tcPr anchor="ctr">
                    <a:solidFill>
                      <a:srgbClr val="005DA2"/>
                    </a:solidFill>
                  </a:tcPr>
                </a:tc>
              </a:tr>
              <a:tr h="654848">
                <a:tc>
                  <a:txBody>
                    <a:bodyPr/>
                    <a:lstStyle/>
                    <a:p>
                      <a:pPr algn="ctr"/>
                      <a:r>
                        <a:rPr lang="en-US" altLang="zh-CN" dirty="0" smtClean="0"/>
                        <a:t>1</a:t>
                      </a:r>
                      <a:endParaRPr lang="zh-CN" altLang="en-US" dirty="0"/>
                    </a:p>
                  </a:txBody>
                  <a:tcPr anchor="ctr"/>
                </a:tc>
                <a:tc>
                  <a:txBody>
                    <a:bodyPr/>
                    <a:lstStyle/>
                    <a:p>
                      <a:pPr algn="ctr"/>
                      <a:r>
                        <a:rPr lang="zh-CN" altLang="en-US" sz="1800" dirty="0" smtClean="0">
                          <a:latin typeface="华文楷体" pitchFamily="2" charset="-122"/>
                          <a:ea typeface="华文楷体" pitchFamily="2" charset="-122"/>
                        </a:rPr>
                        <a:t>参保停保业务</a:t>
                      </a:r>
                      <a:endParaRPr lang="zh-CN" altLang="en-US" dirty="0"/>
                    </a:p>
                  </a:txBody>
                  <a:tcPr anchor="ctr"/>
                </a:tc>
              </a:tr>
              <a:tr h="654848">
                <a:tc>
                  <a:txBody>
                    <a:bodyPr/>
                    <a:lstStyle/>
                    <a:p>
                      <a:pPr algn="ctr"/>
                      <a:r>
                        <a:rPr lang="en-US" altLang="zh-CN" dirty="0" smtClean="0"/>
                        <a:t>2</a:t>
                      </a:r>
                      <a:endParaRPr lang="zh-CN" altLang="en-US" dirty="0"/>
                    </a:p>
                  </a:txBody>
                  <a:tcPr anchor="ctr"/>
                </a:tc>
                <a:tc>
                  <a:txBody>
                    <a:bodyPr/>
                    <a:lstStyle/>
                    <a:p>
                      <a:pPr algn="ctr"/>
                      <a:r>
                        <a:rPr lang="zh-CN" altLang="en-US" sz="1800" dirty="0" smtClean="0">
                          <a:latin typeface="华文楷体" pitchFamily="2" charset="-122"/>
                          <a:ea typeface="华文楷体" pitchFamily="2" charset="-122"/>
                        </a:rPr>
                        <a:t>社会保险缴费申报</a:t>
                      </a:r>
                      <a:endParaRPr lang="zh-CN" altLang="en-US" dirty="0"/>
                    </a:p>
                  </a:txBody>
                  <a:tcPr anchor="ctr"/>
                </a:tc>
              </a:tr>
              <a:tr h="654848">
                <a:tc>
                  <a:txBody>
                    <a:bodyPr/>
                    <a:lstStyle/>
                    <a:p>
                      <a:pPr algn="ctr"/>
                      <a:r>
                        <a:rPr lang="en-US" altLang="zh-CN" dirty="0" smtClean="0"/>
                        <a:t>3</a:t>
                      </a:r>
                      <a:endParaRPr lang="zh-CN" altLang="en-US" dirty="0"/>
                    </a:p>
                  </a:txBody>
                  <a:tcPr anchor="ctr"/>
                </a:tc>
                <a:tc>
                  <a:txBody>
                    <a:bodyPr/>
                    <a:lstStyle/>
                    <a:p>
                      <a:pPr algn="ctr"/>
                      <a:r>
                        <a:rPr lang="zh-CN" altLang="en-US" sz="1800" dirty="0" smtClean="0">
                          <a:latin typeface="华文楷体" pitchFamily="2" charset="-122"/>
                          <a:ea typeface="华文楷体" pitchFamily="2" charset="-122"/>
                        </a:rPr>
                        <a:t>单位综合信息、人员综合信息修改</a:t>
                      </a:r>
                      <a:endParaRPr lang="zh-CN" altLang="en-US" dirty="0"/>
                    </a:p>
                  </a:txBody>
                  <a:tcPr anchor="ctr"/>
                </a:tc>
              </a:tr>
              <a:tr h="654848">
                <a:tc>
                  <a:txBody>
                    <a:bodyPr/>
                    <a:lstStyle/>
                    <a:p>
                      <a:pPr algn="ctr"/>
                      <a:r>
                        <a:rPr lang="en-US" altLang="zh-CN" dirty="0" smtClean="0"/>
                        <a:t>4</a:t>
                      </a:r>
                      <a:endParaRPr lang="zh-CN" altLang="en-US" dirty="0"/>
                    </a:p>
                  </a:txBody>
                  <a:tcPr anchor="ctr"/>
                </a:tc>
                <a:tc>
                  <a:txBody>
                    <a:bodyPr/>
                    <a:lstStyle/>
                    <a:p>
                      <a:pPr algn="ctr"/>
                      <a:r>
                        <a:rPr lang="zh-CN" altLang="en-US" sz="1800" dirty="0" smtClean="0">
                          <a:latin typeface="华文楷体" pitchFamily="2" charset="-122"/>
                          <a:ea typeface="华文楷体" pitchFamily="2" charset="-122"/>
                        </a:rPr>
                        <a:t>单位权益单打印</a:t>
                      </a:r>
                      <a:endParaRPr lang="zh-CN" altLang="en-US" dirty="0"/>
                    </a:p>
                  </a:txBody>
                  <a:tcPr anchor="ctr"/>
                </a:tc>
              </a:tr>
              <a:tr h="654848">
                <a:tc>
                  <a:txBody>
                    <a:bodyPr/>
                    <a:lstStyle/>
                    <a:p>
                      <a:pPr algn="ctr"/>
                      <a:r>
                        <a:rPr lang="en-US" altLang="zh-CN" dirty="0" smtClean="0"/>
                        <a:t>5</a:t>
                      </a:r>
                      <a:endParaRPr lang="zh-CN" altLang="en-US" dirty="0"/>
                    </a:p>
                  </a:txBody>
                  <a:tcPr anchor="ctr"/>
                </a:tc>
                <a:tc>
                  <a:txBody>
                    <a:bodyPr/>
                    <a:lstStyle/>
                    <a:p>
                      <a:pPr algn="ctr"/>
                      <a:r>
                        <a:rPr lang="zh-CN" altLang="en-US" sz="1800" dirty="0" smtClean="0">
                          <a:latin typeface="华文楷体" pitchFamily="2" charset="-122"/>
                          <a:ea typeface="华文楷体" pitchFamily="2" charset="-122"/>
                        </a:rPr>
                        <a:t>其他</a:t>
                      </a:r>
                      <a:endParaRPr lang="zh-CN" altLang="en-US" dirty="0"/>
                    </a:p>
                  </a:txBody>
                  <a:tcPr anchor="ctr"/>
                </a:tc>
              </a:tr>
            </a:tbl>
          </a:graphicData>
        </a:graphic>
      </p:graphicFrame>
      <p:sp>
        <p:nvSpPr>
          <p:cNvPr id="2" name="矩形 1"/>
          <p:cNvSpPr/>
          <p:nvPr/>
        </p:nvSpPr>
        <p:spPr>
          <a:xfrm>
            <a:off x="857224" y="214296"/>
            <a:ext cx="2031325" cy="369332"/>
          </a:xfrm>
          <a:prstGeom prst="rect">
            <a:avLst/>
          </a:prstGeom>
        </p:spPr>
        <p:txBody>
          <a:bodyPr wrap="none">
            <a:spAutoFit/>
          </a:bodyPr>
          <a:lstStyle/>
          <a:p>
            <a:pPr fontAlgn="auto">
              <a:spcBef>
                <a:spcPts val="0"/>
              </a:spcBef>
              <a:spcAft>
                <a:spcPts val="0"/>
              </a:spcAft>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征缴</a:t>
            </a: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业务内容介绍</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4" presetClass="entr" presetSubtype="16"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ox(i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85813" y="214313"/>
            <a:ext cx="2032000" cy="369887"/>
          </a:xfrm>
          <a:prstGeom prst="rect">
            <a:avLst/>
          </a:prstGeom>
        </p:spPr>
        <p:txBody>
          <a:bodyPr wrap="none">
            <a:spAutoFit/>
          </a:bodyPr>
          <a:lstStyle/>
          <a:p>
            <a:pPr fontAlgn="auto">
              <a:spcBef>
                <a:spcPts val="0"/>
              </a:spcBef>
              <a:spcAft>
                <a:spcPts val="0"/>
              </a:spcAft>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征缴业务模块介绍</a:t>
            </a:r>
          </a:p>
        </p:txBody>
      </p:sp>
      <p:graphicFrame>
        <p:nvGraphicFramePr>
          <p:cNvPr id="3" name="表格 2"/>
          <p:cNvGraphicFramePr>
            <a:graphicFrameLocks noGrp="1"/>
          </p:cNvGraphicFramePr>
          <p:nvPr>
            <p:custDataLst>
              <p:tags r:id="rId1"/>
            </p:custDataLst>
          </p:nvPr>
        </p:nvGraphicFramePr>
        <p:xfrm>
          <a:off x="285750" y="928688"/>
          <a:ext cx="8358187" cy="3929078"/>
        </p:xfrm>
        <a:graphic>
          <a:graphicData uri="http://schemas.openxmlformats.org/drawingml/2006/table">
            <a:tbl>
              <a:tblPr/>
              <a:tblGrid>
                <a:gridCol w="762257">
                  <a:extLst>
                    <a:ext uri="{9D8B030D-6E8A-4147-A177-3AD203B41FA5}">
                      <a16:colId xmlns="" xmlns:a16="http://schemas.microsoft.com/office/drawing/2014/main" val="20000"/>
                    </a:ext>
                  </a:extLst>
                </a:gridCol>
                <a:gridCol w="1680515">
                  <a:extLst>
                    <a:ext uri="{9D8B030D-6E8A-4147-A177-3AD203B41FA5}">
                      <a16:colId xmlns="" xmlns:a16="http://schemas.microsoft.com/office/drawing/2014/main" val="20001"/>
                    </a:ext>
                  </a:extLst>
                </a:gridCol>
                <a:gridCol w="1680515">
                  <a:extLst>
                    <a:ext uri="{9D8B030D-6E8A-4147-A177-3AD203B41FA5}">
                      <a16:colId xmlns="" xmlns:a16="http://schemas.microsoft.com/office/drawing/2014/main" val="20002"/>
                    </a:ext>
                  </a:extLst>
                </a:gridCol>
                <a:gridCol w="2118084">
                  <a:extLst>
                    <a:ext uri="{9D8B030D-6E8A-4147-A177-3AD203B41FA5}">
                      <a16:colId xmlns="" xmlns:a16="http://schemas.microsoft.com/office/drawing/2014/main" val="20003"/>
                    </a:ext>
                  </a:extLst>
                </a:gridCol>
                <a:gridCol w="2116816">
                  <a:extLst>
                    <a:ext uri="{9D8B030D-6E8A-4147-A177-3AD203B41FA5}">
                      <a16:colId xmlns="" xmlns:a16="http://schemas.microsoft.com/office/drawing/2014/main" val="20004"/>
                    </a:ext>
                  </a:extLst>
                </a:gridCol>
              </a:tblGrid>
              <a:tr h="3683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dirty="0">
                          <a:ln>
                            <a:noFill/>
                          </a:ln>
                          <a:solidFill>
                            <a:srgbClr val="FFFFFF"/>
                          </a:solidFill>
                          <a:effectLst/>
                          <a:latin typeface="微软雅黑" pitchFamily="34" charset="-122"/>
                          <a:ea typeface="微软雅黑" pitchFamily="34" charset="-122"/>
                        </a:rPr>
                        <a:t>序号</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dirty="0">
                          <a:ln>
                            <a:noFill/>
                          </a:ln>
                          <a:solidFill>
                            <a:srgbClr val="FFFFFF"/>
                          </a:solidFill>
                          <a:effectLst/>
                          <a:latin typeface="微软雅黑" pitchFamily="34" charset="-122"/>
                          <a:ea typeface="微软雅黑" pitchFamily="34" charset="-122"/>
                        </a:rPr>
                        <a:t>内容分类</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dirty="0">
                          <a:ln>
                            <a:noFill/>
                          </a:ln>
                          <a:solidFill>
                            <a:srgbClr val="FFFFFF"/>
                          </a:solidFill>
                          <a:effectLst/>
                          <a:latin typeface="微软雅黑" pitchFamily="34" charset="-122"/>
                          <a:ea typeface="微软雅黑" pitchFamily="34" charset="-122"/>
                        </a:rPr>
                        <a:t>板块名称</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a:ln>
                            <a:noFill/>
                          </a:ln>
                          <a:solidFill>
                            <a:srgbClr val="FFFFFF"/>
                          </a:solidFill>
                          <a:effectLst/>
                          <a:latin typeface="微软雅黑" pitchFamily="34" charset="-122"/>
                          <a:ea typeface="微软雅黑" pitchFamily="34" charset="-122"/>
                        </a:rPr>
                        <a:t>模块名称</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a:ln>
                            <a:noFill/>
                          </a:ln>
                          <a:solidFill>
                            <a:srgbClr val="FFFFFF"/>
                          </a:solidFill>
                          <a:effectLst/>
                          <a:latin typeface="微软雅黑" pitchFamily="34" charset="-122"/>
                          <a:ea typeface="微软雅黑" pitchFamily="34" charset="-122"/>
                        </a:rPr>
                        <a:t>子模块名称</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10000"/>
                  </a:ext>
                </a:extLst>
              </a:tr>
              <a:tr h="4333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a:ln>
                            <a:noFill/>
                          </a:ln>
                          <a:solidFill>
                            <a:srgbClr val="000000"/>
                          </a:solidFill>
                          <a:effectLst/>
                          <a:latin typeface="微软雅黑" pitchFamily="34" charset="-122"/>
                          <a:ea typeface="微软雅黑" pitchFamily="34" charset="-122"/>
                        </a:rPr>
                        <a:t>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kern="1200" cap="none" normalizeH="0" baseline="0" dirty="0">
                          <a:ln>
                            <a:noFill/>
                          </a:ln>
                          <a:solidFill>
                            <a:srgbClr val="000000"/>
                          </a:solidFill>
                          <a:effectLst/>
                          <a:latin typeface="微软雅黑" pitchFamily="34" charset="-122"/>
                          <a:ea typeface="微软雅黑" pitchFamily="34" charset="-122"/>
                          <a:cs typeface="+mn-cs"/>
                        </a:rPr>
                        <a:t>参保停保业务</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dirty="0">
                          <a:ln>
                            <a:noFill/>
                          </a:ln>
                          <a:solidFill>
                            <a:srgbClr val="000000"/>
                          </a:solidFill>
                          <a:effectLst/>
                          <a:latin typeface="微软雅黑" pitchFamily="34" charset="-122"/>
                          <a:ea typeface="微软雅黑" pitchFamily="34" charset="-122"/>
                        </a:rPr>
                        <a:t>社会保险</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a:ln>
                            <a:noFill/>
                          </a:ln>
                          <a:solidFill>
                            <a:srgbClr val="000000"/>
                          </a:solidFill>
                          <a:effectLst/>
                          <a:latin typeface="微软雅黑" pitchFamily="34" charset="-122"/>
                          <a:ea typeface="微软雅黑" pitchFamily="34" charset="-122"/>
                        </a:rPr>
                        <a:t>人员基础信息采集</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1200" b="0" i="0" u="none" strike="noStrike" cap="none" normalizeH="0" baseline="0">
                        <a:ln>
                          <a:noFill/>
                        </a:ln>
                        <a:solidFill>
                          <a:srgbClr val="000000"/>
                        </a:solidFill>
                        <a:effectLst/>
                        <a:latin typeface="微软雅黑" pitchFamily="34" charset="-122"/>
                        <a:ea typeface="微软雅黑" pitchFamily="34" charset="-122"/>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extLst>
                  <a:ext uri="{0D108BD9-81ED-4DB2-BD59-A6C34878D82A}">
                    <a16:rowId xmlns="" xmlns:a16="http://schemas.microsoft.com/office/drawing/2014/main" val="10001"/>
                  </a:ext>
                </a:extLst>
              </a:tr>
              <a:tr h="3635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a:ln>
                            <a:noFill/>
                          </a:ln>
                          <a:solidFill>
                            <a:srgbClr val="000000"/>
                          </a:solidFill>
                          <a:effectLst/>
                          <a:latin typeface="微软雅黑" pitchFamily="34" charset="-122"/>
                          <a:ea typeface="微软雅黑" pitchFamily="34" charset="-122"/>
                        </a:rPr>
                        <a:t>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200" b="0" i="0" u="none" strike="noStrike" kern="1200" cap="none" normalizeH="0" baseline="0" dirty="0">
                        <a:ln>
                          <a:noFill/>
                        </a:ln>
                        <a:solidFill>
                          <a:srgbClr val="000000"/>
                        </a:solidFill>
                        <a:effectLst/>
                        <a:latin typeface="微软雅黑" pitchFamily="34" charset="-122"/>
                        <a:ea typeface="微软雅黑" pitchFamily="34" charset="-122"/>
                        <a:cs typeface="+mn-cs"/>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a:ln>
                            <a:noFill/>
                          </a:ln>
                          <a:solidFill>
                            <a:srgbClr val="000000"/>
                          </a:solidFill>
                          <a:effectLst/>
                          <a:latin typeface="微软雅黑" pitchFamily="34" charset="-122"/>
                          <a:ea typeface="微软雅黑" pitchFamily="34" charset="-122"/>
                        </a:rPr>
                        <a:t>社会保险</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a:ln>
                            <a:noFill/>
                          </a:ln>
                          <a:solidFill>
                            <a:srgbClr val="000000"/>
                          </a:solidFill>
                          <a:effectLst/>
                          <a:latin typeface="微软雅黑" pitchFamily="34" charset="-122"/>
                          <a:ea typeface="微软雅黑" pitchFamily="34" charset="-122"/>
                        </a:rPr>
                        <a:t>社会保险登记</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a:ln>
                            <a:noFill/>
                          </a:ln>
                          <a:solidFill>
                            <a:srgbClr val="000000"/>
                          </a:solidFill>
                          <a:effectLst/>
                          <a:latin typeface="微软雅黑" pitchFamily="34" charset="-122"/>
                          <a:ea typeface="微软雅黑" pitchFamily="34" charset="-122"/>
                        </a:rPr>
                        <a:t>用人单位用工参保登记</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extLst>
                  <a:ext uri="{0D108BD9-81ED-4DB2-BD59-A6C34878D82A}">
                    <a16:rowId xmlns="" xmlns:a16="http://schemas.microsoft.com/office/drawing/2014/main" val="10002"/>
                  </a:ext>
                </a:extLst>
              </a:tr>
              <a:tr h="3635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a:ln>
                            <a:noFill/>
                          </a:ln>
                          <a:solidFill>
                            <a:srgbClr val="000000"/>
                          </a:solidFill>
                          <a:effectLst/>
                          <a:latin typeface="微软雅黑" pitchFamily="34" charset="-122"/>
                          <a:ea typeface="微软雅黑" pitchFamily="34" charset="-122"/>
                        </a:rPr>
                        <a:t>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200" b="0" i="0" u="none" strike="noStrike" kern="1200" cap="none" normalizeH="0" baseline="0" dirty="0">
                        <a:ln>
                          <a:noFill/>
                        </a:ln>
                        <a:solidFill>
                          <a:srgbClr val="000000"/>
                        </a:solidFill>
                        <a:effectLst/>
                        <a:latin typeface="微软雅黑" pitchFamily="34" charset="-122"/>
                        <a:ea typeface="微软雅黑" pitchFamily="34" charset="-122"/>
                        <a:cs typeface="+mn-cs"/>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a:ln>
                            <a:noFill/>
                          </a:ln>
                          <a:solidFill>
                            <a:srgbClr val="000000"/>
                          </a:solidFill>
                          <a:effectLst/>
                          <a:latin typeface="微软雅黑" pitchFamily="34" charset="-122"/>
                          <a:ea typeface="微软雅黑" pitchFamily="34" charset="-122"/>
                        </a:rPr>
                        <a:t>社会保险</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dirty="0">
                          <a:ln>
                            <a:noFill/>
                          </a:ln>
                          <a:solidFill>
                            <a:srgbClr val="FF0000"/>
                          </a:solidFill>
                          <a:effectLst/>
                          <a:latin typeface="微软雅黑" pitchFamily="34" charset="-122"/>
                          <a:ea typeface="微软雅黑" pitchFamily="34" charset="-122"/>
                        </a:rPr>
                        <a:t>用人单位用工参保预登记</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1200" b="0" i="0" u="none" strike="noStrike" cap="none" normalizeH="0" baseline="0">
                        <a:ln>
                          <a:noFill/>
                        </a:ln>
                        <a:solidFill>
                          <a:srgbClr val="000000"/>
                        </a:solidFill>
                        <a:effectLst/>
                        <a:latin typeface="微软雅黑" pitchFamily="34" charset="-122"/>
                        <a:ea typeface="微软雅黑" pitchFamily="34" charset="-122"/>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extLst>
                  <a:ext uri="{0D108BD9-81ED-4DB2-BD59-A6C34878D82A}">
                    <a16:rowId xmlns="" xmlns:a16="http://schemas.microsoft.com/office/drawing/2014/main" val="10003"/>
                  </a:ext>
                </a:extLst>
              </a:tr>
              <a:tr h="3635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a:ln>
                            <a:noFill/>
                          </a:ln>
                          <a:solidFill>
                            <a:srgbClr val="000000"/>
                          </a:solidFill>
                          <a:effectLst/>
                          <a:latin typeface="微软雅黑" pitchFamily="34" charset="-122"/>
                          <a:ea typeface="微软雅黑" pitchFamily="34" charset="-122"/>
                        </a:rPr>
                        <a:t>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200" b="0" i="0" u="none" strike="noStrike" kern="1200" cap="none" normalizeH="0" baseline="0" dirty="0">
                        <a:ln>
                          <a:noFill/>
                        </a:ln>
                        <a:solidFill>
                          <a:srgbClr val="000000"/>
                        </a:solidFill>
                        <a:effectLst/>
                        <a:latin typeface="微软雅黑" pitchFamily="34" charset="-122"/>
                        <a:ea typeface="微软雅黑" pitchFamily="34" charset="-122"/>
                        <a:cs typeface="+mn-cs"/>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a:ln>
                            <a:noFill/>
                          </a:ln>
                          <a:solidFill>
                            <a:srgbClr val="000000"/>
                          </a:solidFill>
                          <a:effectLst/>
                          <a:latin typeface="微软雅黑" pitchFamily="34" charset="-122"/>
                          <a:ea typeface="微软雅黑" pitchFamily="34" charset="-122"/>
                        </a:rPr>
                        <a:t>社会保险</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a:ln>
                            <a:noFill/>
                          </a:ln>
                          <a:solidFill>
                            <a:srgbClr val="000000"/>
                          </a:solidFill>
                          <a:effectLst/>
                          <a:latin typeface="微软雅黑" pitchFamily="34" charset="-122"/>
                          <a:ea typeface="微软雅黑" pitchFamily="34" charset="-122"/>
                        </a:rPr>
                        <a:t>社会保险登记</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a:ln>
                            <a:noFill/>
                          </a:ln>
                          <a:solidFill>
                            <a:srgbClr val="000000"/>
                          </a:solidFill>
                          <a:effectLst/>
                          <a:latin typeface="微软雅黑" pitchFamily="34" charset="-122"/>
                          <a:ea typeface="微软雅黑" pitchFamily="34" charset="-122"/>
                        </a:rPr>
                        <a:t>用人单位退工停保登记</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extLst>
                  <a:ext uri="{0D108BD9-81ED-4DB2-BD59-A6C34878D82A}">
                    <a16:rowId xmlns="" xmlns:a16="http://schemas.microsoft.com/office/drawing/2014/main" val="10004"/>
                  </a:ext>
                </a:extLst>
              </a:tr>
              <a:tr h="3635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a:ln>
                            <a:noFill/>
                          </a:ln>
                          <a:solidFill>
                            <a:srgbClr val="000000"/>
                          </a:solidFill>
                          <a:effectLst/>
                          <a:latin typeface="微软雅黑" pitchFamily="34" charset="-122"/>
                          <a:ea typeface="微软雅黑" pitchFamily="34" charset="-122"/>
                        </a:rPr>
                        <a:t>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200" b="0" i="0" u="none" strike="noStrike" kern="1200" cap="none" normalizeH="0" baseline="0" dirty="0">
                        <a:ln>
                          <a:noFill/>
                        </a:ln>
                        <a:solidFill>
                          <a:srgbClr val="000000"/>
                        </a:solidFill>
                        <a:effectLst/>
                        <a:latin typeface="微软雅黑" pitchFamily="34" charset="-122"/>
                        <a:ea typeface="微软雅黑" pitchFamily="34" charset="-122"/>
                        <a:cs typeface="+mn-cs"/>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a:ln>
                            <a:noFill/>
                          </a:ln>
                          <a:solidFill>
                            <a:srgbClr val="000000"/>
                          </a:solidFill>
                          <a:effectLst/>
                          <a:latin typeface="微软雅黑" pitchFamily="34" charset="-122"/>
                          <a:ea typeface="微软雅黑" pitchFamily="34" charset="-122"/>
                        </a:rPr>
                        <a:t>社会保险</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a:ln>
                            <a:noFill/>
                          </a:ln>
                          <a:solidFill>
                            <a:srgbClr val="000000"/>
                          </a:solidFill>
                          <a:effectLst/>
                          <a:latin typeface="微软雅黑" pitchFamily="34" charset="-122"/>
                          <a:ea typeface="微软雅黑" pitchFamily="34" charset="-122"/>
                        </a:rPr>
                        <a:t>社会保险登记</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dirty="0">
                          <a:ln>
                            <a:noFill/>
                          </a:ln>
                          <a:solidFill>
                            <a:srgbClr val="FF0000"/>
                          </a:solidFill>
                          <a:effectLst/>
                          <a:latin typeface="微软雅黑" pitchFamily="34" charset="-122"/>
                          <a:ea typeface="微软雅黑" pitchFamily="34" charset="-122"/>
                        </a:rPr>
                        <a:t>人员变更回退</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extLst>
                  <a:ext uri="{0D108BD9-81ED-4DB2-BD59-A6C34878D82A}">
                    <a16:rowId xmlns="" xmlns:a16="http://schemas.microsoft.com/office/drawing/2014/main" val="10005"/>
                  </a:ext>
                </a:extLst>
              </a:tr>
              <a:tr h="3635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a:ln>
                            <a:noFill/>
                          </a:ln>
                          <a:solidFill>
                            <a:srgbClr val="000000"/>
                          </a:solidFill>
                          <a:effectLst/>
                          <a:latin typeface="微软雅黑" pitchFamily="34" charset="-122"/>
                          <a:ea typeface="微软雅黑" pitchFamily="34" charset="-122"/>
                        </a:rPr>
                        <a:t>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600" b="0" i="0" u="none" strike="noStrike" cap="none" normalizeH="0" baseline="0" dirty="0">
                          <a:ln>
                            <a:noFill/>
                          </a:ln>
                          <a:solidFill>
                            <a:srgbClr val="000000"/>
                          </a:solidFill>
                          <a:effectLst/>
                          <a:latin typeface="微软雅黑" pitchFamily="34" charset="-122"/>
                          <a:ea typeface="微软雅黑" pitchFamily="34" charset="-122"/>
                        </a:rPr>
                        <a:t>社会保险</a:t>
                      </a:r>
                      <a:endParaRPr kumimoji="0" lang="en-US" altLang="zh-CN" sz="1600" b="0" i="0" u="none" strike="noStrike" cap="none" normalizeH="0" baseline="0" dirty="0">
                        <a:ln>
                          <a:noFill/>
                        </a:ln>
                        <a:solidFill>
                          <a:srgbClr val="000000"/>
                        </a:solidFill>
                        <a:effectLst/>
                        <a:latin typeface="微软雅黑" pitchFamily="34" charset="-122"/>
                        <a:ea typeface="微软雅黑" pitchFamily="34" charset="-122"/>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600" b="0" i="0" u="none" strike="noStrike" cap="none" normalizeH="0" baseline="0" dirty="0" smtClean="0">
                          <a:ln>
                            <a:noFill/>
                          </a:ln>
                          <a:solidFill>
                            <a:srgbClr val="000000"/>
                          </a:solidFill>
                          <a:effectLst/>
                          <a:latin typeface="微软雅黑" pitchFamily="34" charset="-122"/>
                          <a:ea typeface="微软雅黑" pitchFamily="34" charset="-122"/>
                        </a:rPr>
                        <a:t>缴费申报</a:t>
                      </a:r>
                      <a:endParaRPr kumimoji="0" lang="zh-CN" altLang="en-US" sz="1600" b="0" i="0" u="none" strike="noStrike" cap="none" normalizeH="0" baseline="0" dirty="0">
                        <a:ln>
                          <a:noFill/>
                        </a:ln>
                        <a:solidFill>
                          <a:srgbClr val="000000"/>
                        </a:solidFill>
                        <a:effectLst/>
                        <a:latin typeface="微软雅黑" pitchFamily="34" charset="-122"/>
                        <a:ea typeface="微软雅黑" pitchFamily="34" charset="-122"/>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dirty="0">
                          <a:ln>
                            <a:noFill/>
                          </a:ln>
                          <a:solidFill>
                            <a:srgbClr val="000000"/>
                          </a:solidFill>
                          <a:effectLst/>
                          <a:latin typeface="微软雅黑" pitchFamily="34" charset="-122"/>
                          <a:ea typeface="微软雅黑" pitchFamily="34" charset="-122"/>
                        </a:rPr>
                        <a:t>社会保险</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dirty="0">
                          <a:ln>
                            <a:noFill/>
                          </a:ln>
                          <a:solidFill>
                            <a:srgbClr val="000000"/>
                          </a:solidFill>
                          <a:effectLst/>
                          <a:latin typeface="微软雅黑" pitchFamily="34" charset="-122"/>
                          <a:ea typeface="微软雅黑" pitchFamily="34" charset="-122"/>
                        </a:rPr>
                        <a:t>社会保险缴费申报</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dirty="0">
                          <a:ln>
                            <a:noFill/>
                          </a:ln>
                          <a:solidFill>
                            <a:srgbClr val="000000"/>
                          </a:solidFill>
                          <a:effectLst/>
                          <a:latin typeface="微软雅黑" pitchFamily="34" charset="-122"/>
                          <a:ea typeface="微软雅黑" pitchFamily="34" charset="-122"/>
                        </a:rPr>
                        <a:t>企业职工社会保险缴费基数申报</a:t>
                      </a:r>
                      <a:endParaRPr kumimoji="0" lang="zh-CN" altLang="en-US" sz="1200" b="0" i="0" u="none" strike="noStrike" cap="none" normalizeH="0" baseline="0" dirty="0">
                        <a:ln>
                          <a:noFill/>
                        </a:ln>
                        <a:solidFill>
                          <a:srgbClr val="FF0000"/>
                        </a:solidFill>
                        <a:effectLst/>
                        <a:latin typeface="微软雅黑" pitchFamily="34" charset="-122"/>
                        <a:ea typeface="微软雅黑" pitchFamily="34" charset="-122"/>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extLst>
                  <a:ext uri="{0D108BD9-81ED-4DB2-BD59-A6C34878D82A}">
                    <a16:rowId xmlns="" xmlns:a16="http://schemas.microsoft.com/office/drawing/2014/main" val="10006"/>
                  </a:ext>
                </a:extLst>
              </a:tr>
              <a:tr h="3635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a:ln>
                            <a:noFill/>
                          </a:ln>
                          <a:solidFill>
                            <a:srgbClr val="000000"/>
                          </a:solidFill>
                          <a:effectLst/>
                          <a:latin typeface="微软雅黑" pitchFamily="34" charset="-122"/>
                          <a:ea typeface="微软雅黑" pitchFamily="34" charset="-122"/>
                        </a:rPr>
                        <a:t>7</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200" b="0" i="0" u="none" strike="noStrike" kern="1200" cap="none" normalizeH="0" baseline="0" dirty="0">
                        <a:ln>
                          <a:noFill/>
                        </a:ln>
                        <a:solidFill>
                          <a:srgbClr val="000000"/>
                        </a:solidFill>
                        <a:effectLst/>
                        <a:latin typeface="微软雅黑" pitchFamily="34" charset="-122"/>
                        <a:ea typeface="微软雅黑" pitchFamily="34" charset="-122"/>
                        <a:cs typeface="+mn-cs"/>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a:ln>
                            <a:noFill/>
                          </a:ln>
                          <a:solidFill>
                            <a:srgbClr val="000000"/>
                          </a:solidFill>
                          <a:effectLst/>
                          <a:latin typeface="微软雅黑" pitchFamily="34" charset="-122"/>
                          <a:ea typeface="微软雅黑" pitchFamily="34" charset="-122"/>
                        </a:rPr>
                        <a:t>社会保险</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a:ln>
                            <a:noFill/>
                          </a:ln>
                          <a:solidFill>
                            <a:srgbClr val="000000"/>
                          </a:solidFill>
                          <a:effectLst/>
                          <a:latin typeface="微软雅黑" pitchFamily="34" charset="-122"/>
                          <a:ea typeface="微软雅黑" pitchFamily="34" charset="-122"/>
                        </a:rPr>
                        <a:t>社会保险缴费申报</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200" b="0" i="0" u="none" strike="noStrike" cap="none" normalizeH="0" baseline="0" dirty="0">
                          <a:ln>
                            <a:noFill/>
                          </a:ln>
                          <a:solidFill>
                            <a:srgbClr val="FF0000"/>
                          </a:solidFill>
                          <a:effectLst/>
                          <a:latin typeface="微软雅黑" pitchFamily="34" charset="-122"/>
                          <a:ea typeface="微软雅黑" pitchFamily="34" charset="-122"/>
                        </a:rPr>
                        <a:t>缴费</a:t>
                      </a:r>
                      <a:r>
                        <a:rPr kumimoji="0" lang="zh-CN" altLang="en-US" sz="1200" b="0" i="0" u="none" strike="noStrike" cap="none" normalizeH="0" baseline="0" dirty="0" smtClean="0">
                          <a:ln>
                            <a:noFill/>
                          </a:ln>
                          <a:solidFill>
                            <a:srgbClr val="FF0000"/>
                          </a:solidFill>
                          <a:effectLst/>
                          <a:latin typeface="微软雅黑" pitchFamily="34" charset="-122"/>
                          <a:ea typeface="微软雅黑" pitchFamily="34" charset="-122"/>
                        </a:rPr>
                        <a:t>基数调整（</a:t>
                      </a:r>
                      <a:r>
                        <a:rPr kumimoji="0" lang="zh-CN" altLang="en-US" sz="1200" b="0" i="0" u="none" strike="noStrike" cap="none" normalizeH="0" baseline="0" dirty="0">
                          <a:ln>
                            <a:noFill/>
                          </a:ln>
                          <a:solidFill>
                            <a:srgbClr val="FF0000"/>
                          </a:solidFill>
                          <a:effectLst/>
                          <a:latin typeface="微软雅黑" pitchFamily="34" charset="-122"/>
                          <a:ea typeface="微软雅黑" pitchFamily="34" charset="-122"/>
                        </a:rPr>
                        <a:t>上调）</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extLst>
                  <a:ext uri="{0D108BD9-81ED-4DB2-BD59-A6C34878D82A}">
                    <a16:rowId xmlns="" xmlns:a16="http://schemas.microsoft.com/office/drawing/2014/main" val="10007"/>
                  </a:ext>
                </a:extLst>
              </a:tr>
              <a:tr h="3635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a:ln>
                            <a:noFill/>
                          </a:ln>
                          <a:solidFill>
                            <a:srgbClr val="000000"/>
                          </a:solidFill>
                          <a:effectLst/>
                          <a:latin typeface="微软雅黑" pitchFamily="34" charset="-122"/>
                          <a:ea typeface="微软雅黑" pitchFamily="34" charset="-122"/>
                        </a:rPr>
                        <a:t>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600" b="0" i="0" u="none" strike="noStrike" kern="1200" cap="none" normalizeH="0" baseline="0" dirty="0">
                          <a:ln>
                            <a:noFill/>
                          </a:ln>
                          <a:solidFill>
                            <a:srgbClr val="000000"/>
                          </a:solidFill>
                          <a:effectLst/>
                          <a:latin typeface="微软雅黑" pitchFamily="34" charset="-122"/>
                          <a:ea typeface="微软雅黑" pitchFamily="34" charset="-122"/>
                          <a:cs typeface="+mn-cs"/>
                        </a:rPr>
                        <a:t>信息修改</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dirty="0">
                          <a:ln>
                            <a:noFill/>
                          </a:ln>
                          <a:solidFill>
                            <a:srgbClr val="000000"/>
                          </a:solidFill>
                          <a:effectLst/>
                          <a:latin typeface="微软雅黑" pitchFamily="34" charset="-122"/>
                          <a:ea typeface="微软雅黑" pitchFamily="34" charset="-122"/>
                        </a:rPr>
                        <a:t>社会保险</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dirty="0">
                          <a:ln>
                            <a:noFill/>
                          </a:ln>
                          <a:solidFill>
                            <a:srgbClr val="000000"/>
                          </a:solidFill>
                          <a:effectLst/>
                          <a:latin typeface="微软雅黑" pitchFamily="34" charset="-122"/>
                          <a:ea typeface="微软雅黑" pitchFamily="34" charset="-122"/>
                        </a:rPr>
                        <a:t>单位中心</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dirty="0">
                          <a:ln>
                            <a:noFill/>
                          </a:ln>
                          <a:solidFill>
                            <a:srgbClr val="000000"/>
                          </a:solidFill>
                          <a:effectLst/>
                          <a:latin typeface="微软雅黑" pitchFamily="34" charset="-122"/>
                          <a:ea typeface="微软雅黑" pitchFamily="34" charset="-122"/>
                        </a:rPr>
                        <a:t>单位综合信息变更</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extLst>
                  <a:ext uri="{0D108BD9-81ED-4DB2-BD59-A6C34878D82A}">
                    <a16:rowId xmlns="" xmlns:a16="http://schemas.microsoft.com/office/drawing/2014/main" val="10008"/>
                  </a:ext>
                </a:extLst>
              </a:tr>
              <a:tr h="48896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a:ln>
                            <a:noFill/>
                          </a:ln>
                          <a:solidFill>
                            <a:srgbClr val="000000"/>
                          </a:solidFill>
                          <a:effectLst/>
                          <a:latin typeface="微软雅黑" pitchFamily="34" charset="-122"/>
                          <a:ea typeface="微软雅黑" pitchFamily="34" charset="-122"/>
                        </a:rPr>
                        <a:t>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200" b="0" i="0" u="none" strike="noStrike" kern="1200" cap="none" normalizeH="0" baseline="0" dirty="0">
                        <a:ln>
                          <a:noFill/>
                        </a:ln>
                        <a:solidFill>
                          <a:srgbClr val="000000"/>
                        </a:solidFill>
                        <a:effectLst/>
                        <a:latin typeface="微软雅黑" pitchFamily="34" charset="-122"/>
                        <a:ea typeface="微软雅黑" pitchFamily="34" charset="-122"/>
                        <a:cs typeface="+mn-cs"/>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algn="ctr">
                        <a:buNone/>
                      </a:pPr>
                      <a:r>
                        <a:rPr lang="zh-CN" altLang="en-US" sz="1200" dirty="0">
                          <a:latin typeface="微软雅黑" panose="020B0503020204020204" pitchFamily="34" charset="-122"/>
                          <a:ea typeface="微软雅黑" panose="020B0503020204020204" pitchFamily="34" charset="-122"/>
                        </a:rPr>
                        <a:t>社会保险</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algn="ctr">
                        <a:buNone/>
                      </a:pPr>
                      <a:r>
                        <a:rPr lang="zh-CN" altLang="en-US" sz="1200" dirty="0">
                          <a:latin typeface="微软雅黑" panose="020B0503020204020204" pitchFamily="34" charset="-122"/>
                          <a:ea typeface="微软雅黑" panose="020B0503020204020204" pitchFamily="34" charset="-122"/>
                        </a:rPr>
                        <a:t>社会保险参保信息变更维护</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algn="ctr">
                        <a:buNone/>
                      </a:pPr>
                      <a:r>
                        <a:rPr lang="zh-CN" altLang="en-US" sz="1200" dirty="0">
                          <a:latin typeface="微软雅黑" panose="020B0503020204020204" pitchFamily="34" charset="-122"/>
                          <a:ea typeface="微软雅黑" panose="020B0503020204020204" pitchFamily="34" charset="-122"/>
                        </a:rPr>
                        <a:t>人员综合信息变更</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extLst>
                  <a:ext uri="{0D108BD9-81ED-4DB2-BD59-A6C34878D82A}">
                    <a16:rowId xmlns="" xmlns:a16="http://schemas.microsoft.com/office/drawing/2014/main" val="10009"/>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Horizontal)">
                                      <p:cBhvr>
                                        <p:cTn id="7" dur="500"/>
                                        <p:tgtEl>
                                          <p:spTgt spid="3"/>
                                        </p:tgtEl>
                                      </p:cBhvr>
                                    </p:animEffect>
                                  </p:childTnLst>
                                </p:cTn>
                              </p:par>
                            </p:childTnLst>
                          </p:cTn>
                        </p:par>
                        <p:par>
                          <p:cTn id="8" fill="hold">
                            <p:stCondLst>
                              <p:cond delay="500"/>
                            </p:stCondLst>
                            <p:childTnLst>
                              <p:par>
                                <p:cTn id="9" presetID="29"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ppt_x</p:attrName>
                                        </p:attrNameLst>
                                      </p:cBhvr>
                                      <p:tavLst>
                                        <p:tav tm="0">
                                          <p:val>
                                            <p:strVal val="#ppt_x-.2"/>
                                          </p:val>
                                        </p:tav>
                                        <p:tav tm="100000">
                                          <p:val>
                                            <p:strVal val="#ppt_x"/>
                                          </p:val>
                                        </p:tav>
                                      </p:tavLst>
                                    </p:anim>
                                    <p:anim calcmode="lin" valueType="num">
                                      <p:cBhvr>
                                        <p:cTn id="12" dur="5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a:grpSpLocks/>
          </p:cNvGrpSpPr>
          <p:nvPr/>
        </p:nvGrpSpPr>
        <p:grpSpPr bwMode="auto">
          <a:xfrm>
            <a:off x="0" y="1652588"/>
            <a:ext cx="9144000" cy="1814512"/>
            <a:chOff x="170694" y="177982"/>
            <a:chExt cx="3936004" cy="781165"/>
          </a:xfrm>
        </p:grpSpPr>
        <p:sp>
          <p:nvSpPr>
            <p:cNvPr id="44" name="等腰三角形 43"/>
            <p:cNvSpPr/>
            <p:nvPr/>
          </p:nvSpPr>
          <p:spPr>
            <a:xfrm>
              <a:off x="1233962" y="177982"/>
              <a:ext cx="355334" cy="356753"/>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p>
          </p:txBody>
        </p:sp>
        <p:sp>
          <p:nvSpPr>
            <p:cNvPr id="45" name="等腰三角形 44"/>
            <p:cNvSpPr/>
            <p:nvPr/>
          </p:nvSpPr>
          <p:spPr>
            <a:xfrm flipV="1">
              <a:off x="200078" y="602394"/>
              <a:ext cx="355334" cy="356753"/>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p>
          </p:txBody>
        </p:sp>
        <p:sp>
          <p:nvSpPr>
            <p:cNvPr id="46" name="矩形 45"/>
            <p:cNvSpPr/>
            <p:nvPr/>
          </p:nvSpPr>
          <p:spPr>
            <a:xfrm>
              <a:off x="170694" y="262044"/>
              <a:ext cx="3936004" cy="6116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p>
          </p:txBody>
        </p:sp>
        <p:sp>
          <p:nvSpPr>
            <p:cNvPr id="47" name="平行四边形 46"/>
            <p:cNvSpPr/>
            <p:nvPr/>
          </p:nvSpPr>
          <p:spPr>
            <a:xfrm>
              <a:off x="377061" y="177982"/>
              <a:ext cx="1035934" cy="77911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p>
          </p:txBody>
        </p:sp>
        <p:sp>
          <p:nvSpPr>
            <p:cNvPr id="48" name="文本框 6"/>
            <p:cNvSpPr txBox="1"/>
            <p:nvPr/>
          </p:nvSpPr>
          <p:spPr>
            <a:xfrm>
              <a:off x="651078" y="283914"/>
              <a:ext cx="569217" cy="559733"/>
            </a:xfrm>
            <a:prstGeom prst="rect">
              <a:avLst/>
            </a:prstGeom>
            <a:noFill/>
          </p:spPr>
          <p:txBody>
            <a:bodyPr lIns="68580" tIns="34290" rIns="68580" bIns="34290">
              <a:spAutoFit/>
            </a:bodyPr>
            <a:lstStyle/>
            <a:p>
              <a:pPr fontAlgn="auto">
                <a:spcBef>
                  <a:spcPts val="0"/>
                </a:spcBef>
                <a:spcAft>
                  <a:spcPts val="0"/>
                </a:spcAft>
                <a:defRPr/>
              </a:pPr>
              <a:r>
                <a:rPr lang="en-US" altLang="zh-CN" sz="8000" dirty="0">
                  <a:solidFill>
                    <a:schemeClr val="bg1">
                      <a:lumMod val="95000"/>
                    </a:schemeClr>
                  </a:solidFill>
                  <a:latin typeface="Impact" panose="020B0806030902050204" pitchFamily="34" charset="0"/>
                  <a:ea typeface="+mn-ea"/>
                </a:rPr>
                <a:t>01</a:t>
              </a:r>
              <a:endParaRPr lang="zh-CN" altLang="en-US" sz="8000" dirty="0">
                <a:solidFill>
                  <a:schemeClr val="bg1">
                    <a:lumMod val="95000"/>
                  </a:schemeClr>
                </a:solidFill>
                <a:latin typeface="Impact" panose="020B0806030902050204" pitchFamily="34" charset="0"/>
                <a:ea typeface="+mn-ea"/>
              </a:endParaRPr>
            </a:p>
          </p:txBody>
        </p:sp>
      </p:grpSp>
      <p:sp>
        <p:nvSpPr>
          <p:cNvPr id="49" name="TextBox 48"/>
          <p:cNvSpPr txBox="1"/>
          <p:nvPr/>
        </p:nvSpPr>
        <p:spPr>
          <a:xfrm>
            <a:off x="2982913" y="1970088"/>
            <a:ext cx="5049837" cy="1174750"/>
          </a:xfrm>
          <a:prstGeom prst="rect">
            <a:avLst/>
          </a:prstGeom>
          <a:noFill/>
        </p:spPr>
        <p:txBody>
          <a:bodyPr lIns="68584" tIns="34291" rIns="68584" bIns="34291">
            <a:spAutoFit/>
          </a:bodyPr>
          <a:lstStyle/>
          <a:p>
            <a:pPr fontAlgn="auto">
              <a:spcBef>
                <a:spcPts val="0"/>
              </a:spcBef>
              <a:spcAft>
                <a:spcPts val="0"/>
              </a:spcAft>
              <a:defRPr/>
            </a:pPr>
            <a:r>
              <a:rPr lang="zh-CN" altLang="en-GB" sz="3600" b="1" dirty="0">
                <a:solidFill>
                  <a:schemeClr val="tx1">
                    <a:lumMod val="75000"/>
                    <a:lumOff val="25000"/>
                  </a:schemeClr>
                </a:solidFill>
                <a:latin typeface="微软雅黑" panose="020B0503020204020204" pitchFamily="34" charset="-122"/>
                <a:ea typeface="微软雅黑" panose="020B0503020204020204" pitchFamily="34" charset="-122"/>
              </a:rPr>
              <a:t>省一体化信息系统        </a:t>
            </a:r>
          </a:p>
          <a:p>
            <a:pPr fontAlgn="auto">
              <a:spcBef>
                <a:spcPts val="0"/>
              </a:spcBef>
              <a:spcAft>
                <a:spcPts val="0"/>
              </a:spcAft>
              <a:defRPr/>
            </a:pPr>
            <a:r>
              <a:rPr lang="zh-CN" altLang="en-US" sz="3600" b="1" dirty="0">
                <a:solidFill>
                  <a:schemeClr val="tx1">
                    <a:lumMod val="75000"/>
                    <a:lumOff val="25000"/>
                  </a:schemeClr>
                </a:solidFill>
                <a:latin typeface="微软雅黑" panose="020B0503020204020204" pitchFamily="34" charset="-122"/>
                <a:ea typeface="微软雅黑" panose="020B0503020204020204" pitchFamily="34" charset="-122"/>
              </a:rPr>
              <a:t>网上办事服务大厅</a:t>
            </a:r>
          </a:p>
        </p:txBody>
      </p:sp>
      <p:grpSp>
        <p:nvGrpSpPr>
          <p:cNvPr id="7" name="组合 6"/>
          <p:cNvGrpSpPr>
            <a:grpSpLocks/>
          </p:cNvGrpSpPr>
          <p:nvPr/>
        </p:nvGrpSpPr>
        <p:grpSpPr bwMode="auto">
          <a:xfrm>
            <a:off x="5940425" y="1274763"/>
            <a:ext cx="431800" cy="433387"/>
            <a:chOff x="6084168" y="1274820"/>
            <a:chExt cx="432048" cy="432834"/>
          </a:xfrm>
        </p:grpSpPr>
        <p:sp>
          <p:nvSpPr>
            <p:cNvPr id="23571" name="椭圆 22"/>
            <p:cNvSpPr>
              <a:spLocks noChangeArrowheads="1"/>
            </p:cNvSpPr>
            <p:nvPr/>
          </p:nvSpPr>
          <p:spPr bwMode="auto">
            <a:xfrm>
              <a:off x="6084168" y="1274820"/>
              <a:ext cx="432048" cy="432834"/>
            </a:xfrm>
            <a:prstGeom prst="ellipse">
              <a:avLst/>
            </a:prstGeom>
            <a:solidFill>
              <a:schemeClr val="accent1"/>
            </a:solidFill>
            <a:ln w="9525">
              <a:noFill/>
              <a:round/>
              <a:headEnd/>
              <a:tailEnd/>
            </a:ln>
          </p:spPr>
          <p:txBody>
            <a:bodyPr anchor="ctr"/>
            <a:lstStyle/>
            <a:p>
              <a:pPr algn="ctr"/>
              <a:endParaRPr lang="zh-CN" altLang="en-US">
                <a:solidFill>
                  <a:srgbClr val="FFFFFF"/>
                </a:solidFill>
                <a:latin typeface="Calibri" pitchFamily="34" charset="0"/>
              </a:endParaRPr>
            </a:p>
          </p:txBody>
        </p:sp>
        <p:sp>
          <p:nvSpPr>
            <p:cNvPr id="23572" name="Freeform 59"/>
            <p:cNvSpPr>
              <a:spLocks noChangeArrowheads="1"/>
            </p:cNvSpPr>
            <p:nvPr/>
          </p:nvSpPr>
          <p:spPr bwMode="auto">
            <a:xfrm>
              <a:off x="6180302" y="1365898"/>
              <a:ext cx="239780" cy="250679"/>
            </a:xfrm>
            <a:custGeom>
              <a:avLst/>
              <a:gdLst>
                <a:gd name="T0" fmla="*/ 2147483647 w 581"/>
                <a:gd name="T1" fmla="*/ 2147483647 h 609"/>
                <a:gd name="T2" fmla="*/ 2147483647 w 581"/>
                <a:gd name="T3" fmla="*/ 2147483647 h 609"/>
                <a:gd name="T4" fmla="*/ 2147483647 w 581"/>
                <a:gd name="T5" fmla="*/ 2147483647 h 609"/>
                <a:gd name="T6" fmla="*/ 2147483647 w 581"/>
                <a:gd name="T7" fmla="*/ 2147483647 h 609"/>
                <a:gd name="T8" fmla="*/ 2147483647 w 581"/>
                <a:gd name="T9" fmla="*/ 2147483647 h 609"/>
                <a:gd name="T10" fmla="*/ 2147483647 w 581"/>
                <a:gd name="T11" fmla="*/ 2147483647 h 609"/>
                <a:gd name="T12" fmla="*/ 2147483647 w 581"/>
                <a:gd name="T13" fmla="*/ 2147483647 h 609"/>
                <a:gd name="T14" fmla="*/ 2147483647 w 581"/>
                <a:gd name="T15" fmla="*/ 2147483647 h 609"/>
                <a:gd name="T16" fmla="*/ 2147483647 w 581"/>
                <a:gd name="T17" fmla="*/ 2147483647 h 609"/>
                <a:gd name="T18" fmla="*/ 2147483647 w 581"/>
                <a:gd name="T19" fmla="*/ 2147483647 h 609"/>
                <a:gd name="T20" fmla="*/ 2147483647 w 581"/>
                <a:gd name="T21" fmla="*/ 2147483647 h 609"/>
                <a:gd name="T22" fmla="*/ 0 w 581"/>
                <a:gd name="T23" fmla="*/ 2147483647 h 609"/>
                <a:gd name="T24" fmla="*/ 2147483647 w 581"/>
                <a:gd name="T25" fmla="*/ 2147483647 h 609"/>
                <a:gd name="T26" fmla="*/ 2147483647 w 581"/>
                <a:gd name="T27" fmla="*/ 2147483647 h 609"/>
                <a:gd name="T28" fmla="*/ 2147483647 w 581"/>
                <a:gd name="T29" fmla="*/ 2147483647 h 609"/>
                <a:gd name="T30" fmla="*/ 2147483647 w 581"/>
                <a:gd name="T31" fmla="*/ 2147483647 h 609"/>
                <a:gd name="T32" fmla="*/ 2147483647 w 581"/>
                <a:gd name="T33" fmla="*/ 2147483647 h 609"/>
                <a:gd name="T34" fmla="*/ 2147483647 w 581"/>
                <a:gd name="T35" fmla="*/ 2147483647 h 609"/>
                <a:gd name="T36" fmla="*/ 2147483647 w 581"/>
                <a:gd name="T37" fmla="*/ 2147483647 h 609"/>
                <a:gd name="T38" fmla="*/ 2147483647 w 581"/>
                <a:gd name="T39" fmla="*/ 2147483647 h 609"/>
                <a:gd name="T40" fmla="*/ 2147483647 w 581"/>
                <a:gd name="T41" fmla="*/ 2147483647 h 609"/>
                <a:gd name="T42" fmla="*/ 2147483647 w 581"/>
                <a:gd name="T43" fmla="*/ 2147483647 h 609"/>
                <a:gd name="T44" fmla="*/ 2147483647 w 581"/>
                <a:gd name="T45" fmla="*/ 2147483647 h 609"/>
                <a:gd name="T46" fmla="*/ 2147483647 w 581"/>
                <a:gd name="T47" fmla="*/ 2147483647 h 609"/>
                <a:gd name="T48" fmla="*/ 2147483647 w 581"/>
                <a:gd name="T49" fmla="*/ 2147483647 h 609"/>
                <a:gd name="T50" fmla="*/ 2147483647 w 581"/>
                <a:gd name="T51" fmla="*/ 2147483647 h 609"/>
                <a:gd name="T52" fmla="*/ 2147483647 w 581"/>
                <a:gd name="T53" fmla="*/ 2147483647 h 609"/>
                <a:gd name="T54" fmla="*/ 2147483647 w 581"/>
                <a:gd name="T55" fmla="*/ 2147483647 h 609"/>
                <a:gd name="T56" fmla="*/ 2147483647 w 581"/>
                <a:gd name="T57" fmla="*/ 2147483647 h 609"/>
                <a:gd name="T58" fmla="*/ 2147483647 w 581"/>
                <a:gd name="T59" fmla="*/ 2147483647 h 609"/>
                <a:gd name="T60" fmla="*/ 2147483647 w 581"/>
                <a:gd name="T61" fmla="*/ 2147483647 h 609"/>
                <a:gd name="T62" fmla="*/ 2147483647 w 581"/>
                <a:gd name="T63" fmla="*/ 2147483647 h 609"/>
                <a:gd name="T64" fmla="*/ 2147483647 w 581"/>
                <a:gd name="T65" fmla="*/ 2147483647 h 609"/>
                <a:gd name="T66" fmla="*/ 2147483647 w 581"/>
                <a:gd name="T67" fmla="*/ 2147483647 h 609"/>
                <a:gd name="T68" fmla="*/ 2147483647 w 581"/>
                <a:gd name="T69" fmla="*/ 2147483647 h 609"/>
                <a:gd name="T70" fmla="*/ 2147483647 w 581"/>
                <a:gd name="T71" fmla="*/ 2147483647 h 609"/>
                <a:gd name="T72" fmla="*/ 2147483647 w 581"/>
                <a:gd name="T73" fmla="*/ 2147483647 h 609"/>
                <a:gd name="T74" fmla="*/ 2147483647 w 581"/>
                <a:gd name="T75" fmla="*/ 2147483647 h 609"/>
                <a:gd name="T76" fmla="*/ 2147483647 w 581"/>
                <a:gd name="T77" fmla="*/ 2147483647 h 609"/>
                <a:gd name="T78" fmla="*/ 2147483647 w 581"/>
                <a:gd name="T79" fmla="*/ 2147483647 h 609"/>
                <a:gd name="T80" fmla="*/ 2147483647 w 581"/>
                <a:gd name="T81" fmla="*/ 0 h 609"/>
                <a:gd name="T82" fmla="*/ 2147483647 w 581"/>
                <a:gd name="T83" fmla="*/ 2147483647 h 609"/>
                <a:gd name="T84" fmla="*/ 2147483647 w 581"/>
                <a:gd name="T85" fmla="*/ 2147483647 h 609"/>
                <a:gd name="T86" fmla="*/ 2147483647 w 581"/>
                <a:gd name="T87" fmla="*/ 2147483647 h 609"/>
                <a:gd name="T88" fmla="*/ 2147483647 w 581"/>
                <a:gd name="T89" fmla="*/ 0 h 609"/>
                <a:gd name="T90" fmla="*/ 2147483647 w 581"/>
                <a:gd name="T91" fmla="*/ 2147483647 h 609"/>
                <a:gd name="T92" fmla="*/ 2147483647 w 581"/>
                <a:gd name="T93" fmla="*/ 2147483647 h 609"/>
                <a:gd name="T94" fmla="*/ 2147483647 w 581"/>
                <a:gd name="T95" fmla="*/ 2147483647 h 609"/>
                <a:gd name="T96" fmla="*/ 2147483647 w 581"/>
                <a:gd name="T97" fmla="*/ 0 h 609"/>
                <a:gd name="T98" fmla="*/ 2147483647 w 581"/>
                <a:gd name="T99" fmla="*/ 2147483647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81"/>
                <a:gd name="T151" fmla="*/ 0 h 609"/>
                <a:gd name="T152" fmla="*/ 581 w 581"/>
                <a:gd name="T153" fmla="*/ 609 h 60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w="9525">
              <a:noFill/>
              <a:round/>
              <a:headEnd/>
              <a:tailEnd/>
            </a:ln>
          </p:spPr>
          <p:txBody>
            <a:bodyPr wrap="none" lIns="34290" tIns="17145" rIns="34290" bIns="17145" anchor="ctr"/>
            <a:lstStyle/>
            <a:p>
              <a:endParaRPr lang="zh-CN" altLang="en-US"/>
            </a:p>
          </p:txBody>
        </p:sp>
      </p:grpSp>
      <p:grpSp>
        <p:nvGrpSpPr>
          <p:cNvPr id="6" name="组合 5"/>
          <p:cNvGrpSpPr>
            <a:grpSpLocks/>
          </p:cNvGrpSpPr>
          <p:nvPr/>
        </p:nvGrpSpPr>
        <p:grpSpPr bwMode="auto">
          <a:xfrm>
            <a:off x="4643438" y="1274763"/>
            <a:ext cx="433387" cy="431800"/>
            <a:chOff x="4788024" y="1275213"/>
            <a:chExt cx="432048" cy="432048"/>
          </a:xfrm>
        </p:grpSpPr>
        <p:sp>
          <p:nvSpPr>
            <p:cNvPr id="23569" name="椭圆 65"/>
            <p:cNvSpPr>
              <a:spLocks noChangeArrowheads="1"/>
            </p:cNvSpPr>
            <p:nvPr/>
          </p:nvSpPr>
          <p:spPr bwMode="auto">
            <a:xfrm>
              <a:off x="4788024" y="1275213"/>
              <a:ext cx="432048" cy="432048"/>
            </a:xfrm>
            <a:prstGeom prst="ellipse">
              <a:avLst/>
            </a:prstGeom>
            <a:solidFill>
              <a:srgbClr val="F79600"/>
            </a:solidFill>
            <a:ln w="9525">
              <a:noFill/>
              <a:round/>
              <a:headEnd/>
              <a:tailEnd/>
            </a:ln>
          </p:spPr>
          <p:txBody>
            <a:bodyPr anchor="ctr"/>
            <a:lstStyle/>
            <a:p>
              <a:pPr algn="ctr"/>
              <a:endParaRPr lang="zh-CN" altLang="en-US">
                <a:solidFill>
                  <a:srgbClr val="FFFFFF"/>
                </a:solidFill>
                <a:latin typeface="Calibri" pitchFamily="34" charset="0"/>
              </a:endParaRPr>
            </a:p>
          </p:txBody>
        </p:sp>
        <p:sp>
          <p:nvSpPr>
            <p:cNvPr id="23570" name="Freeform 110"/>
            <p:cNvSpPr>
              <a:spLocks noChangeArrowheads="1"/>
            </p:cNvSpPr>
            <p:nvPr/>
          </p:nvSpPr>
          <p:spPr bwMode="auto">
            <a:xfrm>
              <a:off x="4891102" y="1366806"/>
              <a:ext cx="250679" cy="248862"/>
            </a:xfrm>
            <a:custGeom>
              <a:avLst/>
              <a:gdLst>
                <a:gd name="T0" fmla="*/ 2147483647 w 609"/>
                <a:gd name="T1" fmla="*/ 2147483647 h 602"/>
                <a:gd name="T2" fmla="*/ 2147483647 w 609"/>
                <a:gd name="T3" fmla="*/ 2147483647 h 602"/>
                <a:gd name="T4" fmla="*/ 2147483647 w 609"/>
                <a:gd name="T5" fmla="*/ 2147483647 h 602"/>
                <a:gd name="T6" fmla="*/ 2147483647 w 609"/>
                <a:gd name="T7" fmla="*/ 2147483647 h 602"/>
                <a:gd name="T8" fmla="*/ 2147483647 w 609"/>
                <a:gd name="T9" fmla="*/ 2147483647 h 602"/>
                <a:gd name="T10" fmla="*/ 2147483647 w 609"/>
                <a:gd name="T11" fmla="*/ 2147483647 h 602"/>
                <a:gd name="T12" fmla="*/ 0 w 609"/>
                <a:gd name="T13" fmla="*/ 2147483647 h 602"/>
                <a:gd name="T14" fmla="*/ 2147483647 w 609"/>
                <a:gd name="T15" fmla="*/ 0 h 602"/>
                <a:gd name="T16" fmla="*/ 2147483647 w 609"/>
                <a:gd name="T17" fmla="*/ 2147483647 h 602"/>
                <a:gd name="T18" fmla="*/ 2147483647 w 609"/>
                <a:gd name="T19" fmla="*/ 2147483647 h 602"/>
                <a:gd name="T20" fmla="*/ 2147483647 w 609"/>
                <a:gd name="T21" fmla="*/ 2147483647 h 602"/>
                <a:gd name="T22" fmla="*/ 2147483647 w 609"/>
                <a:gd name="T23" fmla="*/ 2147483647 h 602"/>
                <a:gd name="T24" fmla="*/ 2147483647 w 609"/>
                <a:gd name="T25" fmla="*/ 2147483647 h 602"/>
                <a:gd name="T26" fmla="*/ 2147483647 w 609"/>
                <a:gd name="T27" fmla="*/ 2147483647 h 602"/>
                <a:gd name="T28" fmla="*/ 2147483647 w 609"/>
                <a:gd name="T29" fmla="*/ 2147483647 h 602"/>
                <a:gd name="T30" fmla="*/ 2147483647 w 609"/>
                <a:gd name="T31" fmla="*/ 2147483647 h 602"/>
                <a:gd name="T32" fmla="*/ 2147483647 w 609"/>
                <a:gd name="T33" fmla="*/ 2147483647 h 602"/>
                <a:gd name="T34" fmla="*/ 2147483647 w 609"/>
                <a:gd name="T35" fmla="*/ 2147483647 h 602"/>
                <a:gd name="T36" fmla="*/ 2147483647 w 609"/>
                <a:gd name="T37" fmla="*/ 2147483647 h 602"/>
                <a:gd name="T38" fmla="*/ 2147483647 w 609"/>
                <a:gd name="T39" fmla="*/ 2147483647 h 602"/>
                <a:gd name="T40" fmla="*/ 2147483647 w 609"/>
                <a:gd name="T41" fmla="*/ 2147483647 h 602"/>
                <a:gd name="T42" fmla="*/ 2147483647 w 609"/>
                <a:gd name="T43" fmla="*/ 2147483647 h 602"/>
                <a:gd name="T44" fmla="*/ 2147483647 w 609"/>
                <a:gd name="T45" fmla="*/ 2147483647 h 602"/>
                <a:gd name="T46" fmla="*/ 2147483647 w 609"/>
                <a:gd name="T47" fmla="*/ 2147483647 h 602"/>
                <a:gd name="T48" fmla="*/ 2147483647 w 609"/>
                <a:gd name="T49" fmla="*/ 2147483647 h 602"/>
                <a:gd name="T50" fmla="*/ 2147483647 w 609"/>
                <a:gd name="T51" fmla="*/ 2147483647 h 602"/>
                <a:gd name="T52" fmla="*/ 2147483647 w 609"/>
                <a:gd name="T53" fmla="*/ 2147483647 h 602"/>
                <a:gd name="T54" fmla="*/ 2147483647 w 609"/>
                <a:gd name="T55" fmla="*/ 2147483647 h 602"/>
                <a:gd name="T56" fmla="*/ 2147483647 w 609"/>
                <a:gd name="T57" fmla="*/ 2147483647 h 602"/>
                <a:gd name="T58" fmla="*/ 2147483647 w 609"/>
                <a:gd name="T59" fmla="*/ 2147483647 h 602"/>
                <a:gd name="T60" fmla="*/ 2147483647 w 609"/>
                <a:gd name="T61" fmla="*/ 2147483647 h 602"/>
                <a:gd name="T62" fmla="*/ 2147483647 w 609"/>
                <a:gd name="T63" fmla="*/ 2147483647 h 602"/>
                <a:gd name="T64" fmla="*/ 2147483647 w 609"/>
                <a:gd name="T65" fmla="*/ 2147483647 h 602"/>
                <a:gd name="T66" fmla="*/ 2147483647 w 609"/>
                <a:gd name="T67" fmla="*/ 2147483647 h 602"/>
                <a:gd name="T68" fmla="*/ 2147483647 w 609"/>
                <a:gd name="T69" fmla="*/ 2147483647 h 602"/>
                <a:gd name="T70" fmla="*/ 2147483647 w 609"/>
                <a:gd name="T71" fmla="*/ 214748364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09"/>
                <a:gd name="T109" fmla="*/ 0 h 602"/>
                <a:gd name="T110" fmla="*/ 609 w 609"/>
                <a:gd name="T111" fmla="*/ 602 h 60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w="9525">
              <a:noFill/>
              <a:round/>
              <a:headEnd/>
              <a:tailEnd/>
            </a:ln>
          </p:spPr>
          <p:txBody>
            <a:bodyPr wrap="none" lIns="34290" tIns="17145" rIns="34290" bIns="17145" anchor="ctr"/>
            <a:lstStyle/>
            <a:p>
              <a:endParaRPr lang="zh-CN" altLang="en-US"/>
            </a:p>
          </p:txBody>
        </p:sp>
      </p:grpSp>
      <p:grpSp>
        <p:nvGrpSpPr>
          <p:cNvPr id="9" name="组合 8"/>
          <p:cNvGrpSpPr>
            <a:grpSpLocks/>
          </p:cNvGrpSpPr>
          <p:nvPr/>
        </p:nvGrpSpPr>
        <p:grpSpPr bwMode="auto">
          <a:xfrm>
            <a:off x="5292725" y="1274763"/>
            <a:ext cx="431800" cy="433387"/>
            <a:chOff x="5436096" y="1274820"/>
            <a:chExt cx="432833" cy="432834"/>
          </a:xfrm>
        </p:grpSpPr>
        <p:sp>
          <p:nvSpPr>
            <p:cNvPr id="25" name="椭圆 16"/>
            <p:cNvSpPr>
              <a:spLocks noChangeArrowheads="1"/>
            </p:cNvSpPr>
            <p:nvPr/>
          </p:nvSpPr>
          <p:spPr bwMode="auto">
            <a:xfrm>
              <a:off x="5436096" y="1274820"/>
              <a:ext cx="432833" cy="432834"/>
            </a:xfrm>
            <a:prstGeom prst="ellipse">
              <a:avLst/>
            </a:prstGeom>
            <a:solidFill>
              <a:schemeClr val="accent3"/>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defRPr/>
              </a:pPr>
              <a:endParaRPr lang="zh-CN" altLang="en-US">
                <a:solidFill>
                  <a:srgbClr val="FFFFFF"/>
                </a:solidFill>
                <a:latin typeface="Calibri" panose="020F0502020204030204" pitchFamily="34" charset="0"/>
              </a:endParaRPr>
            </a:p>
          </p:txBody>
        </p:sp>
        <p:sp>
          <p:nvSpPr>
            <p:cNvPr id="23568" name="Freeform 16"/>
            <p:cNvSpPr>
              <a:spLocks noChangeArrowheads="1"/>
            </p:cNvSpPr>
            <p:nvPr/>
          </p:nvSpPr>
          <p:spPr bwMode="auto">
            <a:xfrm>
              <a:off x="5554420" y="1377705"/>
              <a:ext cx="196183" cy="227065"/>
            </a:xfrm>
            <a:custGeom>
              <a:avLst/>
              <a:gdLst>
                <a:gd name="T0" fmla="*/ 2147483647 w 475"/>
                <a:gd name="T1" fmla="*/ 2147483647 h 552"/>
                <a:gd name="T2" fmla="*/ 2147483647 w 475"/>
                <a:gd name="T3" fmla="*/ 2147483647 h 552"/>
                <a:gd name="T4" fmla="*/ 2147483647 w 475"/>
                <a:gd name="T5" fmla="*/ 2147483647 h 552"/>
                <a:gd name="T6" fmla="*/ 2147483647 w 475"/>
                <a:gd name="T7" fmla="*/ 0 h 552"/>
                <a:gd name="T8" fmla="*/ 2147483647 w 475"/>
                <a:gd name="T9" fmla="*/ 0 h 552"/>
                <a:gd name="T10" fmla="*/ 2147483647 w 475"/>
                <a:gd name="T11" fmla="*/ 2147483647 h 552"/>
                <a:gd name="T12" fmla="*/ 2147483647 w 475"/>
                <a:gd name="T13" fmla="*/ 2147483647 h 552"/>
                <a:gd name="T14" fmla="*/ 2147483647 w 475"/>
                <a:gd name="T15" fmla="*/ 2147483647 h 552"/>
                <a:gd name="T16" fmla="*/ 2147483647 w 475"/>
                <a:gd name="T17" fmla="*/ 2147483647 h 552"/>
                <a:gd name="T18" fmla="*/ 2147483647 w 475"/>
                <a:gd name="T19" fmla="*/ 2147483647 h 552"/>
                <a:gd name="T20" fmla="*/ 2147483647 w 475"/>
                <a:gd name="T21" fmla="*/ 2147483647 h 552"/>
                <a:gd name="T22" fmla="*/ 2147483647 w 475"/>
                <a:gd name="T23" fmla="*/ 2147483647 h 552"/>
                <a:gd name="T24" fmla="*/ 2147483647 w 475"/>
                <a:gd name="T25" fmla="*/ 2147483647 h 552"/>
                <a:gd name="T26" fmla="*/ 2147483647 w 475"/>
                <a:gd name="T27" fmla="*/ 2147483647 h 552"/>
                <a:gd name="T28" fmla="*/ 2147483647 w 475"/>
                <a:gd name="T29" fmla="*/ 2147483647 h 552"/>
                <a:gd name="T30" fmla="*/ 2147483647 w 475"/>
                <a:gd name="T31" fmla="*/ 2147483647 h 552"/>
                <a:gd name="T32" fmla="*/ 2147483647 w 475"/>
                <a:gd name="T33" fmla="*/ 2147483647 h 552"/>
                <a:gd name="T34" fmla="*/ 2147483647 w 475"/>
                <a:gd name="T35" fmla="*/ 2147483647 h 552"/>
                <a:gd name="T36" fmla="*/ 2147483647 w 475"/>
                <a:gd name="T37" fmla="*/ 2147483647 h 552"/>
                <a:gd name="T38" fmla="*/ 2147483647 w 475"/>
                <a:gd name="T39" fmla="*/ 2147483647 h 552"/>
                <a:gd name="T40" fmla="*/ 2147483647 w 475"/>
                <a:gd name="T41" fmla="*/ 2147483647 h 552"/>
                <a:gd name="T42" fmla="*/ 2147483647 w 475"/>
                <a:gd name="T43" fmla="*/ 2147483647 h 552"/>
                <a:gd name="T44" fmla="*/ 2147483647 w 475"/>
                <a:gd name="T45" fmla="*/ 2147483647 h 552"/>
                <a:gd name="T46" fmla="*/ 2147483647 w 475"/>
                <a:gd name="T47" fmla="*/ 2147483647 h 552"/>
                <a:gd name="T48" fmla="*/ 2147483647 w 475"/>
                <a:gd name="T49" fmla="*/ 2147483647 h 552"/>
                <a:gd name="T50" fmla="*/ 2147483647 w 475"/>
                <a:gd name="T51" fmla="*/ 2147483647 h 552"/>
                <a:gd name="T52" fmla="*/ 2147483647 w 475"/>
                <a:gd name="T53" fmla="*/ 0 h 552"/>
                <a:gd name="T54" fmla="*/ 2147483647 w 475"/>
                <a:gd name="T55" fmla="*/ 0 h 552"/>
                <a:gd name="T56" fmla="*/ 2147483647 w 475"/>
                <a:gd name="T57" fmla="*/ 2147483647 h 552"/>
                <a:gd name="T58" fmla="*/ 2147483647 w 475"/>
                <a:gd name="T59" fmla="*/ 2147483647 h 552"/>
                <a:gd name="T60" fmla="*/ 2147483647 w 475"/>
                <a:gd name="T61" fmla="*/ 2147483647 h 552"/>
                <a:gd name="T62" fmla="*/ 2147483647 w 475"/>
                <a:gd name="T63" fmla="*/ 2147483647 h 552"/>
                <a:gd name="T64" fmla="*/ 2147483647 w 475"/>
                <a:gd name="T65" fmla="*/ 2147483647 h 552"/>
                <a:gd name="T66" fmla="*/ 2147483647 w 475"/>
                <a:gd name="T67" fmla="*/ 2147483647 h 552"/>
                <a:gd name="T68" fmla="*/ 2147483647 w 475"/>
                <a:gd name="T69" fmla="*/ 2147483647 h 552"/>
                <a:gd name="T70" fmla="*/ 0 w 475"/>
                <a:gd name="T71" fmla="*/ 2147483647 h 552"/>
                <a:gd name="T72" fmla="*/ 2147483647 w 475"/>
                <a:gd name="T73" fmla="*/ 2147483647 h 552"/>
                <a:gd name="T74" fmla="*/ 2147483647 w 475"/>
                <a:gd name="T75" fmla="*/ 2147483647 h 552"/>
                <a:gd name="T76" fmla="*/ 2147483647 w 475"/>
                <a:gd name="T77" fmla="*/ 2147483647 h 552"/>
                <a:gd name="T78" fmla="*/ 2147483647 w 475"/>
                <a:gd name="T79" fmla="*/ 2147483647 h 552"/>
                <a:gd name="T80" fmla="*/ 2147483647 w 475"/>
                <a:gd name="T81" fmla="*/ 2147483647 h 552"/>
                <a:gd name="T82" fmla="*/ 2147483647 w 475"/>
                <a:gd name="T83" fmla="*/ 2147483647 h 552"/>
                <a:gd name="T84" fmla="*/ 2147483647 w 475"/>
                <a:gd name="T85" fmla="*/ 2147483647 h 552"/>
                <a:gd name="T86" fmla="*/ 2147483647 w 475"/>
                <a:gd name="T87" fmla="*/ 2147483647 h 552"/>
                <a:gd name="T88" fmla="*/ 2147483647 w 475"/>
                <a:gd name="T89" fmla="*/ 2147483647 h 552"/>
                <a:gd name="T90" fmla="*/ 0 w 475"/>
                <a:gd name="T91" fmla="*/ 2147483647 h 552"/>
                <a:gd name="T92" fmla="*/ 2147483647 w 475"/>
                <a:gd name="T93" fmla="*/ 2147483647 h 552"/>
                <a:gd name="T94" fmla="*/ 2147483647 w 475"/>
                <a:gd name="T95" fmla="*/ 2147483647 h 552"/>
                <a:gd name="T96" fmla="*/ 2147483647 w 475"/>
                <a:gd name="T97" fmla="*/ 2147483647 h 552"/>
                <a:gd name="T98" fmla="*/ 2147483647 w 475"/>
                <a:gd name="T99" fmla="*/ 2147483647 h 552"/>
                <a:gd name="T100" fmla="*/ 2147483647 w 475"/>
                <a:gd name="T101" fmla="*/ 2147483647 h 552"/>
                <a:gd name="T102" fmla="*/ 2147483647 w 475"/>
                <a:gd name="T103" fmla="*/ 2147483647 h 552"/>
                <a:gd name="T104" fmla="*/ 2147483647 w 475"/>
                <a:gd name="T105" fmla="*/ 2147483647 h 552"/>
                <a:gd name="T106" fmla="*/ 0 w 475"/>
                <a:gd name="T107" fmla="*/ 2147483647 h 552"/>
                <a:gd name="T108" fmla="*/ 2147483647 w 475"/>
                <a:gd name="T109" fmla="*/ 2147483647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75"/>
                <a:gd name="T166" fmla="*/ 0 h 552"/>
                <a:gd name="T167" fmla="*/ 475 w 475"/>
                <a:gd name="T168" fmla="*/ 552 h 5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w="9525">
              <a:noFill/>
              <a:round/>
              <a:headEnd/>
              <a:tailEnd/>
            </a:ln>
          </p:spPr>
          <p:txBody>
            <a:bodyPr wrap="none" lIns="34290" tIns="17145" rIns="34290" bIns="17145" anchor="ctr"/>
            <a:lstStyle/>
            <a:p>
              <a:endParaRPr lang="zh-CN" altLang="en-US"/>
            </a:p>
          </p:txBody>
        </p:sp>
      </p:grpSp>
      <p:grpSp>
        <p:nvGrpSpPr>
          <p:cNvPr id="4" name="组合 3"/>
          <p:cNvGrpSpPr>
            <a:grpSpLocks/>
          </p:cNvGrpSpPr>
          <p:nvPr/>
        </p:nvGrpSpPr>
        <p:grpSpPr bwMode="auto">
          <a:xfrm>
            <a:off x="3348038" y="1274763"/>
            <a:ext cx="433387" cy="433387"/>
            <a:chOff x="3491880" y="1274820"/>
            <a:chExt cx="432833" cy="432834"/>
          </a:xfrm>
        </p:grpSpPr>
        <p:sp>
          <p:nvSpPr>
            <p:cNvPr id="23565" name="椭圆 16"/>
            <p:cNvSpPr>
              <a:spLocks noChangeArrowheads="1"/>
            </p:cNvSpPr>
            <p:nvPr/>
          </p:nvSpPr>
          <p:spPr bwMode="auto">
            <a:xfrm>
              <a:off x="3491880" y="1274820"/>
              <a:ext cx="432833" cy="432834"/>
            </a:xfrm>
            <a:prstGeom prst="ellipse">
              <a:avLst/>
            </a:prstGeom>
            <a:solidFill>
              <a:schemeClr val="accent1"/>
            </a:solidFill>
            <a:ln w="9525">
              <a:noFill/>
              <a:round/>
              <a:headEnd/>
              <a:tailEnd/>
            </a:ln>
          </p:spPr>
          <p:txBody>
            <a:bodyPr anchor="ctr"/>
            <a:lstStyle/>
            <a:p>
              <a:pPr algn="ctr"/>
              <a:endParaRPr lang="zh-CN" altLang="en-US">
                <a:solidFill>
                  <a:srgbClr val="FFFFFF"/>
                </a:solidFill>
                <a:latin typeface="Calibri" pitchFamily="34" charset="0"/>
              </a:endParaRPr>
            </a:p>
          </p:txBody>
        </p:sp>
        <p:sp>
          <p:nvSpPr>
            <p:cNvPr id="23566" name="Freeform 75"/>
            <p:cNvSpPr>
              <a:spLocks noChangeArrowheads="1"/>
            </p:cNvSpPr>
            <p:nvPr/>
          </p:nvSpPr>
          <p:spPr bwMode="auto">
            <a:xfrm>
              <a:off x="3583864" y="1385879"/>
              <a:ext cx="248863" cy="210716"/>
            </a:xfrm>
            <a:custGeom>
              <a:avLst/>
              <a:gdLst>
                <a:gd name="T0" fmla="*/ 2147483647 w 602"/>
                <a:gd name="T1" fmla="*/ 2147483647 h 510"/>
                <a:gd name="T2" fmla="*/ 2147483647 w 602"/>
                <a:gd name="T3" fmla="*/ 2147483647 h 510"/>
                <a:gd name="T4" fmla="*/ 2147483647 w 602"/>
                <a:gd name="T5" fmla="*/ 2147483647 h 510"/>
                <a:gd name="T6" fmla="*/ 0 w 602"/>
                <a:gd name="T7" fmla="*/ 2147483647 h 510"/>
                <a:gd name="T8" fmla="*/ 0 w 602"/>
                <a:gd name="T9" fmla="*/ 2147483647 h 510"/>
                <a:gd name="T10" fmla="*/ 2147483647 w 602"/>
                <a:gd name="T11" fmla="*/ 0 h 510"/>
                <a:gd name="T12" fmla="*/ 2147483647 w 602"/>
                <a:gd name="T13" fmla="*/ 2147483647 h 510"/>
                <a:gd name="T14" fmla="*/ 2147483647 w 602"/>
                <a:gd name="T15" fmla="*/ 2147483647 h 510"/>
                <a:gd name="T16" fmla="*/ 2147483647 w 602"/>
                <a:gd name="T17" fmla="*/ 2147483647 h 510"/>
                <a:gd name="T18" fmla="*/ 2147483647 w 602"/>
                <a:gd name="T19" fmla="*/ 2147483647 h 510"/>
                <a:gd name="T20" fmla="*/ 2147483647 w 602"/>
                <a:gd name="T21" fmla="*/ 2147483647 h 510"/>
                <a:gd name="T22" fmla="*/ 2147483647 w 602"/>
                <a:gd name="T23" fmla="*/ 2147483647 h 510"/>
                <a:gd name="T24" fmla="*/ 2147483647 w 602"/>
                <a:gd name="T25" fmla="*/ 2147483647 h 510"/>
                <a:gd name="T26" fmla="*/ 2147483647 w 602"/>
                <a:gd name="T27" fmla="*/ 2147483647 h 510"/>
                <a:gd name="T28" fmla="*/ 2147483647 w 602"/>
                <a:gd name="T29" fmla="*/ 2147483647 h 510"/>
                <a:gd name="T30" fmla="*/ 2147483647 w 602"/>
                <a:gd name="T31" fmla="*/ 2147483647 h 510"/>
                <a:gd name="T32" fmla="*/ 2147483647 w 602"/>
                <a:gd name="T33" fmla="*/ 2147483647 h 510"/>
                <a:gd name="T34" fmla="*/ 2147483647 w 602"/>
                <a:gd name="T35" fmla="*/ 2147483647 h 510"/>
                <a:gd name="T36" fmla="*/ 2147483647 w 602"/>
                <a:gd name="T37" fmla="*/ 2147483647 h 510"/>
                <a:gd name="T38" fmla="*/ 2147483647 w 602"/>
                <a:gd name="T39" fmla="*/ 2147483647 h 510"/>
                <a:gd name="T40" fmla="*/ 2147483647 w 602"/>
                <a:gd name="T41" fmla="*/ 2147483647 h 510"/>
                <a:gd name="T42" fmla="*/ 2147483647 w 602"/>
                <a:gd name="T43" fmla="*/ 2147483647 h 510"/>
                <a:gd name="T44" fmla="*/ 2147483647 w 602"/>
                <a:gd name="T45" fmla="*/ 2147483647 h 510"/>
                <a:gd name="T46" fmla="*/ 2147483647 w 602"/>
                <a:gd name="T47" fmla="*/ 2147483647 h 510"/>
                <a:gd name="T48" fmla="*/ 2147483647 w 602"/>
                <a:gd name="T49" fmla="*/ 2147483647 h 510"/>
                <a:gd name="T50" fmla="*/ 2147483647 w 602"/>
                <a:gd name="T51" fmla="*/ 2147483647 h 510"/>
                <a:gd name="T52" fmla="*/ 2147483647 w 602"/>
                <a:gd name="T53" fmla="*/ 2147483647 h 510"/>
                <a:gd name="T54" fmla="*/ 2147483647 w 602"/>
                <a:gd name="T55" fmla="*/ 2147483647 h 510"/>
                <a:gd name="T56" fmla="*/ 2147483647 w 602"/>
                <a:gd name="T57" fmla="*/ 2147483647 h 510"/>
                <a:gd name="T58" fmla="*/ 2147483647 w 602"/>
                <a:gd name="T59" fmla="*/ 2147483647 h 510"/>
                <a:gd name="T60" fmla="*/ 2147483647 w 602"/>
                <a:gd name="T61" fmla="*/ 2147483647 h 510"/>
                <a:gd name="T62" fmla="*/ 2147483647 w 602"/>
                <a:gd name="T63" fmla="*/ 2147483647 h 510"/>
                <a:gd name="T64" fmla="*/ 2147483647 w 602"/>
                <a:gd name="T65" fmla="*/ 2147483647 h 510"/>
                <a:gd name="T66" fmla="*/ 2147483647 w 602"/>
                <a:gd name="T67" fmla="*/ 2147483647 h 510"/>
                <a:gd name="T68" fmla="*/ 2147483647 w 602"/>
                <a:gd name="T69" fmla="*/ 2147483647 h 510"/>
                <a:gd name="T70" fmla="*/ 2147483647 w 602"/>
                <a:gd name="T71" fmla="*/ 2147483647 h 510"/>
                <a:gd name="T72" fmla="*/ 2147483647 w 602"/>
                <a:gd name="T73" fmla="*/ 2147483647 h 510"/>
                <a:gd name="T74" fmla="*/ 2147483647 w 602"/>
                <a:gd name="T75" fmla="*/ 2147483647 h 510"/>
                <a:gd name="T76" fmla="*/ 2147483647 w 602"/>
                <a:gd name="T77" fmla="*/ 2147483647 h 510"/>
                <a:gd name="T78" fmla="*/ 2147483647 w 602"/>
                <a:gd name="T79" fmla="*/ 2147483647 h 510"/>
                <a:gd name="T80" fmla="*/ 2147483647 w 602"/>
                <a:gd name="T81" fmla="*/ 2147483647 h 510"/>
                <a:gd name="T82" fmla="*/ 2147483647 w 602"/>
                <a:gd name="T83" fmla="*/ 2147483647 h 510"/>
                <a:gd name="T84" fmla="*/ 2147483647 w 602"/>
                <a:gd name="T85" fmla="*/ 2147483647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02"/>
                <a:gd name="T130" fmla="*/ 0 h 510"/>
                <a:gd name="T131" fmla="*/ 602 w 602"/>
                <a:gd name="T132" fmla="*/ 510 h 51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w="9525">
              <a:noFill/>
              <a:round/>
              <a:headEnd/>
              <a:tailEnd/>
            </a:ln>
          </p:spPr>
          <p:txBody>
            <a:bodyPr wrap="none" lIns="34290" tIns="17145" rIns="34290" bIns="17145" anchor="ctr"/>
            <a:lstStyle/>
            <a:p>
              <a:endParaRPr lang="zh-CN" altLang="en-US"/>
            </a:p>
          </p:txBody>
        </p:sp>
      </p:grpSp>
      <p:grpSp>
        <p:nvGrpSpPr>
          <p:cNvPr id="5" name="组合 4"/>
          <p:cNvGrpSpPr>
            <a:grpSpLocks/>
          </p:cNvGrpSpPr>
          <p:nvPr/>
        </p:nvGrpSpPr>
        <p:grpSpPr bwMode="auto">
          <a:xfrm>
            <a:off x="3995738" y="1274763"/>
            <a:ext cx="433387" cy="433387"/>
            <a:chOff x="4139952" y="1274820"/>
            <a:chExt cx="432833" cy="432834"/>
          </a:xfrm>
        </p:grpSpPr>
        <p:sp>
          <p:nvSpPr>
            <p:cNvPr id="23563" name="椭圆 16"/>
            <p:cNvSpPr>
              <a:spLocks noChangeArrowheads="1"/>
            </p:cNvSpPr>
            <p:nvPr/>
          </p:nvSpPr>
          <p:spPr bwMode="auto">
            <a:xfrm>
              <a:off x="4139952" y="1274820"/>
              <a:ext cx="432833" cy="432834"/>
            </a:xfrm>
            <a:prstGeom prst="ellipse">
              <a:avLst/>
            </a:prstGeom>
            <a:solidFill>
              <a:srgbClr val="3992DB"/>
            </a:solidFill>
            <a:ln w="9525">
              <a:noFill/>
              <a:round/>
              <a:headEnd/>
              <a:tailEnd/>
            </a:ln>
          </p:spPr>
          <p:txBody>
            <a:bodyPr anchor="ctr"/>
            <a:lstStyle/>
            <a:p>
              <a:pPr algn="ctr"/>
              <a:endParaRPr lang="zh-CN" altLang="en-US">
                <a:solidFill>
                  <a:srgbClr val="FFFFFF"/>
                </a:solidFill>
                <a:latin typeface="Calibri" pitchFamily="34" charset="0"/>
              </a:endParaRPr>
            </a:p>
          </p:txBody>
        </p:sp>
        <p:sp>
          <p:nvSpPr>
            <p:cNvPr id="23564" name="Freeform 84"/>
            <p:cNvSpPr>
              <a:spLocks noChangeArrowheads="1"/>
            </p:cNvSpPr>
            <p:nvPr/>
          </p:nvSpPr>
          <p:spPr bwMode="auto">
            <a:xfrm>
              <a:off x="4241546" y="1366806"/>
              <a:ext cx="248863" cy="248863"/>
            </a:xfrm>
            <a:custGeom>
              <a:avLst/>
              <a:gdLst>
                <a:gd name="T0" fmla="*/ 2147483647 w 602"/>
                <a:gd name="T1" fmla="*/ 2147483647 h 602"/>
                <a:gd name="T2" fmla="*/ 2147483647 w 602"/>
                <a:gd name="T3" fmla="*/ 2147483647 h 602"/>
                <a:gd name="T4" fmla="*/ 2147483647 w 602"/>
                <a:gd name="T5" fmla="*/ 0 h 602"/>
                <a:gd name="T6" fmla="*/ 2147483647 w 602"/>
                <a:gd name="T7" fmla="*/ 2147483647 h 602"/>
                <a:gd name="T8" fmla="*/ 2147483647 w 602"/>
                <a:gd name="T9" fmla="*/ 2147483647 h 602"/>
                <a:gd name="T10" fmla="*/ 2147483647 w 602"/>
                <a:gd name="T11" fmla="*/ 2147483647 h 602"/>
                <a:gd name="T12" fmla="*/ 2147483647 w 602"/>
                <a:gd name="T13" fmla="*/ 2147483647 h 602"/>
                <a:gd name="T14" fmla="*/ 0 w 602"/>
                <a:gd name="T15" fmla="*/ 2147483647 h 602"/>
                <a:gd name="T16" fmla="*/ 2147483647 w 602"/>
                <a:gd name="T17" fmla="*/ 2147483647 h 602"/>
                <a:gd name="T18" fmla="*/ 2147483647 w 602"/>
                <a:gd name="T19" fmla="*/ 2147483647 h 602"/>
                <a:gd name="T20" fmla="*/ 2147483647 w 602"/>
                <a:gd name="T21" fmla="*/ 2147483647 h 602"/>
                <a:gd name="T22" fmla="*/ 2147483647 w 602"/>
                <a:gd name="T23" fmla="*/ 2147483647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2"/>
                <a:gd name="T37" fmla="*/ 0 h 602"/>
                <a:gd name="T38" fmla="*/ 602 w 602"/>
                <a:gd name="T39" fmla="*/ 602 h 6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w="9525">
              <a:noFill/>
              <a:round/>
              <a:headEnd/>
              <a:tailEnd/>
            </a:ln>
          </p:spPr>
          <p:txBody>
            <a:bodyPr wrap="none" lIns="34290" tIns="17145" rIns="34290" bIns="17145" anchor="ctr"/>
            <a:lstStyle/>
            <a:p>
              <a:endParaRPr lang="zh-CN" altLang="en-US"/>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800" fill="hold"/>
                                        <p:tgtEl>
                                          <p:spTgt spid="42"/>
                                        </p:tgtEl>
                                        <p:attrNameLst>
                                          <p:attrName>ppt_x</p:attrName>
                                        </p:attrNameLst>
                                      </p:cBhvr>
                                      <p:tavLst>
                                        <p:tav tm="0">
                                          <p:val>
                                            <p:strVal val="0-#ppt_w/2"/>
                                          </p:val>
                                        </p:tav>
                                        <p:tav tm="100000">
                                          <p:val>
                                            <p:strVal val="#ppt_x"/>
                                          </p:val>
                                        </p:tav>
                                      </p:tavLst>
                                    </p:anim>
                                    <p:anim calcmode="lin" valueType="num">
                                      <p:cBhvr additive="base">
                                        <p:cTn id="8" dur="800" fill="hold"/>
                                        <p:tgtEl>
                                          <p:spTgt spid="4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nodeType="withEffect">
                                  <p:stCondLst>
                                    <p:cond delay="20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nodeType="withEffect">
                                  <p:stCondLst>
                                    <p:cond delay="40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16" fill="hold" nodeType="withEffect">
                                  <p:stCondLst>
                                    <p:cond delay="60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16" fill="hold" nodeType="withEffect">
                                  <p:stCondLst>
                                    <p:cond delay="80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childTnLst>
                          </p:cTn>
                        </p:par>
                        <p:par>
                          <p:cTn id="35" fill="hold">
                            <p:stCondLst>
                              <p:cond delay="230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49"/>
                                        </p:tgtEl>
                                        <p:attrNameLst>
                                          <p:attrName>style.visibility</p:attrName>
                                        </p:attrNameLst>
                                      </p:cBhvr>
                                      <p:to>
                                        <p:strVal val="visible"/>
                                      </p:to>
                                    </p:set>
                                    <p:animEffect transition="in" filter="wipe(left)">
                                      <p:cBhvr>
                                        <p:cTn id="38" dur="200"/>
                                        <p:tgtEl>
                                          <p:spTgt spid="49"/>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49"/>
                                        </p:tgtEl>
                                      </p:cBhvr>
                                      <p:to x="80000" y="100000"/>
                                    </p:animScale>
                                    <p:anim by="(#ppt_w*0.10)" calcmode="lin" valueType="num">
                                      <p:cBhvr>
                                        <p:cTn id="41" dur="50" autoRev="1" fill="hold">
                                          <p:stCondLst>
                                            <p:cond delay="0"/>
                                          </p:stCondLst>
                                        </p:cTn>
                                        <p:tgtEl>
                                          <p:spTgt spid="49"/>
                                        </p:tgtEl>
                                        <p:attrNameLst>
                                          <p:attrName>ppt_x</p:attrName>
                                        </p:attrNameLst>
                                      </p:cBhvr>
                                    </p:anim>
                                    <p:anim by="(-#ppt_w*0.10)" calcmode="lin" valueType="num">
                                      <p:cBhvr>
                                        <p:cTn id="42" dur="50" autoRev="1" fill="hold">
                                          <p:stCondLst>
                                            <p:cond delay="0"/>
                                          </p:stCondLst>
                                        </p:cTn>
                                        <p:tgtEl>
                                          <p:spTgt spid="49"/>
                                        </p:tgtEl>
                                        <p:attrNameLst>
                                          <p:attrName>ppt_y</p:attrName>
                                        </p:attrNameLst>
                                      </p:cBhvr>
                                    </p:anim>
                                    <p:animRot by="-480000">
                                      <p:cBhvr>
                                        <p:cTn id="43" dur="50" autoRev="1" fill="hold">
                                          <p:stCondLst>
                                            <p:cond delay="0"/>
                                          </p:stCondLst>
                                        </p:cTn>
                                        <p:tgtEl>
                                          <p:spTgt spid="4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9"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85813" y="214313"/>
            <a:ext cx="2032000" cy="369887"/>
          </a:xfrm>
          <a:prstGeom prst="rect">
            <a:avLst/>
          </a:prstGeom>
        </p:spPr>
        <p:txBody>
          <a:bodyPr wrap="none">
            <a:spAutoFit/>
          </a:bodyPr>
          <a:lstStyle/>
          <a:p>
            <a:pPr fontAlgn="auto">
              <a:spcBef>
                <a:spcPts val="0"/>
              </a:spcBef>
              <a:spcAft>
                <a:spcPts val="0"/>
              </a:spcAft>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征缴业务模块介绍</a:t>
            </a:r>
          </a:p>
        </p:txBody>
      </p:sp>
      <p:graphicFrame>
        <p:nvGraphicFramePr>
          <p:cNvPr id="3" name="表格 2"/>
          <p:cNvGraphicFramePr/>
          <p:nvPr>
            <p:custDataLst>
              <p:tags r:id="rId1"/>
            </p:custDataLst>
          </p:nvPr>
        </p:nvGraphicFramePr>
        <p:xfrm>
          <a:off x="285750" y="928688"/>
          <a:ext cx="8358246" cy="1460927"/>
        </p:xfrm>
        <a:graphic>
          <a:graphicData uri="http://schemas.openxmlformats.org/drawingml/2006/table">
            <a:tbl>
              <a:tblPr firstRow="1" bandRow="1">
                <a:tableStyleId>{5C22544A-7EE6-4342-B048-85BDC9FD1C3A}</a:tableStyleId>
              </a:tblPr>
              <a:tblGrid>
                <a:gridCol w="762908">
                  <a:extLst>
                    <a:ext uri="{9D8B030D-6E8A-4147-A177-3AD203B41FA5}">
                      <a16:colId xmlns="" xmlns:a16="http://schemas.microsoft.com/office/drawing/2014/main" val="20000"/>
                    </a:ext>
                  </a:extLst>
                </a:gridCol>
                <a:gridCol w="1680485">
                  <a:extLst>
                    <a:ext uri="{9D8B030D-6E8A-4147-A177-3AD203B41FA5}">
                      <a16:colId xmlns="" xmlns:a16="http://schemas.microsoft.com/office/drawing/2014/main" val="20001"/>
                    </a:ext>
                  </a:extLst>
                </a:gridCol>
                <a:gridCol w="1680485">
                  <a:extLst>
                    <a:ext uri="{9D8B030D-6E8A-4147-A177-3AD203B41FA5}">
                      <a16:colId xmlns="" xmlns:a16="http://schemas.microsoft.com/office/drawing/2014/main" val="20002"/>
                    </a:ext>
                  </a:extLst>
                </a:gridCol>
                <a:gridCol w="2117184">
                  <a:extLst>
                    <a:ext uri="{9D8B030D-6E8A-4147-A177-3AD203B41FA5}">
                      <a16:colId xmlns="" xmlns:a16="http://schemas.microsoft.com/office/drawing/2014/main" val="20003"/>
                    </a:ext>
                  </a:extLst>
                </a:gridCol>
                <a:gridCol w="2117184">
                  <a:extLst>
                    <a:ext uri="{9D8B030D-6E8A-4147-A177-3AD203B41FA5}">
                      <a16:colId xmlns="" xmlns:a16="http://schemas.microsoft.com/office/drawing/2014/main" val="20004"/>
                    </a:ext>
                  </a:extLst>
                </a:gridCol>
              </a:tblGrid>
              <a:tr h="368345">
                <a:tc>
                  <a:txBody>
                    <a:bodyPr/>
                    <a:lstStyle/>
                    <a:p>
                      <a:pPr algn="ctr">
                        <a:buNone/>
                      </a:pPr>
                      <a:r>
                        <a:rPr lang="zh-CN" altLang="en-US" sz="1600" dirty="0">
                          <a:latin typeface="微软雅黑" panose="020B0503020204020204" pitchFamily="34" charset="-122"/>
                          <a:ea typeface="微软雅黑" panose="020B0503020204020204" pitchFamily="34" charset="-122"/>
                        </a:rPr>
                        <a:t>序号</a:t>
                      </a:r>
                    </a:p>
                  </a:txBody>
                  <a:tcPr/>
                </a:tc>
                <a:tc>
                  <a:txBody>
                    <a:bodyPr/>
                    <a:lstStyle/>
                    <a:p>
                      <a:pPr algn="ctr">
                        <a:buNone/>
                      </a:pPr>
                      <a:r>
                        <a:rPr lang="zh-CN" altLang="en-US" sz="1600" dirty="0">
                          <a:latin typeface="微软雅黑" panose="020B0503020204020204" pitchFamily="34" charset="-122"/>
                          <a:ea typeface="微软雅黑" panose="020B0503020204020204" pitchFamily="34" charset="-122"/>
                        </a:rPr>
                        <a:t>内容分类</a:t>
                      </a:r>
                    </a:p>
                  </a:txBody>
                  <a:tcPr/>
                </a:tc>
                <a:tc>
                  <a:txBody>
                    <a:bodyPr/>
                    <a:lstStyle/>
                    <a:p>
                      <a:pPr algn="ctr">
                        <a:buNone/>
                      </a:pPr>
                      <a:r>
                        <a:rPr lang="zh-CN" altLang="en-US" sz="1600" dirty="0">
                          <a:latin typeface="微软雅黑" panose="020B0503020204020204" pitchFamily="34" charset="-122"/>
                          <a:ea typeface="微软雅黑" panose="020B0503020204020204" pitchFamily="34" charset="-122"/>
                        </a:rPr>
                        <a:t>板块名称</a:t>
                      </a:r>
                    </a:p>
                  </a:txBody>
                  <a:tcPr/>
                </a:tc>
                <a:tc>
                  <a:txBody>
                    <a:bodyPr/>
                    <a:lstStyle/>
                    <a:p>
                      <a:pPr algn="ctr">
                        <a:buNone/>
                      </a:pPr>
                      <a:r>
                        <a:rPr lang="zh-CN" altLang="en-US" sz="1600" dirty="0">
                          <a:latin typeface="微软雅黑" panose="020B0503020204020204" pitchFamily="34" charset="-122"/>
                          <a:ea typeface="微软雅黑" panose="020B0503020204020204" pitchFamily="34" charset="-122"/>
                        </a:rPr>
                        <a:t>模块名称</a:t>
                      </a:r>
                    </a:p>
                  </a:txBody>
                  <a:tcPr/>
                </a:tc>
                <a:tc>
                  <a:txBody>
                    <a:bodyPr/>
                    <a:lstStyle/>
                    <a:p>
                      <a:pPr algn="ctr">
                        <a:buNone/>
                      </a:pPr>
                      <a:r>
                        <a:rPr lang="zh-CN" altLang="en-US" sz="1600" dirty="0">
                          <a:latin typeface="微软雅黑" panose="020B0503020204020204" pitchFamily="34" charset="-122"/>
                          <a:ea typeface="微软雅黑" panose="020B0503020204020204" pitchFamily="34" charset="-122"/>
                        </a:rPr>
                        <a:t>子模块名称</a:t>
                      </a:r>
                    </a:p>
                  </a:txBody>
                  <a:tcPr/>
                </a:tc>
                <a:extLst>
                  <a:ext uri="{0D108BD9-81ED-4DB2-BD59-A6C34878D82A}">
                    <a16:rowId xmlns="" xmlns:a16="http://schemas.microsoft.com/office/drawing/2014/main" val="10000"/>
                  </a:ext>
                </a:extLst>
              </a:tr>
              <a:tr h="36419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a:ln>
                            <a:noFill/>
                          </a:ln>
                          <a:solidFill>
                            <a:srgbClr val="000000"/>
                          </a:solidFill>
                          <a:effectLst/>
                          <a:latin typeface="微软雅黑" pitchFamily="34" charset="-122"/>
                          <a:ea typeface="微软雅黑" pitchFamily="34" charset="-122"/>
                        </a:rPr>
                        <a:t>10</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400" b="0" i="0" u="none" strike="noStrike" cap="none" normalizeH="0" baseline="0" dirty="0">
                          <a:ln>
                            <a:noFill/>
                          </a:ln>
                          <a:solidFill>
                            <a:srgbClr val="000000"/>
                          </a:solidFill>
                          <a:effectLst/>
                          <a:latin typeface="微软雅黑" pitchFamily="34" charset="-122"/>
                          <a:ea typeface="微软雅黑" pitchFamily="34" charset="-122"/>
                        </a:rPr>
                        <a:t>单位权益单打印</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200" b="0" i="0" u="none" strike="noStrike" cap="none" normalizeH="0" baseline="0" dirty="0">
                          <a:ln>
                            <a:noFill/>
                          </a:ln>
                          <a:solidFill>
                            <a:srgbClr val="000000"/>
                          </a:solidFill>
                          <a:effectLst/>
                          <a:latin typeface="微软雅黑" pitchFamily="34" charset="-122"/>
                          <a:ea typeface="微软雅黑" pitchFamily="34" charset="-122"/>
                        </a:rPr>
                        <a:t>社会保险</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dirty="0">
                          <a:ln>
                            <a:noFill/>
                          </a:ln>
                          <a:solidFill>
                            <a:srgbClr val="000000"/>
                          </a:solidFill>
                          <a:effectLst/>
                          <a:latin typeface="微软雅黑" pitchFamily="34" charset="-122"/>
                          <a:ea typeface="微软雅黑" pitchFamily="34" charset="-122"/>
                        </a:rPr>
                        <a:t>单位中心</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dirty="0">
                          <a:ln>
                            <a:noFill/>
                          </a:ln>
                          <a:solidFill>
                            <a:srgbClr val="000000"/>
                          </a:solidFill>
                          <a:effectLst/>
                          <a:latin typeface="微软雅黑" pitchFamily="34" charset="-122"/>
                          <a:ea typeface="微软雅黑" pitchFamily="34" charset="-122"/>
                        </a:rPr>
                        <a:t>单位权益单</a:t>
                      </a:r>
                    </a:p>
                  </a:txBody>
                  <a:tcPr anchor="ctr" horzOverflow="overflow"/>
                </a:tc>
                <a:extLst>
                  <a:ext uri="{0D108BD9-81ED-4DB2-BD59-A6C34878D82A}">
                    <a16:rowId xmlns="" xmlns:a16="http://schemas.microsoft.com/office/drawing/2014/main" val="10001"/>
                  </a:ext>
                </a:extLst>
              </a:tr>
              <a:tr h="364194">
                <a:tc>
                  <a:txBody>
                    <a:bodyPr/>
                    <a:lstStyle/>
                    <a:p>
                      <a:pPr algn="ctr">
                        <a:buNone/>
                      </a:pPr>
                      <a:r>
                        <a:rPr lang="en-US" altLang="zh-CN" sz="1200" dirty="0">
                          <a:latin typeface="微软雅黑" panose="020B0503020204020204" pitchFamily="34" charset="-122"/>
                          <a:ea typeface="微软雅黑" panose="020B0503020204020204" pitchFamily="34" charset="-122"/>
                        </a:rPr>
                        <a:t>11</a:t>
                      </a:r>
                    </a:p>
                  </a:txBody>
                  <a:tcPr anchor="ct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400" dirty="0">
                          <a:latin typeface="微软雅黑" panose="020B0503020204020204" pitchFamily="34" charset="-122"/>
                          <a:ea typeface="微软雅黑" panose="020B0503020204020204" pitchFamily="34" charset="-122"/>
                        </a:rPr>
                        <a:t>其他</a:t>
                      </a:r>
                    </a:p>
                  </a:txBody>
                  <a:tcPr anchor="ct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dirty="0">
                          <a:ln>
                            <a:noFill/>
                          </a:ln>
                          <a:solidFill>
                            <a:srgbClr val="000000"/>
                          </a:solidFill>
                          <a:effectLst/>
                          <a:latin typeface="微软雅黑" pitchFamily="34" charset="-122"/>
                          <a:ea typeface="微软雅黑" pitchFamily="34" charset="-122"/>
                        </a:rPr>
                        <a:t>社会保险</a:t>
                      </a:r>
                    </a:p>
                  </a:txBody>
                  <a:tcPr anchor="ctr"/>
                </a:tc>
                <a:tc>
                  <a:txBody>
                    <a:bodyPr/>
                    <a:lstStyle/>
                    <a:p>
                      <a:pPr algn="ctr">
                        <a:buNone/>
                      </a:pPr>
                      <a:r>
                        <a:rPr lang="zh-CN" altLang="en-US" sz="1200" dirty="0">
                          <a:latin typeface="微软雅黑" panose="020B0503020204020204" pitchFamily="34" charset="-122"/>
                          <a:ea typeface="微软雅黑" panose="020B0503020204020204" pitchFamily="34" charset="-122"/>
                        </a:rPr>
                        <a:t>劳务派遣用工调转</a:t>
                      </a:r>
                    </a:p>
                  </a:txBody>
                  <a:tcPr anchor="ctr"/>
                </a:tc>
                <a:tc>
                  <a:txBody>
                    <a:bodyPr/>
                    <a:lstStyle/>
                    <a:p>
                      <a:pPr algn="ctr">
                        <a:buNone/>
                      </a:pPr>
                      <a:endParaRPr lang="zh-CN" altLang="en-US" sz="1200" dirty="0">
                        <a:latin typeface="微软雅黑" panose="020B0503020204020204" pitchFamily="34" charset="-122"/>
                        <a:ea typeface="微软雅黑" panose="020B0503020204020204" pitchFamily="34" charset="-122"/>
                      </a:endParaRPr>
                    </a:p>
                  </a:txBody>
                  <a:tcPr anchor="ctr"/>
                </a:tc>
                <a:extLst>
                  <a:ext uri="{0D108BD9-81ED-4DB2-BD59-A6C34878D82A}">
                    <a16:rowId xmlns="" xmlns:a16="http://schemas.microsoft.com/office/drawing/2014/main" val="10002"/>
                  </a:ext>
                </a:extLst>
              </a:tr>
              <a:tr h="364194">
                <a:tc>
                  <a:txBody>
                    <a:bodyPr/>
                    <a:lstStyle/>
                    <a:p>
                      <a:pPr algn="ctr">
                        <a:buNone/>
                      </a:pPr>
                      <a:r>
                        <a:rPr lang="en-US" altLang="zh-CN" sz="1200" dirty="0">
                          <a:latin typeface="微软雅黑" panose="020B0503020204020204" pitchFamily="34" charset="-122"/>
                          <a:ea typeface="微软雅黑" panose="020B0503020204020204" pitchFamily="34" charset="-122"/>
                        </a:rPr>
                        <a:t>12</a:t>
                      </a:r>
                    </a:p>
                  </a:txBody>
                  <a:tcPr anchor="ct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en-US" sz="1200" dirty="0">
                        <a:latin typeface="微软雅黑" panose="020B0503020204020204" pitchFamily="34" charset="-122"/>
                        <a:ea typeface="微软雅黑" panose="020B0503020204020204" pitchFamily="34" charset="-122"/>
                      </a:endParaRPr>
                    </a:p>
                  </a:txBody>
                  <a:tcPr anchor="ct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dirty="0">
                          <a:ln>
                            <a:noFill/>
                          </a:ln>
                          <a:solidFill>
                            <a:srgbClr val="000000"/>
                          </a:solidFill>
                          <a:effectLst/>
                          <a:latin typeface="微软雅黑" pitchFamily="34" charset="-122"/>
                          <a:ea typeface="微软雅黑" pitchFamily="34" charset="-122"/>
                        </a:rPr>
                        <a:t>社会保险</a:t>
                      </a:r>
                    </a:p>
                  </a:txBody>
                  <a:tcPr anchor="ctr"/>
                </a:tc>
                <a:tc>
                  <a:txBody>
                    <a:bodyPr/>
                    <a:lstStyle/>
                    <a:p>
                      <a:pPr algn="ctr">
                        <a:buNone/>
                      </a:pPr>
                      <a:r>
                        <a:rPr lang="zh-CN" altLang="en-US" sz="1200" dirty="0">
                          <a:latin typeface="微软雅黑" panose="020B0503020204020204" pitchFamily="34" charset="-122"/>
                          <a:ea typeface="微软雅黑" panose="020B0503020204020204" pitchFamily="34" charset="-122"/>
                        </a:rPr>
                        <a:t>社会保险参保信息变更维护</a:t>
                      </a:r>
                    </a:p>
                  </a:txBody>
                  <a:tcPr anchor="ctr"/>
                </a:tc>
                <a:tc>
                  <a:txBody>
                    <a:bodyPr/>
                    <a:lstStyle/>
                    <a:p>
                      <a:pPr algn="ctr">
                        <a:buNone/>
                      </a:pPr>
                      <a:r>
                        <a:rPr lang="zh-CN" altLang="en-US" sz="1200" kern="1200" dirty="0">
                          <a:solidFill>
                            <a:schemeClr val="dk1"/>
                          </a:solidFill>
                          <a:latin typeface="微软雅黑" panose="020B0503020204020204" pitchFamily="34" charset="-122"/>
                          <a:ea typeface="微软雅黑" panose="020B0503020204020204" pitchFamily="34" charset="-122"/>
                          <a:cs typeface="+mn-cs"/>
                        </a:rPr>
                        <a:t>工程建设项目人员登记维护</a:t>
                      </a:r>
                    </a:p>
                  </a:txBody>
                  <a:tcPr anchor="ctr"/>
                </a:tc>
                <a:extLst>
                  <a:ext uri="{0D108BD9-81ED-4DB2-BD59-A6C34878D82A}">
                    <a16:rowId xmlns="" xmlns:a16="http://schemas.microsoft.com/office/drawing/2014/main" val="10003"/>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Horizontal)">
                                      <p:cBhvr>
                                        <p:cTn id="7" dur="500"/>
                                        <p:tgtEl>
                                          <p:spTgt spid="3"/>
                                        </p:tgtEl>
                                      </p:cBhvr>
                                    </p:animEffect>
                                  </p:childTnLst>
                                </p:cTn>
                              </p:par>
                            </p:childTnLst>
                          </p:cTn>
                        </p:par>
                        <p:par>
                          <p:cTn id="8" fill="hold">
                            <p:stCondLst>
                              <p:cond delay="500"/>
                            </p:stCondLst>
                            <p:childTnLst>
                              <p:par>
                                <p:cTn id="9" presetID="29"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ppt_x</p:attrName>
                                        </p:attrNameLst>
                                      </p:cBhvr>
                                      <p:tavLst>
                                        <p:tav tm="0">
                                          <p:val>
                                            <p:strVal val="#ppt_x-.2"/>
                                          </p:val>
                                        </p:tav>
                                        <p:tav tm="100000">
                                          <p:val>
                                            <p:strVal val="#ppt_x"/>
                                          </p:val>
                                        </p:tav>
                                      </p:tavLst>
                                    </p:anim>
                                    <p:anim calcmode="lin" valueType="num">
                                      <p:cBhvr>
                                        <p:cTn id="12" dur="5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85813" y="214313"/>
            <a:ext cx="3916457" cy="369332"/>
          </a:xfrm>
          <a:prstGeom prst="rect">
            <a:avLst/>
          </a:prstGeom>
        </p:spPr>
        <p:txBody>
          <a:bodyPr wrap="none">
            <a:spAutoFit/>
          </a:bodyPr>
          <a:lstStyle/>
          <a:p>
            <a:pPr fontAlgn="auto">
              <a:spcBef>
                <a:spcPts val="0"/>
              </a:spcBef>
              <a:spcAft>
                <a:spcPts val="0"/>
              </a:spcAft>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参保停保业务</a:t>
            </a: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人员基础信息采集</a:t>
            </a:r>
          </a:p>
        </p:txBody>
      </p:sp>
      <p:pic>
        <p:nvPicPr>
          <p:cNvPr id="47106" name="图片 6" descr="2.png"/>
          <p:cNvPicPr>
            <a:picLocks noChangeAspect="1"/>
          </p:cNvPicPr>
          <p:nvPr/>
        </p:nvPicPr>
        <p:blipFill>
          <a:blip r:embed="rId2"/>
          <a:srcRect/>
          <a:stretch>
            <a:fillRect/>
          </a:stretch>
        </p:blipFill>
        <p:spPr bwMode="auto">
          <a:xfrm>
            <a:off x="428625" y="928688"/>
            <a:ext cx="8286750" cy="33543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85813" y="214313"/>
            <a:ext cx="3916457" cy="369332"/>
          </a:xfrm>
          <a:prstGeom prst="rect">
            <a:avLst/>
          </a:prstGeom>
        </p:spPr>
        <p:txBody>
          <a:bodyPr wrap="none">
            <a:spAutoFit/>
          </a:bodyPr>
          <a:lstStyle/>
          <a:p>
            <a:pPr fontAlgn="auto">
              <a:spcBef>
                <a:spcPts val="0"/>
              </a:spcBef>
              <a:spcAft>
                <a:spcPts val="0"/>
              </a:spcAft>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参保停保业务</a:t>
            </a: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人员基础信息采集</a:t>
            </a:r>
          </a:p>
        </p:txBody>
      </p:sp>
      <p:pic>
        <p:nvPicPr>
          <p:cNvPr id="5" name="图片 4" descr="图片2.png"/>
          <p:cNvPicPr>
            <a:picLocks noChangeAspect="1"/>
          </p:cNvPicPr>
          <p:nvPr/>
        </p:nvPicPr>
        <p:blipFill>
          <a:blip r:embed="rId2"/>
          <a:stretch>
            <a:fillRect/>
          </a:stretch>
        </p:blipFill>
        <p:spPr>
          <a:xfrm>
            <a:off x="285720" y="714362"/>
            <a:ext cx="8358246" cy="40409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标注 7"/>
          <p:cNvSpPr/>
          <p:nvPr/>
        </p:nvSpPr>
        <p:spPr>
          <a:xfrm>
            <a:off x="71406" y="2500312"/>
            <a:ext cx="2643206" cy="1071570"/>
          </a:xfrm>
          <a:prstGeom prst="wedgeRoundRectCallou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en-US" altLang="zh-CN" sz="1400" b="1" dirty="0" smtClean="0">
                <a:solidFill>
                  <a:schemeClr val="tx1">
                    <a:lumMod val="75000"/>
                    <a:lumOff val="25000"/>
                  </a:schemeClr>
                </a:solidFill>
                <a:latin typeface="微软雅黑" panose="020B0503020204020204" pitchFamily="34" charset="-122"/>
                <a:ea typeface="微软雅黑" panose="020B0503020204020204" pitchFamily="34" charset="-122"/>
              </a:rPr>
              <a:t>2</a:t>
            </a:r>
            <a:r>
              <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rPr>
              <a:t>、点击</a:t>
            </a:r>
            <a:r>
              <a:rPr lang="en-US" altLang="zh-CN" sz="1400" b="1"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rPr>
              <a:t>确认提交</a:t>
            </a:r>
            <a:r>
              <a:rPr lang="en-US" altLang="zh-CN" sz="1400" b="1"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rPr>
              <a:t>，完成人员信息采集</a:t>
            </a:r>
          </a:p>
        </p:txBody>
      </p:sp>
      <p:sp>
        <p:nvSpPr>
          <p:cNvPr id="7" name="圆角矩形标注 6"/>
          <p:cNvSpPr/>
          <p:nvPr/>
        </p:nvSpPr>
        <p:spPr>
          <a:xfrm>
            <a:off x="71406" y="1142990"/>
            <a:ext cx="2643174" cy="1071570"/>
          </a:xfrm>
          <a:prstGeom prst="wedgeRoundRectCallou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en-US" altLang="zh-CN" sz="1400" b="1" dirty="0" smtClean="0">
                <a:solidFill>
                  <a:schemeClr val="tx1">
                    <a:lumMod val="75000"/>
                    <a:lumOff val="25000"/>
                  </a:schemeClr>
                </a:solidFill>
                <a:latin typeface="微软雅黑" panose="020B0503020204020204" pitchFamily="34" charset="-122"/>
                <a:ea typeface="微软雅黑" panose="020B0503020204020204" pitchFamily="34" charset="-122"/>
              </a:rPr>
              <a:t>1</a:t>
            </a:r>
            <a:r>
              <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rPr>
              <a:t>、输入身份证、姓名等信息</a:t>
            </a:r>
            <a:endParaRPr lang="en-US" altLang="zh-CN" sz="14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ctr" fontAlgn="auto">
              <a:spcBef>
                <a:spcPts val="0"/>
              </a:spcBef>
              <a:spcAft>
                <a:spcPts val="0"/>
              </a:spcAft>
              <a:defRPr/>
            </a:pPr>
            <a:r>
              <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rPr>
              <a:t>（与外联部门、公安数据实时共享、保证关键数据准确性</a:t>
            </a: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矩形 3"/>
          <p:cNvSpPr/>
          <p:nvPr/>
        </p:nvSpPr>
        <p:spPr>
          <a:xfrm>
            <a:off x="785813" y="214313"/>
            <a:ext cx="3916457" cy="369332"/>
          </a:xfrm>
          <a:prstGeom prst="rect">
            <a:avLst/>
          </a:prstGeom>
        </p:spPr>
        <p:txBody>
          <a:bodyPr wrap="none">
            <a:spAutoFit/>
          </a:bodyPr>
          <a:lstStyle/>
          <a:p>
            <a:pPr fontAlgn="auto">
              <a:spcBef>
                <a:spcPts val="0"/>
              </a:spcBef>
              <a:spcAft>
                <a:spcPts val="0"/>
              </a:spcAft>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参保停保业务</a:t>
            </a: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人员基础信息采集</a:t>
            </a:r>
          </a:p>
        </p:txBody>
      </p:sp>
      <p:pic>
        <p:nvPicPr>
          <p:cNvPr id="9" name="图片 8" descr="图片1.png"/>
          <p:cNvPicPr>
            <a:picLocks noChangeAspect="1"/>
          </p:cNvPicPr>
          <p:nvPr/>
        </p:nvPicPr>
        <p:blipFill>
          <a:blip r:embed="rId2"/>
          <a:stretch>
            <a:fillRect/>
          </a:stretch>
        </p:blipFill>
        <p:spPr>
          <a:xfrm>
            <a:off x="2928926" y="785800"/>
            <a:ext cx="5715041" cy="41554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2"/>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500"/>
                                        <p:tgtEl>
                                          <p:spTgt spid="4"/>
                                        </p:tgtEl>
                                      </p:cBhvr>
                                    </p:animEffect>
                                  </p:childTnLst>
                                </p:cTn>
                              </p:par>
                              <p:par>
                                <p:cTn id="10" presetID="4"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ox(in)">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85813" y="214313"/>
            <a:ext cx="3916457" cy="369332"/>
          </a:xfrm>
          <a:prstGeom prst="rect">
            <a:avLst/>
          </a:prstGeom>
        </p:spPr>
        <p:txBody>
          <a:bodyPr wrap="none">
            <a:spAutoFit/>
          </a:bodyPr>
          <a:lstStyle/>
          <a:p>
            <a:pPr fontAlgn="auto">
              <a:spcBef>
                <a:spcPts val="0"/>
              </a:spcBef>
              <a:spcAft>
                <a:spcPts val="0"/>
              </a:spcAft>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参保停保业务</a:t>
            </a: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人员基础信息采集</a:t>
            </a:r>
          </a:p>
        </p:txBody>
      </p:sp>
      <p:pic>
        <p:nvPicPr>
          <p:cNvPr id="50178" name="图片 3" descr="人员信息采集2_LI.jpg"/>
          <p:cNvPicPr>
            <a:picLocks noChangeAspect="1"/>
          </p:cNvPicPr>
          <p:nvPr/>
        </p:nvPicPr>
        <p:blipFill>
          <a:blip r:embed="rId2"/>
          <a:srcRect/>
          <a:stretch>
            <a:fillRect/>
          </a:stretch>
        </p:blipFill>
        <p:spPr bwMode="auto">
          <a:xfrm>
            <a:off x="2857500" y="928688"/>
            <a:ext cx="5857875" cy="3286125"/>
          </a:xfrm>
          <a:prstGeom prst="rect">
            <a:avLst/>
          </a:prstGeom>
          <a:noFill/>
          <a:ln w="9525">
            <a:noFill/>
            <a:miter lim="800000"/>
            <a:headEnd/>
            <a:tailEnd/>
          </a:ln>
        </p:spPr>
      </p:pic>
      <p:grpSp>
        <p:nvGrpSpPr>
          <p:cNvPr id="7" name="组合 6"/>
          <p:cNvGrpSpPr/>
          <p:nvPr/>
        </p:nvGrpSpPr>
        <p:grpSpPr>
          <a:xfrm>
            <a:off x="0" y="1357304"/>
            <a:ext cx="2857488" cy="2143140"/>
            <a:chOff x="0" y="1357304"/>
            <a:chExt cx="2857488" cy="2143140"/>
          </a:xfrm>
        </p:grpSpPr>
        <p:sp>
          <p:nvSpPr>
            <p:cNvPr id="6" name="爆炸形 1 5"/>
            <p:cNvSpPr/>
            <p:nvPr/>
          </p:nvSpPr>
          <p:spPr>
            <a:xfrm>
              <a:off x="0" y="1357304"/>
              <a:ext cx="2857488" cy="2143140"/>
            </a:xfrm>
            <a:prstGeom prst="irregularSeal1">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500063" y="2071688"/>
              <a:ext cx="2071687" cy="584200"/>
            </a:xfrm>
            <a:prstGeom prst="rect">
              <a:avLst/>
            </a:prstGeom>
            <a:noFill/>
          </p:spPr>
          <p:txBody>
            <a:bodyPr>
              <a:spAutoFit/>
            </a:bodyPr>
            <a:lstStyle/>
            <a:p>
              <a:pPr algn="ctr" fontAlgn="auto">
                <a:spcBef>
                  <a:spcPts val="0"/>
                </a:spcBef>
                <a:spcAft>
                  <a:spcPts val="0"/>
                </a:spcAft>
                <a:defRPr/>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已采集人员信息无法再次采集</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500"/>
                                        <p:tgtEl>
                                          <p:spTgt spid="2"/>
                                        </p:tgtEl>
                                      </p:cBhvr>
                                    </p:animEffect>
                                  </p:childTnLst>
                                </p:cTn>
                              </p:par>
                              <p:par>
                                <p:cTn id="10" presetID="4"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85813" y="214313"/>
            <a:ext cx="3916457" cy="369332"/>
          </a:xfrm>
          <a:prstGeom prst="rect">
            <a:avLst/>
          </a:prstGeom>
        </p:spPr>
        <p:txBody>
          <a:bodyPr wrap="none">
            <a:spAutoFit/>
          </a:bodyPr>
          <a:lstStyle/>
          <a:p>
            <a:pPr fontAlgn="auto">
              <a:spcBef>
                <a:spcPts val="0"/>
              </a:spcBef>
              <a:spcAft>
                <a:spcPts val="0"/>
              </a:spcAft>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参保停保业务</a:t>
            </a: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人员基础信息采集</a:t>
            </a:r>
          </a:p>
        </p:txBody>
      </p:sp>
      <p:pic>
        <p:nvPicPr>
          <p:cNvPr id="51202" name="图片 1"/>
          <p:cNvPicPr>
            <a:picLocks noChangeAspect="1" noChangeArrowheads="1"/>
          </p:cNvPicPr>
          <p:nvPr/>
        </p:nvPicPr>
        <p:blipFill>
          <a:blip r:embed="rId2"/>
          <a:srcRect/>
          <a:stretch>
            <a:fillRect/>
          </a:stretch>
        </p:blipFill>
        <p:spPr bwMode="auto">
          <a:xfrm>
            <a:off x="357188" y="714375"/>
            <a:ext cx="8215312" cy="40862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85813" y="214313"/>
            <a:ext cx="3916457" cy="369332"/>
          </a:xfrm>
          <a:prstGeom prst="rect">
            <a:avLst/>
          </a:prstGeom>
        </p:spPr>
        <p:txBody>
          <a:bodyPr wrap="none">
            <a:spAutoFit/>
          </a:bodyPr>
          <a:lstStyle/>
          <a:p>
            <a:pPr fontAlgn="auto">
              <a:spcBef>
                <a:spcPts val="0"/>
              </a:spcBef>
              <a:spcAft>
                <a:spcPts val="0"/>
              </a:spcAft>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参保停保业务</a:t>
            </a: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人员基础信息采集</a:t>
            </a:r>
          </a:p>
        </p:txBody>
      </p:sp>
      <p:pic>
        <p:nvPicPr>
          <p:cNvPr id="52226" name="图片 4" descr="4.png"/>
          <p:cNvPicPr>
            <a:picLocks noChangeAspect="1"/>
          </p:cNvPicPr>
          <p:nvPr/>
        </p:nvPicPr>
        <p:blipFill>
          <a:blip r:embed="rId2"/>
          <a:srcRect/>
          <a:stretch>
            <a:fillRect/>
          </a:stretch>
        </p:blipFill>
        <p:spPr bwMode="auto">
          <a:xfrm>
            <a:off x="428625" y="857250"/>
            <a:ext cx="8286750" cy="1922463"/>
          </a:xfrm>
          <a:prstGeom prst="rect">
            <a:avLst/>
          </a:prstGeom>
          <a:noFill/>
          <a:ln w="9525">
            <a:noFill/>
            <a:miter lim="800000"/>
            <a:headEnd/>
            <a:tailEnd/>
          </a:ln>
        </p:spPr>
      </p:pic>
      <p:grpSp>
        <p:nvGrpSpPr>
          <p:cNvPr id="8" name="组合 7"/>
          <p:cNvGrpSpPr>
            <a:grpSpLocks/>
          </p:cNvGrpSpPr>
          <p:nvPr/>
        </p:nvGrpSpPr>
        <p:grpSpPr bwMode="auto">
          <a:xfrm>
            <a:off x="3286125" y="2928938"/>
            <a:ext cx="4929188" cy="1857375"/>
            <a:chOff x="3286116" y="2928940"/>
            <a:chExt cx="4929222" cy="1857388"/>
          </a:xfrm>
          <a:solidFill>
            <a:schemeClr val="tx2">
              <a:lumMod val="40000"/>
              <a:lumOff val="60000"/>
            </a:schemeClr>
          </a:solidFill>
        </p:grpSpPr>
        <p:sp>
          <p:nvSpPr>
            <p:cNvPr id="6" name="云形标注 5"/>
            <p:cNvSpPr/>
            <p:nvPr/>
          </p:nvSpPr>
          <p:spPr>
            <a:xfrm>
              <a:off x="3286116" y="2928940"/>
              <a:ext cx="4929222" cy="1857388"/>
            </a:xfrm>
            <a:prstGeom prst="cloudCallou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TextBox 6"/>
            <p:cNvSpPr txBox="1"/>
            <p:nvPr/>
          </p:nvSpPr>
          <p:spPr>
            <a:xfrm>
              <a:off x="4286248" y="3429005"/>
              <a:ext cx="2786082" cy="738193"/>
            </a:xfrm>
            <a:prstGeom prst="rect">
              <a:avLst/>
            </a:prstGeom>
            <a:grpFill/>
          </p:spPr>
          <p:txBody>
            <a:bodyPr>
              <a:spAutoFit/>
            </a:bodyPr>
            <a:lstStyle/>
            <a:p>
              <a:pPr algn="ctr" fontAlgn="auto">
                <a:spcBef>
                  <a:spcPts val="0"/>
                </a:spcBef>
                <a:spcAft>
                  <a:spcPts val="0"/>
                </a:spcAft>
                <a:defRPr/>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户籍地行政区划根据所填户籍地址自动生成，户籍地址必须准确，否则模板录入系统会识别错误。</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500"/>
                                        <p:tgtEl>
                                          <p:spTgt spid="2"/>
                                        </p:tgtEl>
                                      </p:cBhvr>
                                    </p:animEffect>
                                  </p:childTnLst>
                                </p:cTn>
                              </p:par>
                            </p:childTnLst>
                          </p:cTn>
                        </p:par>
                        <p:par>
                          <p:cTn id="10" fill="hold">
                            <p:stCondLst>
                              <p:cond delay="500"/>
                            </p:stCondLst>
                            <p:childTnLst>
                              <p:par>
                                <p:cTn id="11" presetID="4"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ox(in)">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85813" y="214313"/>
            <a:ext cx="3916457" cy="369332"/>
          </a:xfrm>
          <a:prstGeom prst="rect">
            <a:avLst/>
          </a:prstGeom>
        </p:spPr>
        <p:txBody>
          <a:bodyPr wrap="none">
            <a:spAutoFit/>
          </a:bodyPr>
          <a:lstStyle/>
          <a:p>
            <a:pPr fontAlgn="auto">
              <a:spcBef>
                <a:spcPts val="0"/>
              </a:spcBef>
              <a:spcAft>
                <a:spcPts val="0"/>
              </a:spcAft>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参保停保业务</a:t>
            </a: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人员基础信息采集</a:t>
            </a:r>
          </a:p>
        </p:txBody>
      </p:sp>
      <p:pic>
        <p:nvPicPr>
          <p:cNvPr id="53250" name="图片 1"/>
          <p:cNvPicPr>
            <a:picLocks noChangeAspect="1" noChangeArrowheads="1"/>
          </p:cNvPicPr>
          <p:nvPr/>
        </p:nvPicPr>
        <p:blipFill>
          <a:blip r:embed="rId2"/>
          <a:srcRect/>
          <a:stretch>
            <a:fillRect/>
          </a:stretch>
        </p:blipFill>
        <p:spPr bwMode="auto">
          <a:xfrm>
            <a:off x="285750" y="857250"/>
            <a:ext cx="8358188" cy="36433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85813" y="214313"/>
            <a:ext cx="4378122" cy="369332"/>
          </a:xfrm>
          <a:prstGeom prst="rect">
            <a:avLst/>
          </a:prstGeom>
        </p:spPr>
        <p:txBody>
          <a:bodyPr wrap="none">
            <a:spAutoFit/>
          </a:bodyPr>
          <a:lstStyle/>
          <a:p>
            <a:pPr fontAlgn="auto">
              <a:spcBef>
                <a:spcPts val="0"/>
              </a:spcBef>
              <a:spcAft>
                <a:spcPts val="0"/>
              </a:spcAft>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参保停保业务</a:t>
            </a: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用人单位用工参保登记</a:t>
            </a:r>
          </a:p>
        </p:txBody>
      </p:sp>
      <p:sp>
        <p:nvSpPr>
          <p:cNvPr id="4" name="矩形 3"/>
          <p:cNvSpPr/>
          <p:nvPr/>
        </p:nvSpPr>
        <p:spPr>
          <a:xfrm>
            <a:off x="500034" y="714362"/>
            <a:ext cx="8215312" cy="3970318"/>
          </a:xfrm>
          <a:prstGeom prst="rect">
            <a:avLst/>
          </a:prstGeom>
        </p:spPr>
        <p:txBody>
          <a:bodyPr wrap="square">
            <a:spAutoFit/>
          </a:bodyPr>
          <a:lstStyle/>
          <a:p>
            <a:pPr marL="457200" indent="-457200" fontAlgn="auto">
              <a:spcBef>
                <a:spcPts val="0"/>
              </a:spcBef>
              <a:spcAft>
                <a:spcPts val="0"/>
              </a:spcAft>
              <a:buFont typeface="Arial" panose="020B0604020202020204" pitchFamily="34" charset="0"/>
              <a:buChar char="•"/>
              <a:defRPr/>
            </a:pPr>
            <a:endParaRPr lang="en-US" altLang="zh-CN" dirty="0">
              <a:latin typeface="+mn-ea"/>
              <a:ea typeface="+mn-ea"/>
              <a:cs typeface="+mn-ea"/>
            </a:endParaRPr>
          </a:p>
          <a:p>
            <a:pPr marL="457200" indent="-457200" fontAlgn="auto">
              <a:spcBef>
                <a:spcPts val="0"/>
              </a:spcBef>
              <a:spcAft>
                <a:spcPts val="0"/>
              </a:spcAft>
              <a:buFont typeface="Arial" panose="020B0604020202020204" pitchFamily="34" charset="0"/>
              <a:buChar char="•"/>
              <a:defRPr/>
            </a:pPr>
            <a:endParaRPr lang="en-US" altLang="zh-CN" dirty="0">
              <a:latin typeface="+mn-ea"/>
              <a:ea typeface="+mn-ea"/>
              <a:cs typeface="+mn-ea"/>
            </a:endParaRPr>
          </a:p>
          <a:p>
            <a:pPr marL="457200" indent="-457200" fontAlgn="auto">
              <a:spcBef>
                <a:spcPts val="0"/>
              </a:spcBef>
              <a:spcAft>
                <a:spcPts val="0"/>
              </a:spcAft>
              <a:buFont typeface="Arial" panose="020B0604020202020204" pitchFamily="34" charset="0"/>
              <a:buChar char="•"/>
              <a:defRPr/>
            </a:pPr>
            <a:r>
              <a:rPr lang="zh-CN" altLang="en-US" dirty="0">
                <a:latin typeface="+mn-ea"/>
                <a:ea typeface="+mn-ea"/>
                <a:cs typeface="+mn-ea"/>
              </a:rPr>
              <a:t>用人单位与职工建立劳动关系应当签订劳动合同，用人单位为职工缴纳社会保险费的起始月，按照</a:t>
            </a:r>
            <a:r>
              <a:rPr lang="zh-CN" altLang="en-US" dirty="0">
                <a:solidFill>
                  <a:srgbClr val="FF0000"/>
                </a:solidFill>
                <a:latin typeface="+mn-ea"/>
                <a:ea typeface="+mn-ea"/>
                <a:cs typeface="+mn-ea"/>
              </a:rPr>
              <a:t>劳动合同起始月</a:t>
            </a:r>
            <a:r>
              <a:rPr lang="zh-CN" altLang="en-US" dirty="0">
                <a:latin typeface="+mn-ea"/>
                <a:ea typeface="+mn-ea"/>
                <a:cs typeface="+mn-ea"/>
              </a:rPr>
              <a:t>确定。用人单位与职工订立劳动合同后，因滞后办理用工参保手续，造成用工参保时间晚于劳动合同起始月的，从劳动合同起始月起由用人单位一次性补缴应缴未缴的社会保险费。</a:t>
            </a:r>
            <a:r>
              <a:rPr lang="zh-CN" altLang="en-US" dirty="0">
                <a:latin typeface="+mn-ea"/>
                <a:ea typeface="+mn-ea"/>
                <a:cs typeface="+mn-ea"/>
                <a:sym typeface="+mn-ea"/>
              </a:rPr>
              <a:t>其中，应缴未缴时间在</a:t>
            </a:r>
            <a:r>
              <a:rPr lang="zh-CN" altLang="en-US" dirty="0">
                <a:solidFill>
                  <a:srgbClr val="FF0000"/>
                </a:solidFill>
                <a:latin typeface="+mn-ea"/>
                <a:ea typeface="+mn-ea"/>
                <a:cs typeface="+mn-ea"/>
                <a:sym typeface="+mn-ea"/>
              </a:rPr>
              <a:t>6个月以内（含6个月）</a:t>
            </a:r>
            <a:r>
              <a:rPr lang="zh-CN" altLang="en-US" dirty="0">
                <a:latin typeface="+mn-ea"/>
                <a:ea typeface="+mn-ea"/>
                <a:cs typeface="+mn-ea"/>
              </a:rPr>
              <a:t>的系统自动生成补缴信息。</a:t>
            </a:r>
            <a:endParaRPr lang="en-US" altLang="zh-CN" dirty="0">
              <a:latin typeface="+mn-ea"/>
              <a:ea typeface="+mn-ea"/>
              <a:cs typeface="+mn-ea"/>
            </a:endParaRPr>
          </a:p>
          <a:p>
            <a:pPr marL="457200" indent="-457200" fontAlgn="auto">
              <a:spcBef>
                <a:spcPts val="0"/>
              </a:spcBef>
              <a:spcAft>
                <a:spcPts val="0"/>
              </a:spcAft>
              <a:buFont typeface="Arial" panose="020B0604020202020204" pitchFamily="34" charset="0"/>
              <a:buChar char="•"/>
              <a:defRPr/>
            </a:pPr>
            <a:endParaRPr lang="en-US" altLang="zh-CN" dirty="0">
              <a:latin typeface="+mn-ea"/>
              <a:ea typeface="+mn-ea"/>
              <a:cs typeface="+mn-ea"/>
            </a:endParaRPr>
          </a:p>
          <a:p>
            <a:pPr marL="457200" indent="-457200" fontAlgn="auto">
              <a:spcBef>
                <a:spcPts val="0"/>
              </a:spcBef>
              <a:spcAft>
                <a:spcPts val="0"/>
              </a:spcAft>
              <a:buFont typeface="Arial" panose="020B0604020202020204" pitchFamily="34" charset="0"/>
              <a:buChar char="•"/>
              <a:defRPr/>
            </a:pPr>
            <a:endParaRPr lang="en-US" altLang="zh-CN" dirty="0">
              <a:latin typeface="+mn-ea"/>
              <a:ea typeface="+mn-ea"/>
              <a:cs typeface="+mn-ea"/>
            </a:endParaRPr>
          </a:p>
          <a:p>
            <a:pPr marL="457200" indent="-457200" fontAlgn="auto">
              <a:spcBef>
                <a:spcPts val="0"/>
              </a:spcBef>
              <a:spcAft>
                <a:spcPts val="0"/>
              </a:spcAft>
              <a:buFont typeface="Arial" panose="020B0604020202020204" pitchFamily="34" charset="0"/>
              <a:buChar char="•"/>
              <a:defRPr/>
            </a:pPr>
            <a:r>
              <a:rPr lang="zh-CN" altLang="en-US" dirty="0">
                <a:latin typeface="+mn-ea"/>
                <a:ea typeface="+mn-ea"/>
                <a:cs typeface="+mn-ea"/>
              </a:rPr>
              <a:t>补缴征收</a:t>
            </a:r>
            <a:r>
              <a:rPr lang="zh-CN" altLang="en-US" dirty="0">
                <a:solidFill>
                  <a:srgbClr val="FF0000"/>
                </a:solidFill>
                <a:latin typeface="+mn-ea"/>
                <a:ea typeface="+mn-ea"/>
                <a:cs typeface="+mn-ea"/>
              </a:rPr>
              <a:t>养老保险、失业保险、工伤保险。</a:t>
            </a:r>
            <a:endParaRPr lang="en-US" altLang="zh-CN" dirty="0">
              <a:solidFill>
                <a:srgbClr val="FF0000"/>
              </a:solidFill>
              <a:latin typeface="+mn-ea"/>
              <a:ea typeface="+mn-ea"/>
              <a:cs typeface="+mn-ea"/>
            </a:endParaRPr>
          </a:p>
          <a:p>
            <a:pPr marL="457200" indent="-457200" fontAlgn="auto">
              <a:spcBef>
                <a:spcPts val="0"/>
              </a:spcBef>
              <a:spcAft>
                <a:spcPts val="0"/>
              </a:spcAft>
              <a:defRPr/>
            </a:pPr>
            <a:endParaRPr lang="en-US" altLang="zh-CN" dirty="0">
              <a:latin typeface="+mn-ea"/>
              <a:ea typeface="+mn-ea"/>
              <a:cs typeface="+mn-ea"/>
              <a:sym typeface="+mn-ea"/>
            </a:endParaRPr>
          </a:p>
          <a:p>
            <a:pPr marL="457200" indent="-457200" fontAlgn="auto">
              <a:spcBef>
                <a:spcPts val="0"/>
              </a:spcBef>
              <a:spcAft>
                <a:spcPts val="0"/>
              </a:spcAft>
              <a:defRPr/>
            </a:pPr>
            <a:endParaRPr lang="en-US" altLang="zh-CN" dirty="0">
              <a:latin typeface="+mn-ea"/>
              <a:ea typeface="+mn-ea"/>
              <a:cs typeface="+mn-ea"/>
              <a:sym typeface="+mn-ea"/>
            </a:endParaRPr>
          </a:p>
          <a:p>
            <a:pPr marL="457200" indent="-457200" fontAlgn="auto">
              <a:spcBef>
                <a:spcPts val="0"/>
              </a:spcBef>
              <a:spcAft>
                <a:spcPts val="0"/>
              </a:spcAft>
              <a:buFont typeface="Arial" panose="020B0604020202020204" pitchFamily="34" charset="0"/>
              <a:buChar char="•"/>
              <a:defRPr/>
            </a:pPr>
            <a:r>
              <a:rPr lang="zh-CN" altLang="en-US" dirty="0">
                <a:latin typeface="+mn-ea"/>
                <a:ea typeface="+mn-ea"/>
                <a:cs typeface="+mn-ea"/>
                <a:sym typeface="+mn-ea"/>
              </a:rPr>
              <a:t>用人单位和参保人员应缴未缴时间超过6个月申请补缴的，</a:t>
            </a:r>
            <a:r>
              <a:rPr lang="zh-CN" altLang="en-US" dirty="0">
                <a:solidFill>
                  <a:srgbClr val="FF0000"/>
                </a:solidFill>
                <a:latin typeface="+mn-ea"/>
                <a:ea typeface="+mn-ea"/>
                <a:cs typeface="+mn-ea"/>
                <a:sym typeface="+mn-ea"/>
              </a:rPr>
              <a:t>经劳动监察或相关部门受理审批后</a:t>
            </a:r>
            <a:r>
              <a:rPr lang="zh-CN" altLang="en-US" dirty="0">
                <a:latin typeface="+mn-ea"/>
                <a:ea typeface="+mn-ea"/>
                <a:cs typeface="+mn-ea"/>
                <a:sym typeface="+mn-ea"/>
              </a:rPr>
              <a:t>至社保经办机构办理补缴手续。</a:t>
            </a:r>
            <a:endParaRPr lang="en-US" altLang="zh-CN" dirty="0">
              <a:latin typeface="+mn-ea"/>
              <a:ea typeface="+mn-ea"/>
              <a:cs typeface="+mn-ea"/>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500"/>
                                        <p:tgtEl>
                                          <p:spTgt spid="2"/>
                                        </p:tgtEl>
                                      </p:cBhvr>
                                    </p:animEffect>
                                  </p:childTnLst>
                                </p:cTn>
                              </p:par>
                            </p:childTnLst>
                          </p:cTn>
                        </p:par>
                        <p:par>
                          <p:cTn id="10" fill="hold">
                            <p:stCondLst>
                              <p:cond delay="500"/>
                            </p:stCondLst>
                            <p:childTnLst>
                              <p:par>
                                <p:cTn id="11" presetID="4"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ox(in)">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85813" y="214313"/>
            <a:ext cx="4378122" cy="369332"/>
          </a:xfrm>
          <a:prstGeom prst="rect">
            <a:avLst/>
          </a:prstGeom>
        </p:spPr>
        <p:txBody>
          <a:bodyPr wrap="none">
            <a:spAutoFit/>
          </a:bodyPr>
          <a:lstStyle/>
          <a:p>
            <a:pPr fontAlgn="auto">
              <a:spcBef>
                <a:spcPts val="0"/>
              </a:spcBef>
              <a:spcAft>
                <a:spcPts val="0"/>
              </a:spcAft>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参保停保业务</a:t>
            </a: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用人单位用工参保登记</a:t>
            </a:r>
          </a:p>
        </p:txBody>
      </p:sp>
      <p:sp>
        <p:nvSpPr>
          <p:cNvPr id="3" name="矩形 2"/>
          <p:cNvSpPr/>
          <p:nvPr/>
        </p:nvSpPr>
        <p:spPr>
          <a:xfrm>
            <a:off x="285720" y="928676"/>
            <a:ext cx="8358246" cy="1200329"/>
          </a:xfrm>
          <a:prstGeom prst="rect">
            <a:avLst/>
          </a:prstGeom>
        </p:spPr>
        <p:txBody>
          <a:bodyPr wrap="square">
            <a:spAutoFit/>
          </a:bodyPr>
          <a:lstStyle/>
          <a:p>
            <a:pPr marL="457200" indent="-457200">
              <a:buFont typeface="Arial" panose="020B0604020202020204" pitchFamily="34" charset="0"/>
              <a:buChar char="•"/>
            </a:pPr>
            <a:r>
              <a:rPr lang="zh-CN" altLang="en-US" dirty="0" smtClean="0">
                <a:latin typeface="+mn-ea"/>
                <a:cs typeface="+mn-ea"/>
                <a:sym typeface="+mn-ea"/>
              </a:rPr>
              <a:t>三合一经办：江苏省内</a:t>
            </a:r>
            <a:r>
              <a:rPr lang="zh-CN" altLang="en-US" dirty="0" smtClean="0">
                <a:solidFill>
                  <a:srgbClr val="FF0000"/>
                </a:solidFill>
                <a:latin typeface="+mn-ea"/>
                <a:cs typeface="+mn-ea"/>
                <a:sym typeface="+mn-ea"/>
              </a:rPr>
              <a:t>就业登记、社会保险登记、用工登记备案和退工登记备案、社会保险停保申报</a:t>
            </a:r>
            <a:r>
              <a:rPr lang="zh-CN" altLang="en-US" dirty="0" smtClean="0">
                <a:latin typeface="+mn-ea"/>
                <a:cs typeface="+mn-ea"/>
                <a:sym typeface="+mn-ea"/>
              </a:rPr>
              <a:t>经办业务实行联动管理。全省各级人力资源社会保障行政部门、公共就业服务机构、社会保险经办机构将三项业务事项合并为一件事办理。</a:t>
            </a:r>
            <a:endParaRPr lang="zh-CN" altLang="en-US" dirty="0">
              <a:latin typeface="+mn-ea"/>
              <a:cs typeface="+mn-ea"/>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500"/>
                                        <p:tgtEl>
                                          <p:spTgt spid="2"/>
                                        </p:tgtEl>
                                      </p:cBhvr>
                                    </p:animEffect>
                                  </p:childTnLst>
                                </p:cTn>
                              </p:par>
                              <p:par>
                                <p:cTn id="10" presetID="4"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28662" y="1643056"/>
            <a:ext cx="7858180" cy="1384995"/>
          </a:xfrm>
          <a:prstGeom prst="rect">
            <a:avLst/>
          </a:prstGeom>
        </p:spPr>
        <p:txBody>
          <a:bodyPr wrap="square">
            <a:spAutoFit/>
          </a:bodyPr>
          <a:lstStyle/>
          <a:p>
            <a:pPr algn="ctr"/>
            <a:r>
              <a:rPr lang="zh-CN" altLang="en-US" sz="2800" b="1" dirty="0">
                <a:solidFill>
                  <a:srgbClr val="404040"/>
                </a:solidFill>
                <a:latin typeface="微软雅黑" pitchFamily="34" charset="-122"/>
                <a:ea typeface="微软雅黑" pitchFamily="34" charset="-122"/>
              </a:rPr>
              <a:t>网办大厅网址：</a:t>
            </a:r>
            <a:endParaRPr lang="en-US" altLang="zh-CN" sz="2800" b="1" dirty="0">
              <a:solidFill>
                <a:srgbClr val="404040"/>
              </a:solidFill>
              <a:latin typeface="微软雅黑" pitchFamily="34" charset="-122"/>
              <a:ea typeface="微软雅黑" pitchFamily="34" charset="-122"/>
            </a:endParaRPr>
          </a:p>
          <a:p>
            <a:pPr algn="ctr"/>
            <a:endParaRPr lang="en-US" altLang="zh-CN" sz="2800" b="1" dirty="0">
              <a:solidFill>
                <a:srgbClr val="404040"/>
              </a:solidFill>
              <a:latin typeface="微软雅黑" pitchFamily="34" charset="-122"/>
              <a:ea typeface="微软雅黑" pitchFamily="34" charset="-122"/>
            </a:endParaRPr>
          </a:p>
          <a:p>
            <a:pPr algn="ctr"/>
            <a:r>
              <a:rPr lang="en-US" altLang="zh-CN" sz="2800" b="1" dirty="0"/>
              <a:t>https://</a:t>
            </a:r>
            <a:r>
              <a:rPr lang="en-US" altLang="zh-CN" sz="2800" b="1" dirty="0" smtClean="0"/>
              <a:t>rs.jshrss.jiangsu.gov.cn/index/</a:t>
            </a:r>
            <a:endParaRPr lang="zh-CN" altLang="en-US" sz="2800" b="1" dirty="0">
              <a:solidFill>
                <a:srgbClr val="404040"/>
              </a:solidFill>
              <a:latin typeface="微软雅黑" pitchFamily="34" charset="-122"/>
              <a:ea typeface="微软雅黑" pitchFamily="34" charset="-122"/>
            </a:endParaRPr>
          </a:p>
        </p:txBody>
      </p:sp>
      <p:sp>
        <p:nvSpPr>
          <p:cNvPr id="4" name="Title 1"/>
          <p:cNvSpPr txBox="1"/>
          <p:nvPr/>
        </p:nvSpPr>
        <p:spPr>
          <a:xfrm>
            <a:off x="857885" y="200025"/>
            <a:ext cx="4752975"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GB" sz="1800" b="1" dirty="0">
                <a:solidFill>
                  <a:schemeClr val="tx1">
                    <a:lumMod val="75000"/>
                    <a:lumOff val="25000"/>
                  </a:schemeClr>
                </a:solidFill>
                <a:latin typeface="微软雅黑" panose="020B0503020204020204" pitchFamily="34" charset="-122"/>
                <a:ea typeface="微软雅黑" panose="020B0503020204020204" pitchFamily="34" charset="-122"/>
              </a:rPr>
              <a:t>单位用户操作培训</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par>
                                <p:cTn id="12" presetID="8" presetClass="entr" presetSubtype="16"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diamond(in)">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85813" y="214313"/>
            <a:ext cx="2492375" cy="369887"/>
          </a:xfrm>
          <a:prstGeom prst="rect">
            <a:avLst/>
          </a:prstGeom>
        </p:spPr>
        <p:txBody>
          <a:bodyPr wrap="none">
            <a:spAutoFit/>
          </a:bodyPr>
          <a:lstStyle/>
          <a:p>
            <a:pPr fontAlgn="auto">
              <a:spcBef>
                <a:spcPts val="0"/>
              </a:spcBef>
              <a:spcAft>
                <a:spcPts val="0"/>
              </a:spcAft>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用人单位用工参保登记</a:t>
            </a:r>
          </a:p>
        </p:txBody>
      </p:sp>
      <p:pic>
        <p:nvPicPr>
          <p:cNvPr id="54274" name="图片 6" descr="11.png"/>
          <p:cNvPicPr>
            <a:picLocks noChangeAspect="1"/>
          </p:cNvPicPr>
          <p:nvPr/>
        </p:nvPicPr>
        <p:blipFill>
          <a:blip r:embed="rId2"/>
          <a:srcRect/>
          <a:stretch>
            <a:fillRect/>
          </a:stretch>
        </p:blipFill>
        <p:spPr bwMode="auto">
          <a:xfrm>
            <a:off x="285750" y="785813"/>
            <a:ext cx="8429625" cy="3867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85813" y="214313"/>
            <a:ext cx="2492375" cy="369887"/>
          </a:xfrm>
          <a:prstGeom prst="rect">
            <a:avLst/>
          </a:prstGeom>
        </p:spPr>
        <p:txBody>
          <a:bodyPr wrap="none">
            <a:spAutoFit/>
          </a:bodyPr>
          <a:lstStyle/>
          <a:p>
            <a:pPr fontAlgn="auto">
              <a:spcBef>
                <a:spcPts val="0"/>
              </a:spcBef>
              <a:spcAft>
                <a:spcPts val="0"/>
              </a:spcAft>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用人单位用工参保登记</a:t>
            </a:r>
          </a:p>
        </p:txBody>
      </p:sp>
      <p:pic>
        <p:nvPicPr>
          <p:cNvPr id="55298" name="Picture 3"/>
          <p:cNvPicPr>
            <a:picLocks noChangeAspect="1" noChangeArrowheads="1"/>
          </p:cNvPicPr>
          <p:nvPr/>
        </p:nvPicPr>
        <p:blipFill>
          <a:blip r:embed="rId2"/>
          <a:srcRect/>
          <a:stretch>
            <a:fillRect/>
          </a:stretch>
        </p:blipFill>
        <p:spPr bwMode="auto">
          <a:xfrm>
            <a:off x="357188" y="714375"/>
            <a:ext cx="8143875" cy="4300538"/>
          </a:xfrm>
          <a:prstGeom prst="rect">
            <a:avLst/>
          </a:prstGeom>
          <a:noFill/>
          <a:ln w="9525">
            <a:noFill/>
            <a:miter lim="800000"/>
            <a:headEnd/>
            <a:tailEnd/>
          </a:ln>
        </p:spPr>
      </p:pic>
      <p:sp>
        <p:nvSpPr>
          <p:cNvPr id="7" name="爆炸形 1 6"/>
          <p:cNvSpPr/>
          <p:nvPr/>
        </p:nvSpPr>
        <p:spPr>
          <a:xfrm>
            <a:off x="1143000" y="1285875"/>
            <a:ext cx="642938" cy="14287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爆炸形 2 7"/>
          <p:cNvSpPr/>
          <p:nvPr/>
        </p:nvSpPr>
        <p:spPr>
          <a:xfrm>
            <a:off x="3143250" y="1285875"/>
            <a:ext cx="428625" cy="71438"/>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9" name="曲线连接符 8"/>
          <p:cNvCxnSpPr/>
          <p:nvPr/>
        </p:nvCxnSpPr>
        <p:spPr>
          <a:xfrm>
            <a:off x="4929188" y="2571750"/>
            <a:ext cx="714375" cy="285750"/>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55302" name="TextBox 9"/>
          <p:cNvSpPr txBox="1">
            <a:spLocks noChangeArrowheads="1"/>
          </p:cNvSpPr>
          <p:nvPr/>
        </p:nvSpPr>
        <p:spPr bwMode="auto">
          <a:xfrm>
            <a:off x="5715000" y="2786063"/>
            <a:ext cx="2500313" cy="276999"/>
          </a:xfrm>
          <a:prstGeom prst="rect">
            <a:avLst/>
          </a:prstGeom>
          <a:noFill/>
          <a:ln w="9525">
            <a:noFill/>
            <a:miter lim="800000"/>
            <a:headEnd/>
            <a:tailEnd/>
          </a:ln>
        </p:spPr>
        <p:txBody>
          <a:bodyPr>
            <a:spAutoFit/>
          </a:bodyPr>
          <a:lstStyle/>
          <a:p>
            <a:r>
              <a:rPr lang="zh-CN" altLang="en-US" sz="1200" b="1" dirty="0">
                <a:solidFill>
                  <a:srgbClr val="FF0000"/>
                </a:solidFill>
                <a:latin typeface="微软雅黑" pitchFamily="34" charset="-122"/>
                <a:ea typeface="微软雅黑" pitchFamily="34" charset="-122"/>
              </a:rPr>
              <a:t>劳动合同时间就是用工参保</a:t>
            </a:r>
            <a:r>
              <a:rPr lang="zh-CN" altLang="en-US" sz="1200" b="1" dirty="0" smtClean="0">
                <a:solidFill>
                  <a:srgbClr val="FF0000"/>
                </a:solidFill>
                <a:latin typeface="微软雅黑" pitchFamily="34" charset="-122"/>
                <a:ea typeface="微软雅黑" pitchFamily="34" charset="-122"/>
              </a:rPr>
              <a:t>时间</a:t>
            </a:r>
            <a:endParaRPr lang="en-US" altLang="zh-CN" sz="1200" b="1" dirty="0" smtClean="0">
              <a:solidFill>
                <a:srgbClr val="FF0000"/>
              </a:solidFill>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85813" y="214313"/>
            <a:ext cx="4378122" cy="369332"/>
          </a:xfrm>
          <a:prstGeom prst="rect">
            <a:avLst/>
          </a:prstGeom>
        </p:spPr>
        <p:txBody>
          <a:bodyPr wrap="none">
            <a:spAutoFit/>
          </a:bodyPr>
          <a:lstStyle/>
          <a:p>
            <a:pPr fontAlgn="auto">
              <a:spcBef>
                <a:spcPts val="0"/>
              </a:spcBef>
              <a:spcAft>
                <a:spcPts val="0"/>
              </a:spcAft>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参保停保业务</a:t>
            </a: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用人单位用工参保登记</a:t>
            </a:r>
          </a:p>
        </p:txBody>
      </p:sp>
      <p:pic>
        <p:nvPicPr>
          <p:cNvPr id="57346" name="图片 1"/>
          <p:cNvPicPr>
            <a:picLocks noChangeAspect="1" noChangeArrowheads="1"/>
          </p:cNvPicPr>
          <p:nvPr/>
        </p:nvPicPr>
        <p:blipFill>
          <a:blip r:embed="rId2"/>
          <a:srcRect/>
          <a:stretch>
            <a:fillRect/>
          </a:stretch>
        </p:blipFill>
        <p:spPr bwMode="auto">
          <a:xfrm>
            <a:off x="357188" y="714375"/>
            <a:ext cx="8572500" cy="2357438"/>
          </a:xfrm>
          <a:prstGeom prst="rect">
            <a:avLst/>
          </a:prstGeom>
          <a:noFill/>
          <a:ln w="9525">
            <a:noFill/>
            <a:miter lim="800000"/>
            <a:headEnd/>
            <a:tailEnd/>
          </a:ln>
        </p:spPr>
      </p:pic>
      <p:pic>
        <p:nvPicPr>
          <p:cNvPr id="57347" name="图片 1"/>
          <p:cNvPicPr>
            <a:picLocks noChangeAspect="1" noChangeArrowheads="1"/>
          </p:cNvPicPr>
          <p:nvPr/>
        </p:nvPicPr>
        <p:blipFill>
          <a:blip r:embed="rId3"/>
          <a:srcRect/>
          <a:stretch>
            <a:fillRect/>
          </a:stretch>
        </p:blipFill>
        <p:spPr bwMode="auto">
          <a:xfrm>
            <a:off x="285750" y="3000375"/>
            <a:ext cx="8715375" cy="20177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85813" y="214313"/>
            <a:ext cx="4378122" cy="369332"/>
          </a:xfrm>
          <a:prstGeom prst="rect">
            <a:avLst/>
          </a:prstGeom>
        </p:spPr>
        <p:txBody>
          <a:bodyPr wrap="none">
            <a:spAutoFit/>
          </a:bodyPr>
          <a:lstStyle/>
          <a:p>
            <a:pPr fontAlgn="auto">
              <a:spcBef>
                <a:spcPts val="0"/>
              </a:spcBef>
              <a:spcAft>
                <a:spcPts val="0"/>
              </a:spcAft>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参保停保业务</a:t>
            </a: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用人单位用工参保登记</a:t>
            </a:r>
          </a:p>
        </p:txBody>
      </p:sp>
      <p:pic>
        <p:nvPicPr>
          <p:cNvPr id="58370" name="图片 3" descr="劳务派遣参保.PNG"/>
          <p:cNvPicPr>
            <a:picLocks noChangeAspect="1"/>
          </p:cNvPicPr>
          <p:nvPr/>
        </p:nvPicPr>
        <p:blipFill>
          <a:blip r:embed="rId2"/>
          <a:srcRect/>
          <a:stretch>
            <a:fillRect/>
          </a:stretch>
        </p:blipFill>
        <p:spPr bwMode="auto">
          <a:xfrm>
            <a:off x="285750" y="785813"/>
            <a:ext cx="8358188" cy="2138362"/>
          </a:xfrm>
          <a:prstGeom prst="rect">
            <a:avLst/>
          </a:prstGeom>
          <a:noFill/>
          <a:ln w="9525">
            <a:noFill/>
            <a:miter lim="800000"/>
            <a:headEnd/>
            <a:tailEnd/>
          </a:ln>
        </p:spPr>
      </p:pic>
      <p:grpSp>
        <p:nvGrpSpPr>
          <p:cNvPr id="10" name="组合 9"/>
          <p:cNvGrpSpPr>
            <a:grpSpLocks/>
          </p:cNvGrpSpPr>
          <p:nvPr/>
        </p:nvGrpSpPr>
        <p:grpSpPr bwMode="auto">
          <a:xfrm>
            <a:off x="285750" y="1854200"/>
            <a:ext cx="8001000" cy="2432050"/>
            <a:chOff x="285720" y="1854610"/>
            <a:chExt cx="8001056" cy="2431652"/>
          </a:xfrm>
        </p:grpSpPr>
        <p:cxnSp>
          <p:nvCxnSpPr>
            <p:cNvPr id="7" name="肘形连接符 6"/>
            <p:cNvCxnSpPr>
              <a:stCxn id="4" idx="1"/>
            </p:cNvCxnSpPr>
            <p:nvPr/>
          </p:nvCxnSpPr>
          <p:spPr>
            <a:xfrm rot="10800000" flipH="1" flipV="1">
              <a:off x="285720" y="1854610"/>
              <a:ext cx="3929091" cy="1717394"/>
            </a:xfrm>
            <a:prstGeom prst="bentConnector3">
              <a:avLst>
                <a:gd name="adj1" fmla="val -5818"/>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8" name="圆角矩形标注 7"/>
            <p:cNvSpPr/>
            <p:nvPr/>
          </p:nvSpPr>
          <p:spPr>
            <a:xfrm>
              <a:off x="4500563" y="3143449"/>
              <a:ext cx="3786213" cy="1142813"/>
            </a:xfrm>
            <a:prstGeom prst="wedgeRoundRectCallou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TextBox 8"/>
            <p:cNvSpPr txBox="1"/>
            <p:nvPr/>
          </p:nvSpPr>
          <p:spPr>
            <a:xfrm>
              <a:off x="4714876" y="3500579"/>
              <a:ext cx="3500463" cy="276180"/>
            </a:xfrm>
            <a:prstGeom prst="rect">
              <a:avLst/>
            </a:prstGeom>
            <a:noFill/>
          </p:spPr>
          <p:txBody>
            <a:bodyPr>
              <a:spAutoFit/>
            </a:bodyPr>
            <a:lstStyle/>
            <a:p>
              <a:pPr fontAlgn="auto">
                <a:spcBef>
                  <a:spcPts val="0"/>
                </a:spcBef>
                <a:spcAft>
                  <a:spcPts val="0"/>
                </a:spcAft>
                <a:defRPr/>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劳务派遣企业：填写用工类型，用工单位编号</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500"/>
                                        <p:tgtEl>
                                          <p:spTgt spid="2"/>
                                        </p:tgtEl>
                                      </p:cBhvr>
                                    </p:animEffect>
                                  </p:childTnLst>
                                </p:cTn>
                              </p:par>
                            </p:childTnLst>
                          </p:cTn>
                        </p:par>
                        <p:par>
                          <p:cTn id="10" fill="hold">
                            <p:stCondLst>
                              <p:cond delay="500"/>
                            </p:stCondLst>
                            <p:childTnLst>
                              <p:par>
                                <p:cTn id="11" presetID="4" presetClass="entr" presetSubtype="16"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ox(in)">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85813" y="214313"/>
            <a:ext cx="5000633" cy="369332"/>
          </a:xfrm>
          <a:prstGeom prst="rect">
            <a:avLst/>
          </a:prstGeom>
        </p:spPr>
        <p:txBody>
          <a:bodyPr wrap="square">
            <a:spAutoFit/>
          </a:bodyPr>
          <a:lstStyle/>
          <a:p>
            <a:pPr fontAlgn="auto">
              <a:spcBef>
                <a:spcPts val="0"/>
              </a:spcBef>
              <a:spcAft>
                <a:spcPts val="0"/>
              </a:spcAft>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参保停保业务</a:t>
            </a: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用人单位用工参保预登记</a:t>
            </a:r>
          </a:p>
        </p:txBody>
      </p:sp>
      <p:sp>
        <p:nvSpPr>
          <p:cNvPr id="4" name="矩形 3"/>
          <p:cNvSpPr/>
          <p:nvPr/>
        </p:nvSpPr>
        <p:spPr>
          <a:xfrm>
            <a:off x="285720" y="1142990"/>
            <a:ext cx="8358246" cy="2862322"/>
          </a:xfrm>
          <a:prstGeom prst="rect">
            <a:avLst/>
          </a:prstGeom>
        </p:spPr>
        <p:txBody>
          <a:bodyPr wrap="square">
            <a:spAutoFit/>
          </a:bodyPr>
          <a:lstStyle/>
          <a:p>
            <a:pPr marL="457200" indent="-457200" fontAlgn="auto">
              <a:spcBef>
                <a:spcPts val="0"/>
              </a:spcBef>
              <a:spcAft>
                <a:spcPts val="0"/>
              </a:spcAft>
              <a:buFont typeface="Arial" panose="020B0604020202020204" pitchFamily="34" charset="0"/>
              <a:buChar char="•"/>
              <a:defRPr/>
            </a:pPr>
            <a:r>
              <a:rPr lang="zh-CN" altLang="en-US" dirty="0" smtClean="0">
                <a:latin typeface="+mn-ea"/>
                <a:cs typeface="+mn-ea"/>
                <a:sym typeface="+mn-ea"/>
              </a:rPr>
              <a:t>每月</a:t>
            </a:r>
            <a:r>
              <a:rPr lang="en-US" altLang="zh-CN" dirty="0" smtClean="0">
                <a:latin typeface="+mn-ea"/>
                <a:cs typeface="+mn-ea"/>
                <a:sym typeface="+mn-ea"/>
              </a:rPr>
              <a:t>7</a:t>
            </a:r>
            <a:r>
              <a:rPr lang="zh-CN" altLang="en-US" dirty="0" smtClean="0">
                <a:latin typeface="+mn-ea"/>
                <a:cs typeface="+mn-ea"/>
                <a:sym typeface="+mn-ea"/>
              </a:rPr>
              <a:t>号至</a:t>
            </a:r>
            <a:r>
              <a:rPr lang="en-US" altLang="zh-CN" dirty="0" smtClean="0">
                <a:latin typeface="+mn-ea"/>
                <a:cs typeface="+mn-ea"/>
                <a:sym typeface="+mn-ea"/>
              </a:rPr>
              <a:t>10</a:t>
            </a:r>
            <a:r>
              <a:rPr lang="zh-CN" altLang="en-US" dirty="0" smtClean="0">
                <a:latin typeface="+mn-ea"/>
                <a:cs typeface="+mn-ea"/>
                <a:sym typeface="+mn-ea"/>
              </a:rPr>
              <a:t>号为业务结算期，业务结算期内如有新录用人员，用人单位可通过</a:t>
            </a:r>
            <a:r>
              <a:rPr lang="zh-CN" altLang="en-US" dirty="0" smtClean="0">
                <a:solidFill>
                  <a:srgbClr val="FF0000"/>
                </a:solidFill>
                <a:latin typeface="+mn-ea"/>
                <a:cs typeface="+mn-ea"/>
                <a:sym typeface="+mn-ea"/>
              </a:rPr>
              <a:t>用人单位用工参保预登记</a:t>
            </a:r>
            <a:r>
              <a:rPr lang="zh-CN" altLang="en-US" dirty="0" smtClean="0">
                <a:latin typeface="+mn-ea"/>
                <a:cs typeface="+mn-ea"/>
                <a:sym typeface="+mn-ea"/>
              </a:rPr>
              <a:t>模块进行参保预登记</a:t>
            </a:r>
            <a:r>
              <a:rPr lang="zh-CN" altLang="en-US" dirty="0" smtClean="0">
                <a:solidFill>
                  <a:srgbClr val="FF0000"/>
                </a:solidFill>
                <a:latin typeface="+mn-ea"/>
                <a:cs typeface="+mn-ea"/>
                <a:sym typeface="+mn-ea"/>
              </a:rPr>
              <a:t>备案</a:t>
            </a:r>
            <a:r>
              <a:rPr lang="zh-CN" altLang="en-US" dirty="0" smtClean="0">
                <a:latin typeface="+mn-ea"/>
                <a:cs typeface="+mn-ea"/>
                <a:sym typeface="+mn-ea"/>
              </a:rPr>
              <a:t>。</a:t>
            </a:r>
            <a:endParaRPr lang="en-US" altLang="zh-CN" dirty="0" smtClean="0">
              <a:latin typeface="+mn-ea"/>
              <a:cs typeface="+mn-ea"/>
              <a:sym typeface="+mn-ea"/>
            </a:endParaRPr>
          </a:p>
          <a:p>
            <a:pPr marL="457200" indent="-457200" fontAlgn="auto">
              <a:spcBef>
                <a:spcPts val="0"/>
              </a:spcBef>
              <a:spcAft>
                <a:spcPts val="0"/>
              </a:spcAft>
              <a:buFont typeface="Arial" panose="020B0604020202020204" pitchFamily="34" charset="0"/>
              <a:buChar char="•"/>
              <a:defRPr/>
            </a:pPr>
            <a:endParaRPr lang="en-US" altLang="zh-CN" dirty="0" smtClean="0">
              <a:latin typeface="+mn-ea"/>
              <a:cs typeface="+mn-ea"/>
              <a:sym typeface="+mn-ea"/>
            </a:endParaRPr>
          </a:p>
          <a:p>
            <a:pPr marL="457200" indent="-457200" fontAlgn="auto">
              <a:spcBef>
                <a:spcPts val="0"/>
              </a:spcBef>
              <a:spcAft>
                <a:spcPts val="0"/>
              </a:spcAft>
              <a:buFont typeface="Arial" panose="020B0604020202020204" pitchFamily="34" charset="0"/>
              <a:buChar char="•"/>
              <a:defRPr/>
            </a:pPr>
            <a:endParaRPr lang="en-US" altLang="zh-CN" dirty="0" smtClean="0">
              <a:latin typeface="+mn-ea"/>
              <a:cs typeface="+mn-ea"/>
              <a:sym typeface="+mn-ea"/>
            </a:endParaRPr>
          </a:p>
          <a:p>
            <a:pPr marL="457200" indent="-457200" fontAlgn="auto">
              <a:spcBef>
                <a:spcPts val="0"/>
              </a:spcBef>
              <a:spcAft>
                <a:spcPts val="0"/>
              </a:spcAft>
              <a:buFont typeface="Arial" panose="020B0604020202020204" pitchFamily="34" charset="0"/>
              <a:buChar char="•"/>
              <a:defRPr/>
            </a:pPr>
            <a:endParaRPr lang="en-US" altLang="zh-CN" dirty="0" smtClean="0">
              <a:latin typeface="+mn-ea"/>
              <a:cs typeface="+mn-ea"/>
              <a:sym typeface="+mn-ea"/>
            </a:endParaRPr>
          </a:p>
          <a:p>
            <a:pPr marL="457200" indent="-457200" fontAlgn="auto">
              <a:spcBef>
                <a:spcPts val="0"/>
              </a:spcBef>
              <a:spcAft>
                <a:spcPts val="0"/>
              </a:spcAft>
              <a:buFont typeface="Arial" panose="020B0604020202020204" pitchFamily="34" charset="0"/>
              <a:buChar char="•"/>
              <a:defRPr/>
            </a:pPr>
            <a:endParaRPr lang="en-US" altLang="zh-CN" dirty="0" smtClean="0">
              <a:latin typeface="+mn-ea"/>
              <a:cs typeface="+mn-ea"/>
              <a:sym typeface="+mn-ea"/>
            </a:endParaRPr>
          </a:p>
          <a:p>
            <a:pPr marL="457200" indent="-457200" fontAlgn="auto">
              <a:spcBef>
                <a:spcPts val="0"/>
              </a:spcBef>
              <a:spcAft>
                <a:spcPts val="0"/>
              </a:spcAft>
              <a:buFont typeface="Arial" panose="020B0604020202020204" pitchFamily="34" charset="0"/>
              <a:buChar char="•"/>
              <a:defRPr/>
            </a:pPr>
            <a:endParaRPr lang="en-US" altLang="zh-CN" dirty="0" smtClean="0">
              <a:latin typeface="+mn-ea"/>
              <a:cs typeface="+mn-ea"/>
              <a:sym typeface="+mn-ea"/>
            </a:endParaRPr>
          </a:p>
          <a:p>
            <a:pPr marL="457200" indent="-457200" fontAlgn="auto">
              <a:spcBef>
                <a:spcPts val="0"/>
              </a:spcBef>
              <a:spcAft>
                <a:spcPts val="0"/>
              </a:spcAft>
              <a:buFont typeface="Arial" panose="020B0604020202020204" pitchFamily="34" charset="0"/>
              <a:buChar char="•"/>
              <a:defRPr/>
            </a:pPr>
            <a:endParaRPr lang="en-US" altLang="zh-CN" dirty="0" smtClean="0">
              <a:latin typeface="+mn-ea"/>
              <a:cs typeface="+mn-ea"/>
              <a:sym typeface="+mn-ea"/>
            </a:endParaRPr>
          </a:p>
          <a:p>
            <a:pPr marL="457200" indent="-457200" fontAlgn="auto">
              <a:spcBef>
                <a:spcPts val="0"/>
              </a:spcBef>
              <a:spcAft>
                <a:spcPts val="0"/>
              </a:spcAft>
              <a:buFont typeface="Arial" panose="020B0604020202020204" pitchFamily="34" charset="0"/>
              <a:buChar char="•"/>
              <a:defRPr/>
            </a:pPr>
            <a:r>
              <a:rPr lang="zh-CN" altLang="en-US" dirty="0" smtClean="0">
                <a:latin typeface="+mn-ea"/>
                <a:cs typeface="+mn-ea"/>
                <a:sym typeface="+mn-ea"/>
              </a:rPr>
              <a:t>用人单位通过</a:t>
            </a:r>
            <a:r>
              <a:rPr lang="zh-CN" altLang="en-US" dirty="0" smtClean="0">
                <a:solidFill>
                  <a:srgbClr val="FF0000"/>
                </a:solidFill>
                <a:latin typeface="+mn-ea"/>
                <a:cs typeface="+mn-ea"/>
                <a:sym typeface="+mn-ea"/>
              </a:rPr>
              <a:t>用人单位用工参保预登记</a:t>
            </a:r>
            <a:r>
              <a:rPr lang="zh-CN" altLang="en-US" dirty="0" smtClean="0">
                <a:latin typeface="+mn-ea"/>
                <a:cs typeface="+mn-ea"/>
                <a:sym typeface="+mn-ea"/>
              </a:rPr>
              <a:t>模块进行参保预登记</a:t>
            </a:r>
            <a:r>
              <a:rPr lang="zh-CN" altLang="en-US" dirty="0" smtClean="0">
                <a:solidFill>
                  <a:srgbClr val="FF0000"/>
                </a:solidFill>
                <a:latin typeface="+mn-ea"/>
                <a:cs typeface="+mn-ea"/>
                <a:sym typeface="+mn-ea"/>
              </a:rPr>
              <a:t>备案</a:t>
            </a:r>
            <a:r>
              <a:rPr lang="zh-CN" altLang="en-US" dirty="0" smtClean="0">
                <a:latin typeface="+mn-ea"/>
                <a:cs typeface="+mn-ea"/>
                <a:sym typeface="+mn-ea"/>
              </a:rPr>
              <a:t>后，业务经办期（每月</a:t>
            </a:r>
            <a:r>
              <a:rPr lang="en-US" altLang="zh-CN" dirty="0" smtClean="0">
                <a:latin typeface="+mn-ea"/>
                <a:cs typeface="+mn-ea"/>
                <a:sym typeface="+mn-ea"/>
              </a:rPr>
              <a:t>11</a:t>
            </a:r>
            <a:r>
              <a:rPr lang="zh-CN" altLang="en-US" dirty="0" smtClean="0">
                <a:latin typeface="+mn-ea"/>
                <a:cs typeface="+mn-ea"/>
                <a:sym typeface="+mn-ea"/>
              </a:rPr>
              <a:t>号至次月</a:t>
            </a:r>
            <a:r>
              <a:rPr lang="en-US" altLang="zh-CN" dirty="0" smtClean="0">
                <a:latin typeface="+mn-ea"/>
                <a:cs typeface="+mn-ea"/>
                <a:sym typeface="+mn-ea"/>
              </a:rPr>
              <a:t>6</a:t>
            </a:r>
            <a:r>
              <a:rPr lang="zh-CN" altLang="en-US" dirty="0" smtClean="0">
                <a:latin typeface="+mn-ea"/>
                <a:cs typeface="+mn-ea"/>
                <a:sym typeface="+mn-ea"/>
              </a:rPr>
              <a:t>号）</a:t>
            </a:r>
            <a:r>
              <a:rPr lang="zh-CN" altLang="en-US" dirty="0" smtClean="0">
                <a:solidFill>
                  <a:srgbClr val="FF0000"/>
                </a:solidFill>
                <a:latin typeface="+mn-ea"/>
                <a:cs typeface="+mn-ea"/>
                <a:sym typeface="+mn-ea"/>
              </a:rPr>
              <a:t>仍需</a:t>
            </a:r>
            <a:r>
              <a:rPr lang="zh-CN" altLang="en-US" dirty="0" smtClean="0">
                <a:latin typeface="+mn-ea"/>
                <a:cs typeface="+mn-ea"/>
                <a:sym typeface="+mn-ea"/>
              </a:rPr>
              <a:t>对预登记人员进行</a:t>
            </a:r>
            <a:r>
              <a:rPr lang="zh-CN" altLang="en-US" dirty="0" smtClean="0">
                <a:solidFill>
                  <a:srgbClr val="FF0000"/>
                </a:solidFill>
                <a:latin typeface="+mn-ea"/>
                <a:cs typeface="+mn-ea"/>
                <a:sym typeface="+mn-ea"/>
              </a:rPr>
              <a:t>用工参保登记</a:t>
            </a:r>
            <a:r>
              <a:rPr lang="zh-CN" altLang="en-US" dirty="0" smtClean="0">
                <a:latin typeface="+mn-ea"/>
                <a:cs typeface="+mn-ea"/>
                <a:sym typeface="+mn-ea"/>
              </a:rPr>
              <a:t>。</a:t>
            </a:r>
            <a:endParaRPr lang="en-US" altLang="zh-CN" dirty="0" smtClean="0">
              <a:latin typeface="+mn-ea"/>
              <a:cs typeface="+mn-ea"/>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2"/>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85813" y="214313"/>
            <a:ext cx="5000633" cy="369332"/>
          </a:xfrm>
          <a:prstGeom prst="rect">
            <a:avLst/>
          </a:prstGeom>
        </p:spPr>
        <p:txBody>
          <a:bodyPr wrap="square">
            <a:spAutoFit/>
          </a:bodyPr>
          <a:lstStyle/>
          <a:p>
            <a:pPr fontAlgn="auto">
              <a:spcBef>
                <a:spcPts val="0"/>
              </a:spcBef>
              <a:spcAft>
                <a:spcPts val="0"/>
              </a:spcAft>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参保停保业务</a:t>
            </a: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用人单位用工参保预登记</a:t>
            </a:r>
          </a:p>
        </p:txBody>
      </p:sp>
      <p:pic>
        <p:nvPicPr>
          <p:cNvPr id="59394" name="图片 2" descr="1.png"/>
          <p:cNvPicPr>
            <a:picLocks noChangeAspect="1"/>
          </p:cNvPicPr>
          <p:nvPr/>
        </p:nvPicPr>
        <p:blipFill>
          <a:blip r:embed="rId2"/>
          <a:srcRect/>
          <a:stretch>
            <a:fillRect/>
          </a:stretch>
        </p:blipFill>
        <p:spPr bwMode="auto">
          <a:xfrm>
            <a:off x="285750" y="857250"/>
            <a:ext cx="8358188" cy="3824288"/>
          </a:xfrm>
          <a:prstGeom prst="rect">
            <a:avLst/>
          </a:prstGeom>
          <a:noFill/>
          <a:ln w="9525">
            <a:noFill/>
            <a:miter lim="800000"/>
            <a:headEnd/>
            <a:tailEnd/>
          </a:ln>
        </p:spPr>
      </p:pic>
      <p:sp>
        <p:nvSpPr>
          <p:cNvPr id="4" name="十六角星 3"/>
          <p:cNvSpPr/>
          <p:nvPr/>
        </p:nvSpPr>
        <p:spPr>
          <a:xfrm>
            <a:off x="4214810" y="2428874"/>
            <a:ext cx="2714644" cy="1428760"/>
          </a:xfrm>
          <a:prstGeom prst="star16">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4500562" y="2857502"/>
            <a:ext cx="2286016" cy="523220"/>
          </a:xfrm>
          <a:prstGeom prst="rect">
            <a:avLst/>
          </a:prstGeom>
          <a:noFill/>
        </p:spPr>
        <p:txBody>
          <a:bodyPr wrap="square" rtlCol="0">
            <a:spAutoFit/>
          </a:bodyPr>
          <a:lstStyle/>
          <a:p>
            <a:pPr algn="ctr"/>
            <a:r>
              <a:rPr lang="zh-CN" altLang="en-US" sz="1400" dirty="0" smtClean="0">
                <a:solidFill>
                  <a:schemeClr val="tx1">
                    <a:lumMod val="95000"/>
                    <a:lumOff val="5000"/>
                  </a:schemeClr>
                </a:solidFill>
                <a:latin typeface="微软雅黑" panose="020B0503020204020204" pitchFamily="34" charset="-122"/>
                <a:ea typeface="微软雅黑" panose="020B0503020204020204" pitchFamily="34" charset="-122"/>
              </a:rPr>
              <a:t>仅用于业务关闭期</a:t>
            </a:r>
            <a:endParaRPr lang="en-US" altLang="zh-CN" sz="1400" dirty="0" smtClean="0">
              <a:solidFill>
                <a:schemeClr val="tx1">
                  <a:lumMod val="95000"/>
                  <a:lumOff val="5000"/>
                </a:schemeClr>
              </a:solidFill>
              <a:latin typeface="微软雅黑" panose="020B0503020204020204" pitchFamily="34" charset="-122"/>
              <a:ea typeface="微软雅黑" panose="020B0503020204020204" pitchFamily="34" charset="-122"/>
            </a:endParaRPr>
          </a:p>
          <a:p>
            <a:pPr algn="ctr"/>
            <a:r>
              <a:rPr lang="zh-CN" altLang="en-US" sz="1400" dirty="0" smtClean="0">
                <a:solidFill>
                  <a:schemeClr val="tx1">
                    <a:lumMod val="95000"/>
                    <a:lumOff val="5000"/>
                  </a:schemeClr>
                </a:solidFill>
                <a:latin typeface="微软雅黑" panose="020B0503020204020204" pitchFamily="34" charset="-122"/>
                <a:ea typeface="微软雅黑" panose="020B0503020204020204" pitchFamily="34" charset="-122"/>
              </a:rPr>
              <a:t>新录用人员参保预登记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57224" y="214296"/>
            <a:ext cx="4786312" cy="369332"/>
          </a:xfrm>
          <a:prstGeom prst="rect">
            <a:avLst/>
          </a:prstGeom>
        </p:spPr>
        <p:txBody>
          <a:bodyPr wrap="square">
            <a:spAutoFit/>
          </a:bodyPr>
          <a:lstStyle/>
          <a:p>
            <a:pPr fontAlgn="auto">
              <a:spcBef>
                <a:spcPts val="0"/>
              </a:spcBef>
              <a:spcAft>
                <a:spcPts val="0"/>
              </a:spcAft>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参保停保业务</a:t>
            </a: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用人单位用工参保预登记</a:t>
            </a:r>
          </a:p>
        </p:txBody>
      </p:sp>
      <p:pic>
        <p:nvPicPr>
          <p:cNvPr id="60418" name="图片 1"/>
          <p:cNvPicPr>
            <a:picLocks noChangeAspect="1" noChangeArrowheads="1"/>
          </p:cNvPicPr>
          <p:nvPr/>
        </p:nvPicPr>
        <p:blipFill>
          <a:blip r:embed="rId2"/>
          <a:srcRect/>
          <a:stretch>
            <a:fillRect/>
          </a:stretch>
        </p:blipFill>
        <p:spPr bwMode="auto">
          <a:xfrm>
            <a:off x="285750" y="714375"/>
            <a:ext cx="8358188" cy="3641725"/>
          </a:xfrm>
          <a:prstGeom prst="rect">
            <a:avLst/>
          </a:prstGeom>
          <a:noFill/>
          <a:ln w="9525">
            <a:noFill/>
            <a:miter lim="800000"/>
            <a:headEnd/>
            <a:tailEnd/>
          </a:ln>
        </p:spPr>
      </p:pic>
      <p:grpSp>
        <p:nvGrpSpPr>
          <p:cNvPr id="9" name="组合 8"/>
          <p:cNvGrpSpPr>
            <a:grpSpLocks/>
          </p:cNvGrpSpPr>
          <p:nvPr/>
        </p:nvGrpSpPr>
        <p:grpSpPr bwMode="auto">
          <a:xfrm>
            <a:off x="285720" y="2643188"/>
            <a:ext cx="7358063" cy="2393951"/>
            <a:chOff x="285720" y="2535326"/>
            <a:chExt cx="7358114" cy="2393879"/>
          </a:xfrm>
        </p:grpSpPr>
        <p:cxnSp>
          <p:nvCxnSpPr>
            <p:cNvPr id="7" name="肘形连接符 6"/>
            <p:cNvCxnSpPr>
              <a:stCxn id="4098" idx="1"/>
            </p:cNvCxnSpPr>
            <p:nvPr/>
          </p:nvCxnSpPr>
          <p:spPr>
            <a:xfrm rot="10800000" flipH="1" flipV="1">
              <a:off x="285720" y="2535326"/>
              <a:ext cx="2500330" cy="2108137"/>
            </a:xfrm>
            <a:prstGeom prst="bentConnector3">
              <a:avLst>
                <a:gd name="adj1" fmla="val -9143"/>
              </a:avLst>
            </a:prstGeom>
            <a:ln>
              <a:tailEnd type="arrow"/>
            </a:ln>
          </p:spPr>
          <p:style>
            <a:lnRef idx="1">
              <a:schemeClr val="accent1"/>
            </a:lnRef>
            <a:fillRef idx="0">
              <a:schemeClr val="accent1"/>
            </a:fillRef>
            <a:effectRef idx="0">
              <a:schemeClr val="accent1"/>
            </a:effectRef>
            <a:fontRef idx="minor">
              <a:schemeClr val="tx1"/>
            </a:fontRef>
          </p:style>
        </p:cxnSp>
        <p:sp>
          <p:nvSpPr>
            <p:cNvPr id="8" name="横卷形 7"/>
            <p:cNvSpPr/>
            <p:nvPr/>
          </p:nvSpPr>
          <p:spPr>
            <a:xfrm>
              <a:off x="3286116" y="4286298"/>
              <a:ext cx="4357718" cy="642907"/>
            </a:xfrm>
            <a:prstGeom prst="horizontalScroll">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0422" name="TextBox 9"/>
            <p:cNvSpPr txBox="1">
              <a:spLocks noChangeArrowheads="1"/>
            </p:cNvSpPr>
            <p:nvPr/>
          </p:nvSpPr>
          <p:spPr bwMode="auto">
            <a:xfrm>
              <a:off x="3571861" y="4357733"/>
              <a:ext cx="3571900" cy="461651"/>
            </a:xfrm>
            <a:prstGeom prst="rect">
              <a:avLst/>
            </a:prstGeom>
            <a:noFill/>
            <a:ln w="9525">
              <a:noFill/>
              <a:miter lim="800000"/>
              <a:headEnd/>
              <a:tailEnd/>
            </a:ln>
          </p:spPr>
          <p:txBody>
            <a:bodyPr>
              <a:spAutoFit/>
            </a:bodyPr>
            <a:lstStyle/>
            <a:p>
              <a:pPr algn="ctr"/>
              <a:r>
                <a:rPr lang="zh-CN" altLang="en-US" sz="1200" dirty="0">
                  <a:solidFill>
                    <a:srgbClr val="FF0000"/>
                  </a:solidFill>
                  <a:latin typeface="微软雅黑" pitchFamily="34" charset="-122"/>
                  <a:ea typeface="微软雅黑" pitchFamily="34" charset="-122"/>
                </a:rPr>
                <a:t>每月</a:t>
              </a:r>
              <a:r>
                <a:rPr lang="en-US" altLang="zh-CN" sz="1200" dirty="0">
                  <a:solidFill>
                    <a:srgbClr val="FF0000"/>
                  </a:solidFill>
                  <a:latin typeface="微软雅黑" pitchFamily="34" charset="-122"/>
                  <a:ea typeface="微软雅黑" pitchFamily="34" charset="-122"/>
                </a:rPr>
                <a:t>7</a:t>
              </a:r>
              <a:r>
                <a:rPr lang="zh-CN" altLang="en-US" sz="1200" dirty="0">
                  <a:solidFill>
                    <a:srgbClr val="FF0000"/>
                  </a:solidFill>
                  <a:latin typeface="微软雅黑" pitchFamily="34" charset="-122"/>
                  <a:ea typeface="微软雅黑" pitchFamily="34" charset="-122"/>
                </a:rPr>
                <a:t>号至</a:t>
              </a:r>
              <a:r>
                <a:rPr lang="en-US" altLang="zh-CN" sz="1200" dirty="0">
                  <a:solidFill>
                    <a:srgbClr val="FF0000"/>
                  </a:solidFill>
                  <a:latin typeface="微软雅黑" pitchFamily="34" charset="-122"/>
                  <a:ea typeface="微软雅黑" pitchFamily="34" charset="-122"/>
                </a:rPr>
                <a:t>10</a:t>
              </a:r>
              <a:r>
                <a:rPr lang="zh-CN" altLang="en-US" sz="1200" dirty="0">
                  <a:solidFill>
                    <a:srgbClr val="FF0000"/>
                  </a:solidFill>
                  <a:latin typeface="微软雅黑" pitchFamily="34" charset="-122"/>
                  <a:ea typeface="微软雅黑" pitchFamily="34" charset="-122"/>
                </a:rPr>
                <a:t>号可以进行参保预</a:t>
              </a:r>
              <a:r>
                <a:rPr lang="zh-CN" altLang="en-US" sz="1200" dirty="0" smtClean="0">
                  <a:solidFill>
                    <a:srgbClr val="FF0000"/>
                  </a:solidFill>
                  <a:latin typeface="微软雅黑" pitchFamily="34" charset="-122"/>
                  <a:ea typeface="微软雅黑" pitchFamily="34" charset="-122"/>
                </a:rPr>
                <a:t>登记</a:t>
              </a:r>
              <a:endParaRPr lang="en-US" altLang="zh-CN" sz="1200" dirty="0" smtClean="0">
                <a:solidFill>
                  <a:srgbClr val="FF0000"/>
                </a:solidFill>
                <a:latin typeface="微软雅黑" pitchFamily="34" charset="-122"/>
                <a:ea typeface="微软雅黑" pitchFamily="34" charset="-122"/>
              </a:endParaRPr>
            </a:p>
            <a:p>
              <a:pPr algn="ctr"/>
              <a:r>
                <a:rPr lang="zh-CN" altLang="en-US" sz="1200" dirty="0" smtClean="0">
                  <a:solidFill>
                    <a:srgbClr val="FF0000"/>
                  </a:solidFill>
                  <a:latin typeface="微软雅黑" pitchFamily="34" charset="-122"/>
                  <a:ea typeface="微软雅黑" pitchFamily="34" charset="-122"/>
                </a:rPr>
                <a:t>业务经办期仍需对</a:t>
              </a:r>
              <a:r>
                <a:rPr lang="zh-CN" altLang="en-US" sz="1200" smtClean="0">
                  <a:solidFill>
                    <a:srgbClr val="FF0000"/>
                  </a:solidFill>
                  <a:latin typeface="微软雅黑" pitchFamily="34" charset="-122"/>
                  <a:ea typeface="微软雅黑" pitchFamily="34" charset="-122"/>
                </a:rPr>
                <a:t>预登记人员进行</a:t>
              </a:r>
              <a:r>
                <a:rPr lang="zh-CN" altLang="en-US" sz="1200" dirty="0" smtClean="0">
                  <a:solidFill>
                    <a:srgbClr val="FF0000"/>
                  </a:solidFill>
                  <a:latin typeface="微软雅黑" pitchFamily="34" charset="-122"/>
                  <a:ea typeface="微软雅黑" pitchFamily="34" charset="-122"/>
                </a:rPr>
                <a:t>用工参保登记</a:t>
              </a:r>
              <a:endParaRPr lang="zh-CN" altLang="en-US" sz="1200" dirty="0">
                <a:solidFill>
                  <a:srgbClr val="FF0000"/>
                </a:solidFill>
                <a:latin typeface="微软雅黑" pitchFamily="34" charset="-122"/>
                <a:ea typeface="微软雅黑"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500"/>
                                        <p:tgtEl>
                                          <p:spTgt spid="2"/>
                                        </p:tgtEl>
                                      </p:cBhvr>
                                    </p:animEffect>
                                  </p:childTnLst>
                                </p:cTn>
                              </p:par>
                            </p:childTnLst>
                          </p:cTn>
                        </p:par>
                        <p:par>
                          <p:cTn id="10" fill="hold">
                            <p:stCondLst>
                              <p:cond delay="500"/>
                            </p:stCondLst>
                            <p:childTnLst>
                              <p:par>
                                <p:cTn id="11" presetID="4" presetClass="entr" presetSubtype="16"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ox(in)">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85813" y="214313"/>
            <a:ext cx="4378122" cy="369332"/>
          </a:xfrm>
          <a:prstGeom prst="rect">
            <a:avLst/>
          </a:prstGeom>
        </p:spPr>
        <p:txBody>
          <a:bodyPr wrap="none">
            <a:spAutoFit/>
          </a:bodyPr>
          <a:lstStyle/>
          <a:p>
            <a:pPr fontAlgn="auto">
              <a:spcBef>
                <a:spcPts val="0"/>
              </a:spcBef>
              <a:spcAft>
                <a:spcPts val="0"/>
              </a:spcAft>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参保停保业务</a:t>
            </a: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用人单位退工停保登记</a:t>
            </a:r>
          </a:p>
        </p:txBody>
      </p:sp>
      <p:sp>
        <p:nvSpPr>
          <p:cNvPr id="5" name="矩形 4"/>
          <p:cNvSpPr/>
          <p:nvPr/>
        </p:nvSpPr>
        <p:spPr>
          <a:xfrm>
            <a:off x="357158" y="857238"/>
            <a:ext cx="8143875" cy="3693319"/>
          </a:xfrm>
          <a:prstGeom prst="rect">
            <a:avLst/>
          </a:prstGeom>
        </p:spPr>
        <p:txBody>
          <a:bodyPr>
            <a:spAutoFit/>
          </a:bodyPr>
          <a:lstStyle/>
          <a:p>
            <a:pPr marL="457200" indent="-457200" fontAlgn="auto">
              <a:spcBef>
                <a:spcPts val="0"/>
              </a:spcBef>
              <a:spcAft>
                <a:spcPts val="0"/>
              </a:spcAft>
              <a:buFont typeface="Arial" panose="020B0604020202020204" pitchFamily="34" charset="0"/>
              <a:buChar char="•"/>
              <a:defRPr/>
            </a:pPr>
            <a:endParaRPr lang="en-US" altLang="zh-CN" dirty="0">
              <a:latin typeface="+mn-ea"/>
              <a:ea typeface="+mn-ea"/>
              <a:cs typeface="+mn-ea"/>
            </a:endParaRPr>
          </a:p>
          <a:p>
            <a:pPr marL="457200" indent="-457200" fontAlgn="auto">
              <a:spcBef>
                <a:spcPts val="0"/>
              </a:spcBef>
              <a:spcAft>
                <a:spcPts val="0"/>
              </a:spcAft>
              <a:buFont typeface="Arial" panose="020B0604020202020204" pitchFamily="34" charset="0"/>
              <a:buChar char="•"/>
              <a:defRPr/>
            </a:pPr>
            <a:r>
              <a:rPr lang="zh-CN" altLang="en-US" dirty="0">
                <a:latin typeface="+mn-lt"/>
                <a:ea typeface="+mn-ea"/>
                <a:sym typeface="Trebuchet MS" panose="020B0603020202020204" pitchFamily="34" charset="0"/>
              </a:rPr>
              <a:t>用人单位为职工缴纳社会保险费的截止月，按照劳动合同解除或终止之月确定。</a:t>
            </a:r>
            <a:r>
              <a:rPr lang="zh-CN" altLang="en-US" dirty="0">
                <a:latin typeface="+mn-lt"/>
                <a:ea typeface="+mn-ea"/>
              </a:rPr>
              <a:t>用人单位与职工解除或者终止劳动合同后，滞后办理退工停保手续的</a:t>
            </a:r>
            <a:r>
              <a:rPr lang="zh-CN" altLang="en-US" dirty="0">
                <a:latin typeface="+mn-lt"/>
                <a:ea typeface="+mn-ea"/>
                <a:sym typeface="Trebuchet MS" panose="020B0603020202020204" pitchFamily="34" charset="0"/>
              </a:rPr>
              <a:t>，社会保险费继续征缴，缴费截止月按照其</a:t>
            </a:r>
            <a:r>
              <a:rPr lang="zh-CN" altLang="en-US" dirty="0">
                <a:solidFill>
                  <a:srgbClr val="FF0000"/>
                </a:solidFill>
                <a:latin typeface="+mn-lt"/>
                <a:ea typeface="+mn-ea"/>
                <a:sym typeface="Trebuchet MS" panose="020B0603020202020204" pitchFamily="34" charset="0"/>
              </a:rPr>
              <a:t>实际办理退工停保手续时</a:t>
            </a:r>
            <a:r>
              <a:rPr lang="zh-CN" altLang="en-US" dirty="0">
                <a:latin typeface="+mn-lt"/>
                <a:ea typeface="+mn-ea"/>
                <a:sym typeface="Trebuchet MS" panose="020B0603020202020204" pitchFamily="34" charset="0"/>
              </a:rPr>
              <a:t>所对应的社会保险结算月确定。</a:t>
            </a:r>
            <a:endParaRPr lang="en-US" altLang="zh-CN" dirty="0">
              <a:latin typeface="+mn-ea"/>
              <a:ea typeface="+mn-ea"/>
              <a:cs typeface="+mn-ea"/>
              <a:sym typeface="+mn-ea"/>
            </a:endParaRPr>
          </a:p>
          <a:p>
            <a:pPr marL="457200" indent="-457200" fontAlgn="auto">
              <a:spcBef>
                <a:spcPts val="0"/>
              </a:spcBef>
              <a:spcAft>
                <a:spcPts val="0"/>
              </a:spcAft>
              <a:defRPr/>
            </a:pPr>
            <a:endParaRPr lang="en-US" altLang="zh-CN" dirty="0">
              <a:latin typeface="+mn-ea"/>
              <a:ea typeface="+mn-ea"/>
              <a:cs typeface="+mn-ea"/>
              <a:sym typeface="+mn-ea"/>
            </a:endParaRPr>
          </a:p>
          <a:p>
            <a:pPr marL="457200" indent="-457200" fontAlgn="auto">
              <a:spcBef>
                <a:spcPts val="0"/>
              </a:spcBef>
              <a:spcAft>
                <a:spcPts val="0"/>
              </a:spcAft>
              <a:defRPr/>
            </a:pPr>
            <a:endParaRPr lang="en-US" altLang="zh-CN" dirty="0">
              <a:latin typeface="+mn-ea"/>
              <a:ea typeface="+mn-ea"/>
              <a:cs typeface="+mn-ea"/>
              <a:sym typeface="+mn-ea"/>
            </a:endParaRPr>
          </a:p>
          <a:p>
            <a:pPr marL="457200" indent="-457200" fontAlgn="auto">
              <a:spcBef>
                <a:spcPts val="0"/>
              </a:spcBef>
              <a:spcAft>
                <a:spcPts val="0"/>
              </a:spcAft>
              <a:buFont typeface="Arial" panose="020B0604020202020204" pitchFamily="34" charset="0"/>
              <a:buChar char="•"/>
              <a:defRPr/>
            </a:pPr>
            <a:endParaRPr lang="en-US" altLang="zh-CN" dirty="0">
              <a:latin typeface="+mn-ea"/>
              <a:ea typeface="+mn-ea"/>
              <a:cs typeface="+mn-ea"/>
              <a:sym typeface="+mn-ea"/>
            </a:endParaRPr>
          </a:p>
          <a:p>
            <a:pPr marL="457200" indent="-457200" fontAlgn="auto">
              <a:spcBef>
                <a:spcPts val="0"/>
              </a:spcBef>
              <a:spcAft>
                <a:spcPts val="0"/>
              </a:spcAft>
              <a:buFont typeface="Arial" panose="020B0604020202020204" pitchFamily="34" charset="0"/>
              <a:buChar char="•"/>
              <a:defRPr/>
            </a:pPr>
            <a:r>
              <a:rPr lang="zh-CN" altLang="en-US" dirty="0">
                <a:latin typeface="+mn-lt"/>
                <a:ea typeface="+mn-ea"/>
                <a:sym typeface="Trebuchet MS" panose="020B0603020202020204" pitchFamily="34" charset="0"/>
              </a:rPr>
              <a:t>用人单位在上月</a:t>
            </a:r>
            <a:r>
              <a:rPr lang="en-US" altLang="zh-CN" dirty="0">
                <a:latin typeface="+mn-lt"/>
                <a:ea typeface="+mn-ea"/>
                <a:sym typeface="Trebuchet MS" panose="020B0603020202020204" pitchFamily="34" charset="0"/>
              </a:rPr>
              <a:t>11</a:t>
            </a:r>
            <a:r>
              <a:rPr lang="zh-CN" altLang="en-US" dirty="0">
                <a:latin typeface="+mn-lt"/>
                <a:ea typeface="+mn-ea"/>
                <a:sym typeface="Trebuchet MS" panose="020B0603020202020204" pitchFamily="34" charset="0"/>
              </a:rPr>
              <a:t>日至本月</a:t>
            </a:r>
            <a:r>
              <a:rPr lang="en-US" altLang="zh-CN" dirty="0">
                <a:latin typeface="+mn-lt"/>
                <a:ea typeface="+mn-ea"/>
                <a:sym typeface="Trebuchet MS" panose="020B0603020202020204" pitchFamily="34" charset="0"/>
              </a:rPr>
              <a:t>6</a:t>
            </a:r>
            <a:r>
              <a:rPr lang="zh-CN" altLang="en-US" dirty="0">
                <a:latin typeface="+mn-lt"/>
                <a:ea typeface="+mn-ea"/>
                <a:sym typeface="Trebuchet MS" panose="020B0603020202020204" pitchFamily="34" charset="0"/>
              </a:rPr>
              <a:t>日前办结退工停保业务手续的职工，不列入当月社会保险缴费对象。</a:t>
            </a:r>
            <a:endParaRPr lang="en-US" altLang="zh-CN" dirty="0">
              <a:latin typeface="+mn-lt"/>
              <a:ea typeface="+mn-ea"/>
              <a:sym typeface="Trebuchet MS" panose="020B0603020202020204" pitchFamily="34" charset="0"/>
            </a:endParaRPr>
          </a:p>
          <a:p>
            <a:pPr marL="457200" indent="-457200" fontAlgn="auto">
              <a:spcBef>
                <a:spcPts val="0"/>
              </a:spcBef>
              <a:spcAft>
                <a:spcPts val="0"/>
              </a:spcAft>
              <a:buFont typeface="Arial" panose="020B0604020202020204" pitchFamily="34" charset="0"/>
              <a:buChar char="•"/>
              <a:defRPr/>
            </a:pPr>
            <a:endParaRPr lang="en-US" altLang="zh-CN" dirty="0">
              <a:latin typeface="+mn-lt"/>
              <a:ea typeface="+mn-ea"/>
              <a:cs typeface="+mn-ea"/>
              <a:sym typeface="Trebuchet MS" panose="020B0603020202020204" pitchFamily="34" charset="0"/>
            </a:endParaRPr>
          </a:p>
          <a:p>
            <a:pPr marL="457200" indent="-457200" fontAlgn="auto">
              <a:spcBef>
                <a:spcPts val="0"/>
              </a:spcBef>
              <a:spcAft>
                <a:spcPts val="0"/>
              </a:spcAft>
              <a:buFont typeface="Arial" panose="020B0604020202020204" pitchFamily="34" charset="0"/>
              <a:buChar char="•"/>
              <a:defRPr/>
            </a:pPr>
            <a:endParaRPr lang="en-US" altLang="zh-CN" dirty="0">
              <a:latin typeface="+mn-lt"/>
              <a:ea typeface="+mn-ea"/>
              <a:cs typeface="+mn-ea"/>
              <a:sym typeface="Trebuchet MS" panose="020B0603020202020204" pitchFamily="34" charset="0"/>
            </a:endParaRPr>
          </a:p>
          <a:p>
            <a:pPr marL="457200" indent="-457200" fontAlgn="auto">
              <a:spcBef>
                <a:spcPts val="0"/>
              </a:spcBef>
              <a:spcAft>
                <a:spcPts val="0"/>
              </a:spcAft>
              <a:buFont typeface="Arial" panose="020B0604020202020204" pitchFamily="34" charset="0"/>
              <a:buChar char="•"/>
              <a:defRPr/>
            </a:pPr>
            <a:r>
              <a:rPr lang="zh-CN" altLang="en-US" dirty="0">
                <a:latin typeface="+mn-lt"/>
                <a:ea typeface="+mn-ea"/>
                <a:cs typeface="+mn-ea"/>
                <a:sym typeface="Trebuchet MS" panose="020B0603020202020204" pitchFamily="34" charset="0"/>
              </a:rPr>
              <a:t>用工参保、退工停保业务可以通过</a:t>
            </a:r>
            <a:r>
              <a:rPr lang="zh-CN" altLang="en-US" dirty="0">
                <a:solidFill>
                  <a:srgbClr val="FF0000"/>
                </a:solidFill>
                <a:latin typeface="+mn-lt"/>
                <a:ea typeface="+mn-ea"/>
                <a:cs typeface="+mn-ea"/>
                <a:sym typeface="Trebuchet MS" panose="020B0603020202020204" pitchFamily="34" charset="0"/>
              </a:rPr>
              <a:t>人员变更回退模块</a:t>
            </a:r>
            <a:r>
              <a:rPr lang="zh-CN" altLang="en-US" dirty="0">
                <a:latin typeface="+mn-lt"/>
                <a:ea typeface="+mn-ea"/>
                <a:cs typeface="+mn-ea"/>
                <a:sym typeface="Trebuchet MS" panose="020B0603020202020204" pitchFamily="34" charset="0"/>
              </a:rPr>
              <a:t>进行业务回退</a:t>
            </a:r>
            <a:endParaRPr lang="en-US" altLang="zh-CN" dirty="0">
              <a:latin typeface="+mn-ea"/>
              <a:ea typeface="+mn-ea"/>
              <a:cs typeface="+mn-ea"/>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500"/>
                                        <p:tgtEl>
                                          <p:spTgt spid="2"/>
                                        </p:tgtEl>
                                      </p:cBhvr>
                                    </p:animEffect>
                                  </p:childTnLst>
                                </p:cTn>
                              </p:par>
                            </p:childTnLst>
                          </p:cTn>
                        </p:par>
                        <p:par>
                          <p:cTn id="10" fill="hold">
                            <p:stCondLst>
                              <p:cond delay="500"/>
                            </p:stCondLst>
                            <p:childTnLst>
                              <p:par>
                                <p:cTn id="11" presetID="4"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ox(i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85813" y="214313"/>
            <a:ext cx="4378122" cy="369332"/>
          </a:xfrm>
          <a:prstGeom prst="rect">
            <a:avLst/>
          </a:prstGeom>
        </p:spPr>
        <p:txBody>
          <a:bodyPr wrap="none">
            <a:spAutoFit/>
          </a:bodyPr>
          <a:lstStyle/>
          <a:p>
            <a:pPr fontAlgn="auto">
              <a:spcBef>
                <a:spcPts val="0"/>
              </a:spcBef>
              <a:spcAft>
                <a:spcPts val="0"/>
              </a:spcAft>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参保停保业务</a:t>
            </a: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用人单位退工停保登记</a:t>
            </a:r>
          </a:p>
        </p:txBody>
      </p:sp>
      <p:pic>
        <p:nvPicPr>
          <p:cNvPr id="61442" name="图片 3" descr="11.png"/>
          <p:cNvPicPr>
            <a:picLocks noChangeAspect="1"/>
          </p:cNvPicPr>
          <p:nvPr/>
        </p:nvPicPr>
        <p:blipFill>
          <a:blip r:embed="rId2"/>
          <a:srcRect/>
          <a:stretch>
            <a:fillRect/>
          </a:stretch>
        </p:blipFill>
        <p:spPr bwMode="auto">
          <a:xfrm>
            <a:off x="214313" y="857250"/>
            <a:ext cx="8429625" cy="37655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85813" y="214313"/>
            <a:ext cx="4378122" cy="369332"/>
          </a:xfrm>
          <a:prstGeom prst="rect">
            <a:avLst/>
          </a:prstGeom>
        </p:spPr>
        <p:txBody>
          <a:bodyPr wrap="none">
            <a:spAutoFit/>
          </a:bodyPr>
          <a:lstStyle/>
          <a:p>
            <a:pPr fontAlgn="auto">
              <a:spcBef>
                <a:spcPts val="0"/>
              </a:spcBef>
              <a:spcAft>
                <a:spcPts val="0"/>
              </a:spcAft>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参保停保业务</a:t>
            </a: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用人单位退工停保登记</a:t>
            </a:r>
          </a:p>
        </p:txBody>
      </p:sp>
      <p:pic>
        <p:nvPicPr>
          <p:cNvPr id="62466" name="图片 1"/>
          <p:cNvPicPr>
            <a:picLocks noChangeAspect="1" noChangeArrowheads="1"/>
          </p:cNvPicPr>
          <p:nvPr/>
        </p:nvPicPr>
        <p:blipFill>
          <a:blip r:embed="rId2"/>
          <a:srcRect/>
          <a:stretch>
            <a:fillRect/>
          </a:stretch>
        </p:blipFill>
        <p:spPr bwMode="auto">
          <a:xfrm>
            <a:off x="214313" y="714375"/>
            <a:ext cx="8358187" cy="42608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57885" y="200025"/>
            <a:ext cx="4752975"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GB" sz="1800" b="1" dirty="0">
                <a:solidFill>
                  <a:schemeClr val="tx1">
                    <a:lumMod val="75000"/>
                    <a:lumOff val="25000"/>
                  </a:schemeClr>
                </a:solidFill>
                <a:latin typeface="微软雅黑" panose="020B0503020204020204" pitchFamily="34" charset="-122"/>
                <a:ea typeface="微软雅黑" panose="020B0503020204020204" pitchFamily="34" charset="-122"/>
              </a:rPr>
              <a:t>单位用户操作培训</a:t>
            </a:r>
          </a:p>
        </p:txBody>
      </p:sp>
      <p:sp>
        <p:nvSpPr>
          <p:cNvPr id="3" name="Shape 5167"/>
          <p:cNvSpPr/>
          <p:nvPr/>
        </p:nvSpPr>
        <p:spPr>
          <a:xfrm>
            <a:off x="1574954" y="2047198"/>
            <a:ext cx="1961434" cy="1123417"/>
          </a:xfrm>
          <a:custGeom>
            <a:avLst/>
            <a:gdLst/>
            <a:ahLst/>
            <a:cxnLst>
              <a:cxn ang="0">
                <a:pos x="wd2" y="hd2"/>
              </a:cxn>
              <a:cxn ang="5400000">
                <a:pos x="wd2" y="hd2"/>
              </a:cxn>
              <a:cxn ang="10800000">
                <a:pos x="wd2" y="hd2"/>
              </a:cxn>
              <a:cxn ang="16200000">
                <a:pos x="wd2" y="hd2"/>
              </a:cxn>
            </a:cxnLst>
            <a:rect l="0" t="0" r="r" b="b"/>
            <a:pathLst>
              <a:path w="21600" h="21600" extrusionOk="0">
                <a:moveTo>
                  <a:pt x="19039" y="0"/>
                </a:moveTo>
                <a:lnTo>
                  <a:pt x="2561" y="13286"/>
                </a:lnTo>
                <a:lnTo>
                  <a:pt x="0" y="21600"/>
                </a:lnTo>
                <a:lnTo>
                  <a:pt x="21600" y="8314"/>
                </a:lnTo>
                <a:cubicBezTo>
                  <a:pt x="21600" y="8314"/>
                  <a:pt x="19039" y="0"/>
                  <a:pt x="19039" y="0"/>
                </a:cubicBezTo>
                <a:close/>
              </a:path>
            </a:pathLst>
          </a:custGeom>
          <a:solidFill>
            <a:schemeClr val="bg1">
              <a:lumMod val="85000"/>
            </a:schemeClr>
          </a:solidFill>
          <a:ln w="12700" cap="flat">
            <a:noFill/>
            <a:miter lim="400000"/>
          </a:ln>
          <a:effectLst/>
        </p:spPr>
        <p:txBody>
          <a:bodyPr wrap="square" lIns="38100" tIns="38100" rIns="38100" bIns="38100" numCol="1" anchor="ctr">
            <a:noAutofit/>
          </a:bodyPr>
          <a:lstStyle/>
          <a:p>
            <a:pPr algn="ct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4" name="Shape 5168"/>
          <p:cNvSpPr/>
          <p:nvPr/>
        </p:nvSpPr>
        <p:spPr>
          <a:xfrm>
            <a:off x="1205564" y="2740899"/>
            <a:ext cx="2704811" cy="1123412"/>
          </a:xfrm>
          <a:custGeom>
            <a:avLst/>
            <a:gdLst/>
            <a:ahLst/>
            <a:cxnLst>
              <a:cxn ang="0">
                <a:pos x="wd2" y="hd2"/>
              </a:cxn>
              <a:cxn ang="5400000">
                <a:pos x="wd2" y="hd2"/>
              </a:cxn>
              <a:cxn ang="10800000">
                <a:pos x="wd2" y="hd2"/>
              </a:cxn>
              <a:cxn ang="16200000">
                <a:pos x="wd2" y="hd2"/>
              </a:cxn>
            </a:cxnLst>
            <a:rect l="0" t="0" r="r" b="b"/>
            <a:pathLst>
              <a:path w="21600" h="21600" extrusionOk="0">
                <a:moveTo>
                  <a:pt x="19743" y="0"/>
                </a:moveTo>
                <a:lnTo>
                  <a:pt x="1857" y="13286"/>
                </a:lnTo>
                <a:lnTo>
                  <a:pt x="0" y="21600"/>
                </a:lnTo>
                <a:lnTo>
                  <a:pt x="21600" y="8314"/>
                </a:lnTo>
                <a:cubicBezTo>
                  <a:pt x="21600" y="8314"/>
                  <a:pt x="19743" y="0"/>
                  <a:pt x="19743" y="0"/>
                </a:cubicBezTo>
                <a:close/>
              </a:path>
            </a:pathLst>
          </a:custGeom>
          <a:solidFill>
            <a:schemeClr val="bg1">
              <a:lumMod val="85000"/>
            </a:schemeClr>
          </a:solidFill>
          <a:ln w="12700" cap="flat">
            <a:noFill/>
            <a:miter lim="400000"/>
          </a:ln>
          <a:effectLst/>
        </p:spPr>
        <p:txBody>
          <a:bodyPr wrap="square" lIns="38100" tIns="38100" rIns="38100" bIns="38100" numCol="1" anchor="ctr">
            <a:noAutofit/>
          </a:bodyPr>
          <a:lstStyle/>
          <a:p>
            <a:pPr algn="ct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grpSp>
        <p:nvGrpSpPr>
          <p:cNvPr id="5" name="组合 32"/>
          <p:cNvGrpSpPr/>
          <p:nvPr/>
        </p:nvGrpSpPr>
        <p:grpSpPr>
          <a:xfrm>
            <a:off x="1857356" y="1428742"/>
            <a:ext cx="1857388" cy="1143008"/>
            <a:chOff x="2313735" y="1108481"/>
            <a:chExt cx="857881" cy="735467"/>
          </a:xfrm>
        </p:grpSpPr>
        <p:sp>
          <p:nvSpPr>
            <p:cNvPr id="39" name="Shape 5171"/>
            <p:cNvSpPr/>
            <p:nvPr/>
          </p:nvSpPr>
          <p:spPr>
            <a:xfrm>
              <a:off x="2313735" y="1108481"/>
              <a:ext cx="849654" cy="68705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chemeClr val="accent1"/>
            </a:solidFill>
            <a:ln w="12700" cap="flat">
              <a:noFill/>
              <a:miter lim="400000"/>
            </a:ln>
            <a:effectLst/>
          </p:spPr>
          <p:txBody>
            <a:bodyPr wrap="square" lIns="0" tIns="0" rIns="0" bIns="0" numCol="1" anchor="t">
              <a:noAutofit/>
            </a:bodyPr>
            <a:lstStyle/>
            <a:p>
              <a:pPr lvl="0" algn="ctr">
                <a:defRPr>
                  <a:solidFill>
                    <a:srgbClr val="4C4C4C"/>
                  </a:solidFill>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40" name="Shape 5176"/>
            <p:cNvSpPr/>
            <p:nvPr/>
          </p:nvSpPr>
          <p:spPr>
            <a:xfrm>
              <a:off x="2329102" y="1491630"/>
              <a:ext cx="842514" cy="352318"/>
            </a:xfrm>
            <a:prstGeom prst="rect">
              <a:avLst/>
            </a:prstGeom>
            <a:noFill/>
            <a:ln w="127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zh-CN" altLang="en-US" sz="1200" b="1" dirty="0">
                  <a:solidFill>
                    <a:schemeClr val="bg1"/>
                  </a:solidFill>
                  <a:latin typeface="微软雅黑" panose="020B0503020204020204" pitchFamily="34" charset="-122"/>
                  <a:ea typeface="微软雅黑" panose="020B0503020204020204" pitchFamily="34" charset="-122"/>
                </a:rPr>
                <a:t>线上注册</a:t>
              </a:r>
            </a:p>
          </p:txBody>
        </p:sp>
      </p:grpSp>
      <p:grpSp>
        <p:nvGrpSpPr>
          <p:cNvPr id="7" name="组合 43"/>
          <p:cNvGrpSpPr/>
          <p:nvPr/>
        </p:nvGrpSpPr>
        <p:grpSpPr>
          <a:xfrm>
            <a:off x="1574955" y="2740898"/>
            <a:ext cx="2333121" cy="432412"/>
            <a:chOff x="1574955" y="2740898"/>
            <a:chExt cx="2333121" cy="432412"/>
          </a:xfrm>
        </p:grpSpPr>
        <p:sp>
          <p:nvSpPr>
            <p:cNvPr id="46" name="Shape 5172"/>
            <p:cNvSpPr/>
            <p:nvPr/>
          </p:nvSpPr>
          <p:spPr>
            <a:xfrm>
              <a:off x="1574955" y="2740898"/>
              <a:ext cx="2333121" cy="432412"/>
            </a:xfrm>
            <a:custGeom>
              <a:avLst/>
              <a:gdLst/>
              <a:ahLst/>
              <a:cxnLst>
                <a:cxn ang="0">
                  <a:pos x="wd2" y="hd2"/>
                </a:cxn>
                <a:cxn ang="5400000">
                  <a:pos x="wd2" y="hd2"/>
                </a:cxn>
                <a:cxn ang="10800000">
                  <a:pos x="wd2" y="hd2"/>
                </a:cxn>
                <a:cxn ang="16200000">
                  <a:pos x="wd2" y="hd2"/>
                </a:cxn>
              </a:cxnLst>
              <a:rect l="0" t="0" r="r" b="b"/>
              <a:pathLst>
                <a:path w="21600" h="21600" extrusionOk="0">
                  <a:moveTo>
                    <a:pt x="2153" y="0"/>
                  </a:moveTo>
                  <a:lnTo>
                    <a:pt x="0" y="21600"/>
                  </a:lnTo>
                  <a:lnTo>
                    <a:pt x="21600" y="21600"/>
                  </a:lnTo>
                  <a:lnTo>
                    <a:pt x="19447" y="0"/>
                  </a:lnTo>
                  <a:cubicBezTo>
                    <a:pt x="19447" y="0"/>
                    <a:pt x="2153" y="0"/>
                    <a:pt x="2153" y="0"/>
                  </a:cubicBezTo>
                  <a:close/>
                </a:path>
              </a:pathLst>
            </a:custGeom>
            <a:solidFill>
              <a:schemeClr val="accent1"/>
            </a:solidFill>
            <a:ln w="12700" cap="flat">
              <a:noFill/>
              <a:miter lim="400000"/>
            </a:ln>
            <a:effectLst/>
          </p:spPr>
          <p:txBody>
            <a:bodyPr wrap="square" lIns="38100" tIns="38100" rIns="38100" bIns="38100" numCol="1" anchor="ctr">
              <a:noAutofit/>
            </a:bodyPr>
            <a:lstStyle/>
            <a:p>
              <a:pPr lvl="0" algn="ctr">
                <a:defRPr>
                  <a:solidFill>
                    <a:srgbClr val="4C4C4C"/>
                  </a:solidFill>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47" name="Shape 5178"/>
            <p:cNvSpPr/>
            <p:nvPr/>
          </p:nvSpPr>
          <p:spPr>
            <a:xfrm>
              <a:off x="1815028" y="2780945"/>
              <a:ext cx="1849246" cy="352318"/>
            </a:xfrm>
            <a:prstGeom prst="rect">
              <a:avLst/>
            </a:prstGeom>
            <a:noFill/>
            <a:ln w="127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zh-CN" altLang="en-US" sz="1200" b="1" dirty="0">
                  <a:solidFill>
                    <a:schemeClr val="bg1"/>
                  </a:solidFill>
                  <a:latin typeface="微软雅黑" panose="020B0503020204020204" pitchFamily="34" charset="-122"/>
                  <a:ea typeface="微软雅黑" panose="020B0503020204020204" pitchFamily="34" charset="-122"/>
                </a:rPr>
                <a:t>单位用户登录</a:t>
              </a:r>
            </a:p>
          </p:txBody>
        </p:sp>
      </p:grpSp>
      <p:grpSp>
        <p:nvGrpSpPr>
          <p:cNvPr id="8" name="组合 47"/>
          <p:cNvGrpSpPr/>
          <p:nvPr/>
        </p:nvGrpSpPr>
        <p:grpSpPr>
          <a:xfrm>
            <a:off x="1199850" y="3434598"/>
            <a:ext cx="3076490" cy="432407"/>
            <a:chOff x="1199850" y="3434598"/>
            <a:chExt cx="3076490" cy="432407"/>
          </a:xfrm>
        </p:grpSpPr>
        <p:sp>
          <p:nvSpPr>
            <p:cNvPr id="49" name="Shape 5174"/>
            <p:cNvSpPr/>
            <p:nvPr/>
          </p:nvSpPr>
          <p:spPr>
            <a:xfrm>
              <a:off x="1199850" y="3434598"/>
              <a:ext cx="3076490" cy="43240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9967" y="0"/>
                  </a:lnTo>
                  <a:lnTo>
                    <a:pt x="1633" y="0"/>
                  </a:lnTo>
                  <a:lnTo>
                    <a:pt x="0" y="21600"/>
                  </a:lnTo>
                  <a:cubicBezTo>
                    <a:pt x="0" y="21600"/>
                    <a:pt x="21600" y="21600"/>
                    <a:pt x="21600" y="21600"/>
                  </a:cubicBezTo>
                  <a:close/>
                </a:path>
              </a:pathLst>
            </a:custGeom>
            <a:solidFill>
              <a:schemeClr val="accent1"/>
            </a:solidFill>
            <a:ln w="12700" cap="flat">
              <a:noFill/>
              <a:miter lim="400000"/>
            </a:ln>
            <a:effectLst/>
          </p:spPr>
          <p:txBody>
            <a:bodyPr wrap="square" lIns="38100" tIns="38100" rIns="38100" bIns="38100" numCol="1" anchor="ctr">
              <a:noAutofit/>
            </a:bodyPr>
            <a:lstStyle/>
            <a:p>
              <a:pPr lvl="0" algn="ctr">
                <a:defRPr>
                  <a:solidFill>
                    <a:srgbClr val="4C4C4C"/>
                  </a:solidFill>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50" name="Shape 5179"/>
            <p:cNvSpPr/>
            <p:nvPr/>
          </p:nvSpPr>
          <p:spPr>
            <a:xfrm>
              <a:off x="1422332" y="3474643"/>
              <a:ext cx="2634639" cy="352318"/>
            </a:xfrm>
            <a:prstGeom prst="rect">
              <a:avLst/>
            </a:prstGeom>
            <a:noFill/>
            <a:ln w="127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zh-CN" altLang="en-US" sz="1200" b="1" dirty="0">
                  <a:solidFill>
                    <a:schemeClr val="bg1"/>
                  </a:solidFill>
                  <a:latin typeface="微软雅黑" panose="020B0503020204020204" pitchFamily="34" charset="-122"/>
                  <a:ea typeface="微软雅黑" panose="020B0503020204020204" pitchFamily="34" charset="-122"/>
                </a:rPr>
                <a:t>单位用户中心</a:t>
              </a:r>
            </a:p>
          </p:txBody>
        </p:sp>
      </p:grpSp>
      <p:sp>
        <p:nvSpPr>
          <p:cNvPr id="57" name="Round Same Side Corner Rectangle 69"/>
          <p:cNvSpPr/>
          <p:nvPr/>
        </p:nvSpPr>
        <p:spPr>
          <a:xfrm rot="10800000" flipH="1">
            <a:off x="4915317" y="2653981"/>
            <a:ext cx="49903" cy="514044"/>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algn="ctr"/>
            <a:endParaRPr lang="bg-BG" dirty="0">
              <a:latin typeface="Calibri Light" panose="020F0302020204030204"/>
            </a:endParaRPr>
          </a:p>
        </p:txBody>
      </p:sp>
      <p:grpSp>
        <p:nvGrpSpPr>
          <p:cNvPr id="34" name="组合 33"/>
          <p:cNvGrpSpPr/>
          <p:nvPr/>
        </p:nvGrpSpPr>
        <p:grpSpPr>
          <a:xfrm>
            <a:off x="4929190" y="1643056"/>
            <a:ext cx="3448268" cy="781685"/>
            <a:chOff x="4915317" y="1014095"/>
            <a:chExt cx="3448268" cy="781685"/>
          </a:xfrm>
        </p:grpSpPr>
        <p:sp>
          <p:nvSpPr>
            <p:cNvPr id="55" name="Round Same Side Corner Rectangle 67"/>
            <p:cNvSpPr/>
            <p:nvPr/>
          </p:nvSpPr>
          <p:spPr>
            <a:xfrm rot="10800000" flipH="1">
              <a:off x="4915317" y="1027304"/>
              <a:ext cx="49903" cy="514044"/>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algn="ctr"/>
              <a:endParaRPr lang="bg-BG" dirty="0">
                <a:latin typeface="Calibri Light" panose="020F0302020204030204"/>
              </a:endParaRPr>
            </a:p>
          </p:txBody>
        </p:sp>
        <p:grpSp>
          <p:nvGrpSpPr>
            <p:cNvPr id="9" name="组合 57"/>
            <p:cNvGrpSpPr/>
            <p:nvPr/>
          </p:nvGrpSpPr>
          <p:grpSpPr>
            <a:xfrm>
              <a:off x="5052695" y="1014095"/>
              <a:ext cx="3310890" cy="781685"/>
              <a:chOff x="5228512" y="1109269"/>
              <a:chExt cx="2781717" cy="781962"/>
            </a:xfrm>
          </p:grpSpPr>
          <p:sp>
            <p:nvSpPr>
              <p:cNvPr id="59" name="TextBox 20"/>
              <p:cNvSpPr txBox="1"/>
              <p:nvPr/>
            </p:nvSpPr>
            <p:spPr>
              <a:xfrm>
                <a:off x="5228512" y="1303013"/>
                <a:ext cx="2781717" cy="588218"/>
              </a:xfrm>
              <a:prstGeom prst="rect">
                <a:avLst/>
              </a:prstGeom>
              <a:noFill/>
            </p:spPr>
            <p:txBody>
              <a:bodyPr wrap="square" lIns="34290" tIns="17145" rIns="34290" bIns="17145" rtlCol="0">
                <a:spAutoFit/>
              </a:body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线上自助注册（账密方式）</a:t>
                </a:r>
              </a:p>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线下经办窗口注册（账密方式）</a:t>
                </a:r>
              </a:p>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第三方快捷登录</a:t>
                </a:r>
              </a:p>
            </p:txBody>
          </p:sp>
          <p:sp>
            <p:nvSpPr>
              <p:cNvPr id="60" name="Rectangle 71"/>
              <p:cNvSpPr/>
              <p:nvPr/>
            </p:nvSpPr>
            <p:spPr>
              <a:xfrm>
                <a:off x="5228513" y="1109269"/>
                <a:ext cx="1287780" cy="218517"/>
              </a:xfrm>
              <a:prstGeom prst="rect">
                <a:avLst/>
              </a:prstGeom>
            </p:spPr>
            <p:txBody>
              <a:bodyPr wrap="square" lIns="34290" tIns="17145" rIns="34290" bIns="17145">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单位用户线上注册</a:t>
                </a:r>
              </a:p>
            </p:txBody>
          </p:sp>
        </p:grpSp>
      </p:grpSp>
      <p:grpSp>
        <p:nvGrpSpPr>
          <p:cNvPr id="11" name="组合 63"/>
          <p:cNvGrpSpPr/>
          <p:nvPr/>
        </p:nvGrpSpPr>
        <p:grpSpPr>
          <a:xfrm>
            <a:off x="5052618" y="2628456"/>
            <a:ext cx="3369309" cy="575974"/>
            <a:chOff x="5228513" y="2629091"/>
            <a:chExt cx="3369309" cy="575974"/>
          </a:xfrm>
        </p:grpSpPr>
        <p:sp>
          <p:nvSpPr>
            <p:cNvPr id="65" name="TextBox 24"/>
            <p:cNvSpPr txBox="1"/>
            <p:nvPr/>
          </p:nvSpPr>
          <p:spPr>
            <a:xfrm>
              <a:off x="5286932" y="2847531"/>
              <a:ext cx="3310890" cy="357534"/>
            </a:xfrm>
            <a:prstGeom prst="rect">
              <a:avLst/>
            </a:prstGeom>
            <a:noFill/>
          </p:spPr>
          <p:txBody>
            <a:bodyPr wrap="square" lIns="34290" tIns="17145" rIns="34290" bIns="17145" rtlCol="0">
              <a:spAutoFit/>
            </a:bodyPr>
            <a:lstStyle/>
            <a:p>
              <a:r>
                <a:rPr lang="en-US" altLang="zh-CN" sz="1000" dirty="0" smtClean="0">
                  <a:solidFill>
                    <a:srgbClr val="FF0000"/>
                  </a:solidFill>
                  <a:latin typeface="微软雅黑" panose="020B0503020204020204" pitchFamily="34" charset="-122"/>
                  <a:ea typeface="微软雅黑" panose="020B0503020204020204" pitchFamily="34" charset="-122"/>
                </a:rPr>
                <a:t>CA</a:t>
              </a:r>
              <a:r>
                <a:rPr lang="zh-CN" altLang="en-US" sz="1000" dirty="0" smtClean="0">
                  <a:solidFill>
                    <a:srgbClr val="FF0000"/>
                  </a:solidFill>
                  <a:latin typeface="微软雅黑" panose="020B0503020204020204" pitchFamily="34" charset="-122"/>
                  <a:ea typeface="微软雅黑" panose="020B0503020204020204" pitchFamily="34" charset="-122"/>
                </a:rPr>
                <a:t>登录</a:t>
              </a:r>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rPr>
                <a:t>、扫</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码登录、账号</a:t>
              </a:r>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rPr>
                <a:t>登录、第三方快捷登录</a:t>
              </a:r>
            </a:p>
            <a:p>
              <a:pPr algn="just">
                <a:lnSpc>
                  <a:spcPct val="120000"/>
                </a:lnSpc>
              </a:pP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6" name="Rectangle 75"/>
            <p:cNvSpPr/>
            <p:nvPr/>
          </p:nvSpPr>
          <p:spPr>
            <a:xfrm>
              <a:off x="5228513" y="2629091"/>
              <a:ext cx="982980" cy="218440"/>
            </a:xfrm>
            <a:prstGeom prst="rect">
              <a:avLst/>
            </a:prstGeom>
          </p:spPr>
          <p:txBody>
            <a:bodyPr wrap="none" lIns="34290" tIns="17145" rIns="34290" bIns="17145">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单位用户登录</a:t>
              </a:r>
            </a:p>
          </p:txBody>
        </p:sp>
      </p:grpSp>
      <p:sp>
        <p:nvSpPr>
          <p:cNvPr id="67" name="Round Same Side Corner Rectangle 76"/>
          <p:cNvSpPr/>
          <p:nvPr/>
        </p:nvSpPr>
        <p:spPr>
          <a:xfrm rot="10800000" flipH="1">
            <a:off x="4913677" y="3468449"/>
            <a:ext cx="49903" cy="514044"/>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algn="ctr"/>
            <a:endParaRPr lang="bg-BG" dirty="0">
              <a:latin typeface="Calibri Light" panose="020F0302020204030204"/>
            </a:endParaRPr>
          </a:p>
        </p:txBody>
      </p:sp>
      <p:grpSp>
        <p:nvGrpSpPr>
          <p:cNvPr id="12" name="组合 68"/>
          <p:cNvGrpSpPr/>
          <p:nvPr/>
        </p:nvGrpSpPr>
        <p:grpSpPr>
          <a:xfrm>
            <a:off x="5052695" y="3434715"/>
            <a:ext cx="3310255" cy="436987"/>
            <a:chOff x="5228512" y="3299800"/>
            <a:chExt cx="2871880" cy="437103"/>
          </a:xfrm>
        </p:grpSpPr>
        <p:sp>
          <p:nvSpPr>
            <p:cNvPr id="70" name="TextBox 28"/>
            <p:cNvSpPr txBox="1"/>
            <p:nvPr/>
          </p:nvSpPr>
          <p:spPr>
            <a:xfrm>
              <a:off x="5228512" y="3518405"/>
              <a:ext cx="2871880" cy="218498"/>
            </a:xfrm>
            <a:prstGeom prst="rect">
              <a:avLst/>
            </a:prstGeom>
            <a:noFill/>
          </p:spPr>
          <p:txBody>
            <a:bodyPr wrap="square" lIns="34290" tIns="17145" rIns="34290" bIns="17145" rtlCol="0">
              <a:spAutoFit/>
            </a:body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单位信息、单位办件、经办人管理及业务授权</a:t>
              </a:r>
            </a:p>
          </p:txBody>
        </p:sp>
        <p:sp>
          <p:nvSpPr>
            <p:cNvPr id="71" name="Rectangle 79"/>
            <p:cNvSpPr/>
            <p:nvPr/>
          </p:nvSpPr>
          <p:spPr>
            <a:xfrm>
              <a:off x="5228513" y="3299800"/>
              <a:ext cx="1135380" cy="218498"/>
            </a:xfrm>
            <a:prstGeom prst="rect">
              <a:avLst/>
            </a:prstGeom>
          </p:spPr>
          <p:txBody>
            <a:bodyPr wrap="square" lIns="34290" tIns="17145" rIns="34290" bIns="17145">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单位用户中心</a:t>
              </a:r>
            </a:p>
          </p:txBody>
        </p:sp>
      </p:gr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par>
                          <p:cTn id="12" fill="hold">
                            <p:stCondLst>
                              <p:cond delay="850"/>
                            </p:stCondLst>
                            <p:childTnLst>
                              <p:par>
                                <p:cTn id="13" presetID="22" presetClass="entr" presetSubtype="2"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right)">
                                      <p:cBhvr>
                                        <p:cTn id="15" dur="500"/>
                                        <p:tgtEl>
                                          <p:spTgt spid="8"/>
                                        </p:tgtEl>
                                      </p:cBhvr>
                                    </p:animEffect>
                                  </p:childTnLst>
                                </p:cTn>
                              </p:par>
                            </p:childTnLst>
                          </p:cTn>
                        </p:par>
                        <p:par>
                          <p:cTn id="16" fill="hold">
                            <p:stCondLst>
                              <p:cond delay="1350"/>
                            </p:stCondLst>
                            <p:childTnLst>
                              <p:par>
                                <p:cTn id="17" presetID="22" presetClass="entr" presetSubtype="8"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par>
                          <p:cTn id="20" fill="hold">
                            <p:stCondLst>
                              <p:cond delay="1850"/>
                            </p:stCondLst>
                            <p:childTnLst>
                              <p:par>
                                <p:cTn id="21" presetID="22" presetClass="entr" presetSubtype="2"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right)">
                                      <p:cBhvr>
                                        <p:cTn id="23" dur="500"/>
                                        <p:tgtEl>
                                          <p:spTgt spid="7"/>
                                        </p:tgtEl>
                                      </p:cBhvr>
                                    </p:animEffect>
                                  </p:childTnLst>
                                </p:cTn>
                              </p:par>
                            </p:childTnLst>
                          </p:cTn>
                        </p:par>
                        <p:par>
                          <p:cTn id="24" fill="hold">
                            <p:stCondLst>
                              <p:cond delay="235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cTn>
                              </p:par>
                            </p:childTnLst>
                          </p:cTn>
                        </p:par>
                        <p:par>
                          <p:cTn id="28" fill="hold">
                            <p:stCondLst>
                              <p:cond delay="2850"/>
                            </p:stCondLst>
                            <p:childTnLst>
                              <p:par>
                                <p:cTn id="29" presetID="22" presetClass="entr" presetSubtype="4"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down)">
                                      <p:cBhvr>
                                        <p:cTn id="31" dur="500"/>
                                        <p:tgtEl>
                                          <p:spTgt spid="5"/>
                                        </p:tgtEl>
                                      </p:cBhvr>
                                    </p:animEffect>
                                  </p:childTnLst>
                                </p:cTn>
                              </p:par>
                            </p:childTnLst>
                          </p:cTn>
                        </p:par>
                        <p:par>
                          <p:cTn id="32" fill="hold">
                            <p:stCondLst>
                              <p:cond delay="3350"/>
                            </p:stCondLst>
                            <p:childTnLst>
                              <p:par>
                                <p:cTn id="33" presetID="22" presetClass="entr" presetSubtype="1"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Effect transition="in" filter="wipe(up)">
                                      <p:cBhvr>
                                        <p:cTn id="35" dur="500"/>
                                        <p:tgtEl>
                                          <p:spTgt spid="57"/>
                                        </p:tgtEl>
                                      </p:cBhvr>
                                    </p:animEffect>
                                  </p:childTnLst>
                                </p:cTn>
                              </p:par>
                              <p:par>
                                <p:cTn id="36" presetID="22" presetClass="entr" presetSubtype="4" fill="hold" nodeType="with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wipe(down)">
                                      <p:cBhvr>
                                        <p:cTn id="38" dur="500"/>
                                        <p:tgtEl>
                                          <p:spTgt spid="34"/>
                                        </p:tgtEl>
                                      </p:cBhvr>
                                    </p:animEffect>
                                  </p:childTnLst>
                                </p:cTn>
                              </p:par>
                            </p:childTnLst>
                          </p:cTn>
                        </p:par>
                        <p:par>
                          <p:cTn id="39" fill="hold">
                            <p:stCondLst>
                              <p:cond delay="3850"/>
                            </p:stCondLst>
                            <p:childTnLst>
                              <p:par>
                                <p:cTn id="40" presetID="22" presetClass="entr" presetSubtype="8" fill="hold"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350"/>
                            </p:stCondLst>
                            <p:childTnLst>
                              <p:par>
                                <p:cTn id="44" presetID="22" presetClass="entr" presetSubtype="1" fill="hold" grpId="0" nodeType="afterEffect">
                                  <p:stCondLst>
                                    <p:cond delay="0"/>
                                  </p:stCondLst>
                                  <p:childTnLst>
                                    <p:set>
                                      <p:cBhvr>
                                        <p:cTn id="45" dur="1" fill="hold">
                                          <p:stCondLst>
                                            <p:cond delay="0"/>
                                          </p:stCondLst>
                                        </p:cTn>
                                        <p:tgtEl>
                                          <p:spTgt spid="67"/>
                                        </p:tgtEl>
                                        <p:attrNameLst>
                                          <p:attrName>style.visibility</p:attrName>
                                        </p:attrNameLst>
                                      </p:cBhvr>
                                      <p:to>
                                        <p:strVal val="visible"/>
                                      </p:to>
                                    </p:set>
                                    <p:animEffect transition="in" filter="wipe(up)">
                                      <p:cBhvr>
                                        <p:cTn id="46" dur="500"/>
                                        <p:tgtEl>
                                          <p:spTgt spid="67"/>
                                        </p:tgtEl>
                                      </p:cBhvr>
                                    </p:animEffect>
                                  </p:childTnLst>
                                </p:cTn>
                              </p:par>
                            </p:childTnLst>
                          </p:cTn>
                        </p:par>
                        <p:par>
                          <p:cTn id="47" fill="hold">
                            <p:stCondLst>
                              <p:cond delay="4850"/>
                            </p:stCondLst>
                            <p:childTnLst>
                              <p:par>
                                <p:cTn id="48" presetID="22" presetClass="entr" presetSubtype="8" fill="hold"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left)">
                                      <p:cBhvr>
                                        <p:cTn id="5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 grpId="0" bldLvl="0" animBg="1"/>
      <p:bldP spid="4" grpId="0" bldLvl="0" animBg="1"/>
      <p:bldP spid="57" grpId="0" bldLvl="0" animBg="1"/>
      <p:bldP spid="67" grpId="0" bldLvl="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85813" y="214313"/>
            <a:ext cx="4378122" cy="369332"/>
          </a:xfrm>
          <a:prstGeom prst="rect">
            <a:avLst/>
          </a:prstGeom>
        </p:spPr>
        <p:txBody>
          <a:bodyPr wrap="none">
            <a:spAutoFit/>
          </a:bodyPr>
          <a:lstStyle/>
          <a:p>
            <a:pPr fontAlgn="auto">
              <a:spcBef>
                <a:spcPts val="0"/>
              </a:spcBef>
              <a:spcAft>
                <a:spcPts val="0"/>
              </a:spcAft>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参保停保业务</a:t>
            </a: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用人单位退工停保登记</a:t>
            </a:r>
          </a:p>
        </p:txBody>
      </p:sp>
      <p:pic>
        <p:nvPicPr>
          <p:cNvPr id="63490" name="图片 3" descr="11.png"/>
          <p:cNvPicPr>
            <a:picLocks noChangeAspect="1"/>
          </p:cNvPicPr>
          <p:nvPr/>
        </p:nvPicPr>
        <p:blipFill>
          <a:blip r:embed="rId2"/>
          <a:srcRect/>
          <a:stretch>
            <a:fillRect/>
          </a:stretch>
        </p:blipFill>
        <p:spPr bwMode="auto">
          <a:xfrm>
            <a:off x="285750" y="714375"/>
            <a:ext cx="8286750" cy="2460625"/>
          </a:xfrm>
          <a:prstGeom prst="rect">
            <a:avLst/>
          </a:prstGeom>
          <a:noFill/>
          <a:ln w="9525">
            <a:noFill/>
            <a:miter lim="800000"/>
            <a:headEnd/>
            <a:tailEnd/>
          </a:ln>
        </p:spPr>
      </p:pic>
      <p:pic>
        <p:nvPicPr>
          <p:cNvPr id="63491" name="图片 1"/>
          <p:cNvPicPr>
            <a:picLocks noChangeAspect="1" noChangeArrowheads="1"/>
          </p:cNvPicPr>
          <p:nvPr/>
        </p:nvPicPr>
        <p:blipFill>
          <a:blip r:embed="rId3"/>
          <a:srcRect/>
          <a:stretch>
            <a:fillRect/>
          </a:stretch>
        </p:blipFill>
        <p:spPr bwMode="auto">
          <a:xfrm>
            <a:off x="285750" y="3071813"/>
            <a:ext cx="8286750" cy="16430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85813" y="214313"/>
            <a:ext cx="3454792" cy="369332"/>
          </a:xfrm>
          <a:prstGeom prst="rect">
            <a:avLst/>
          </a:prstGeom>
        </p:spPr>
        <p:txBody>
          <a:bodyPr wrap="none">
            <a:spAutoFit/>
          </a:bodyPr>
          <a:lstStyle/>
          <a:p>
            <a:pPr fontAlgn="auto">
              <a:spcBef>
                <a:spcPts val="0"/>
              </a:spcBef>
              <a:spcAft>
                <a:spcPts val="0"/>
              </a:spcAft>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参保停保业务</a:t>
            </a: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人员变更回退</a:t>
            </a:r>
          </a:p>
        </p:txBody>
      </p:sp>
      <p:pic>
        <p:nvPicPr>
          <p:cNvPr id="65538" name="图片 3" descr="11.png"/>
          <p:cNvPicPr>
            <a:picLocks noChangeAspect="1"/>
          </p:cNvPicPr>
          <p:nvPr/>
        </p:nvPicPr>
        <p:blipFill>
          <a:blip r:embed="rId2"/>
          <a:srcRect/>
          <a:stretch>
            <a:fillRect/>
          </a:stretch>
        </p:blipFill>
        <p:spPr bwMode="auto">
          <a:xfrm>
            <a:off x="2928938" y="928688"/>
            <a:ext cx="5643562" cy="3500437"/>
          </a:xfrm>
          <a:prstGeom prst="rect">
            <a:avLst/>
          </a:prstGeom>
          <a:noFill/>
          <a:ln w="9525">
            <a:noFill/>
            <a:miter lim="800000"/>
            <a:headEnd/>
            <a:tailEnd/>
          </a:ln>
        </p:spPr>
      </p:pic>
      <p:grpSp>
        <p:nvGrpSpPr>
          <p:cNvPr id="10" name="组合 9"/>
          <p:cNvGrpSpPr>
            <a:grpSpLocks/>
          </p:cNvGrpSpPr>
          <p:nvPr/>
        </p:nvGrpSpPr>
        <p:grpSpPr bwMode="auto">
          <a:xfrm>
            <a:off x="285750" y="1143000"/>
            <a:ext cx="2500313" cy="2643188"/>
            <a:chOff x="285720" y="1142990"/>
            <a:chExt cx="2500298" cy="2643206"/>
          </a:xfrm>
        </p:grpSpPr>
        <p:grpSp>
          <p:nvGrpSpPr>
            <p:cNvPr id="65540" name="组合 8"/>
            <p:cNvGrpSpPr>
              <a:grpSpLocks/>
            </p:cNvGrpSpPr>
            <p:nvPr/>
          </p:nvGrpSpPr>
          <p:grpSpPr bwMode="auto">
            <a:xfrm>
              <a:off x="285720" y="1142990"/>
              <a:ext cx="2500298" cy="928694"/>
              <a:chOff x="285720" y="1142990"/>
              <a:chExt cx="2500298" cy="928694"/>
            </a:xfrm>
          </p:grpSpPr>
          <p:sp>
            <p:nvSpPr>
              <p:cNvPr id="6" name="剪去对角的矩形 5"/>
              <p:cNvSpPr/>
              <p:nvPr/>
            </p:nvSpPr>
            <p:spPr>
              <a:xfrm>
                <a:off x="285720" y="1142990"/>
                <a:ext cx="2428860" cy="928694"/>
              </a:xfrm>
              <a:prstGeom prst="snip2Diag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矩形 4"/>
              <p:cNvSpPr/>
              <p:nvPr/>
            </p:nvSpPr>
            <p:spPr>
              <a:xfrm>
                <a:off x="285720" y="1142990"/>
                <a:ext cx="2500298" cy="923931"/>
              </a:xfrm>
              <a:prstGeom prst="rect">
                <a:avLst/>
              </a:prstGeom>
            </p:spPr>
            <p:txBody>
              <a:bodyPr>
                <a:spAutoFit/>
              </a:bodyPr>
              <a:lstStyle/>
              <a:p>
                <a:pPr fontAlgn="auto">
                  <a:spcBef>
                    <a:spcPts val="0"/>
                  </a:spcBef>
                  <a:spcAft>
                    <a:spcPts val="0"/>
                  </a:spcAft>
                  <a:defRPr/>
                </a:pPr>
                <a:r>
                  <a:rPr lang="zh-CN" altLang="en-US" b="1" kern="0" dirty="0">
                    <a:latin typeface="+mn-lt"/>
                    <a:ea typeface="+mn-ea"/>
                    <a:sym typeface="+mn-ea"/>
                  </a:rPr>
                  <a:t>针对业务：</a:t>
                </a:r>
                <a:endParaRPr lang="en-US" altLang="zh-CN" b="1" kern="0" dirty="0">
                  <a:latin typeface="+mn-lt"/>
                  <a:ea typeface="+mn-ea"/>
                  <a:sym typeface="+mn-ea"/>
                </a:endParaRPr>
              </a:p>
              <a:p>
                <a:pPr fontAlgn="auto">
                  <a:spcBef>
                    <a:spcPts val="0"/>
                  </a:spcBef>
                  <a:spcAft>
                    <a:spcPts val="0"/>
                  </a:spcAft>
                  <a:defRPr/>
                </a:pPr>
                <a:r>
                  <a:rPr lang="zh-CN" altLang="en-US" b="1" kern="0" dirty="0">
                    <a:latin typeface="+mn-lt"/>
                    <a:ea typeface="+mn-ea"/>
                    <a:sym typeface="+mn-ea"/>
                  </a:rPr>
                  <a:t>用人单位用工参保登记用人单位退工停保登记</a:t>
                </a:r>
                <a:endParaRPr lang="zh-CN" altLang="en-US" b="1" dirty="0">
                  <a:latin typeface="+mn-lt"/>
                  <a:ea typeface="+mn-ea"/>
                </a:endParaRPr>
              </a:p>
            </p:txBody>
          </p:sp>
        </p:grpSp>
        <p:sp>
          <p:nvSpPr>
            <p:cNvPr id="7" name="剪去对角的矩形 6"/>
            <p:cNvSpPr/>
            <p:nvPr/>
          </p:nvSpPr>
          <p:spPr>
            <a:xfrm>
              <a:off x="285720" y="2857502"/>
              <a:ext cx="2428860" cy="928694"/>
            </a:xfrm>
            <a:prstGeom prst="snip2DiagRect">
              <a:avLst>
                <a:gd name="adj1" fmla="val 0"/>
                <a:gd name="adj2" fmla="val 16667"/>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矩形 7"/>
            <p:cNvSpPr/>
            <p:nvPr/>
          </p:nvSpPr>
          <p:spPr>
            <a:xfrm>
              <a:off x="285720" y="2857502"/>
              <a:ext cx="2276461" cy="923931"/>
            </a:xfrm>
            <a:prstGeom prst="rect">
              <a:avLst/>
            </a:prstGeom>
          </p:spPr>
          <p:txBody>
            <a:bodyPr wrap="none">
              <a:spAutoFit/>
            </a:bodyPr>
            <a:lstStyle/>
            <a:p>
              <a:r>
                <a:rPr lang="zh-CN" altLang="en-US" b="1">
                  <a:latin typeface="Calibri" pitchFamily="34" charset="0"/>
                  <a:sym typeface="+mn-ea"/>
                </a:rPr>
                <a:t>回退规则：</a:t>
              </a:r>
              <a:endParaRPr lang="en-US" altLang="zh-CN" b="1">
                <a:latin typeface="Calibri" pitchFamily="34" charset="0"/>
                <a:sym typeface="+mn-ea"/>
              </a:endParaRPr>
            </a:p>
            <a:p>
              <a:r>
                <a:rPr lang="zh-CN" altLang="en-US" b="1">
                  <a:latin typeface="Calibri" pitchFamily="34" charset="0"/>
                  <a:sym typeface="+mn-ea"/>
                </a:rPr>
                <a:t>回退对象为单个人员</a:t>
              </a:r>
              <a:endParaRPr lang="en-US" altLang="zh-CN" b="1">
                <a:latin typeface="Calibri" pitchFamily="34" charset="0"/>
                <a:sym typeface="+mn-ea"/>
              </a:endParaRPr>
            </a:p>
            <a:p>
              <a:r>
                <a:rPr lang="zh-CN" altLang="en-US" b="1">
                  <a:latin typeface="Calibri" pitchFamily="34" charset="0"/>
                  <a:sym typeface="+mn-ea"/>
                </a:rPr>
                <a:t>批量业务可单个回退</a:t>
              </a:r>
              <a:endParaRPr lang="zh-CN" altLang="en-US" b="1">
                <a:latin typeface="Calibri"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500"/>
                                        <p:tgtEl>
                                          <p:spTgt spid="2"/>
                                        </p:tgtEl>
                                      </p:cBhvr>
                                    </p:animEffect>
                                  </p:childTnLst>
                                </p:cTn>
                              </p:par>
                            </p:childTnLst>
                          </p:cTn>
                        </p:par>
                        <p:par>
                          <p:cTn id="10" fill="hold">
                            <p:stCondLst>
                              <p:cond delay="500"/>
                            </p:stCondLst>
                            <p:childTnLst>
                              <p:par>
                                <p:cTn id="11" presetID="4" presetClass="entr" presetSubtype="16"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ox(in)">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85813" y="214313"/>
            <a:ext cx="3454792" cy="369332"/>
          </a:xfrm>
          <a:prstGeom prst="rect">
            <a:avLst/>
          </a:prstGeom>
        </p:spPr>
        <p:txBody>
          <a:bodyPr wrap="none">
            <a:spAutoFit/>
          </a:bodyPr>
          <a:lstStyle/>
          <a:p>
            <a:pPr fontAlgn="auto">
              <a:spcBef>
                <a:spcPts val="0"/>
              </a:spcBef>
              <a:spcAft>
                <a:spcPts val="0"/>
              </a:spcAft>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参保停保业务</a:t>
            </a: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人员变更回退</a:t>
            </a:r>
          </a:p>
        </p:txBody>
      </p:sp>
      <p:pic>
        <p:nvPicPr>
          <p:cNvPr id="66562" name="图片 8" descr="11.png"/>
          <p:cNvPicPr>
            <a:picLocks noChangeAspect="1"/>
          </p:cNvPicPr>
          <p:nvPr/>
        </p:nvPicPr>
        <p:blipFill>
          <a:blip r:embed="rId2"/>
          <a:srcRect/>
          <a:stretch>
            <a:fillRect/>
          </a:stretch>
        </p:blipFill>
        <p:spPr bwMode="auto">
          <a:xfrm>
            <a:off x="357188" y="714375"/>
            <a:ext cx="8281987" cy="3429000"/>
          </a:xfrm>
          <a:prstGeom prst="rect">
            <a:avLst/>
          </a:prstGeom>
          <a:noFill/>
          <a:ln w="9525">
            <a:noFill/>
            <a:miter lim="800000"/>
            <a:headEnd/>
            <a:tailEnd/>
          </a:ln>
        </p:spPr>
      </p:pic>
      <p:grpSp>
        <p:nvGrpSpPr>
          <p:cNvPr id="6" name="组合 5"/>
          <p:cNvGrpSpPr>
            <a:grpSpLocks/>
          </p:cNvGrpSpPr>
          <p:nvPr/>
        </p:nvGrpSpPr>
        <p:grpSpPr bwMode="auto">
          <a:xfrm>
            <a:off x="1571625" y="1500188"/>
            <a:ext cx="3786188" cy="2238375"/>
            <a:chOff x="1571604" y="1500180"/>
            <a:chExt cx="3786214" cy="2237732"/>
          </a:xfrm>
        </p:grpSpPr>
        <p:cxnSp>
          <p:nvCxnSpPr>
            <p:cNvPr id="11" name="曲线连接符 10"/>
            <p:cNvCxnSpPr/>
            <p:nvPr/>
          </p:nvCxnSpPr>
          <p:spPr>
            <a:xfrm rot="16200000" flipH="1">
              <a:off x="1428971" y="1642813"/>
              <a:ext cx="1642590" cy="1357322"/>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66565" name="TextBox 14"/>
            <p:cNvSpPr txBox="1">
              <a:spLocks noChangeArrowheads="1"/>
            </p:cNvSpPr>
            <p:nvPr/>
          </p:nvSpPr>
          <p:spPr bwMode="auto">
            <a:xfrm>
              <a:off x="1571604" y="3214692"/>
              <a:ext cx="3786214" cy="523220"/>
            </a:xfrm>
            <a:prstGeom prst="rect">
              <a:avLst/>
            </a:prstGeom>
            <a:noFill/>
            <a:ln w="9525">
              <a:noFill/>
              <a:miter lim="800000"/>
              <a:headEnd/>
              <a:tailEnd/>
            </a:ln>
          </p:spPr>
          <p:txBody>
            <a:bodyPr>
              <a:spAutoFit/>
            </a:bodyPr>
            <a:lstStyle/>
            <a:p>
              <a:pPr algn="ctr"/>
              <a:r>
                <a:rPr lang="zh-CN" altLang="en-US" sz="1400">
                  <a:solidFill>
                    <a:srgbClr val="FF0000"/>
                  </a:solidFill>
                  <a:latin typeface="微软雅黑" pitchFamily="34" charset="-122"/>
                  <a:ea typeface="微软雅黑" pitchFamily="34" charset="-122"/>
                </a:rPr>
                <a:t>输入身份证号码后，确认提交</a:t>
              </a:r>
              <a:endParaRPr lang="en-US" altLang="zh-CN" sz="1400">
                <a:solidFill>
                  <a:srgbClr val="FF0000"/>
                </a:solidFill>
                <a:latin typeface="微软雅黑" pitchFamily="34" charset="-122"/>
                <a:ea typeface="微软雅黑" pitchFamily="34" charset="-122"/>
              </a:endParaRPr>
            </a:p>
            <a:p>
              <a:pPr algn="ctr"/>
              <a:r>
                <a:rPr lang="zh-CN" altLang="en-US" sz="1400">
                  <a:solidFill>
                    <a:srgbClr val="FF0000"/>
                  </a:solidFill>
                  <a:latin typeface="微软雅黑" pitchFamily="34" charset="-122"/>
                  <a:ea typeface="微软雅黑" pitchFamily="34" charset="-122"/>
                </a:rPr>
                <a:t>要在同一个经办期办理回退</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500"/>
                                        <p:tgtEl>
                                          <p:spTgt spid="2"/>
                                        </p:tgtEl>
                                      </p:cBhvr>
                                    </p:animEffect>
                                  </p:childTnLst>
                                </p:cTn>
                              </p:par>
                            </p:childTnLst>
                          </p:cTn>
                        </p:par>
                        <p:par>
                          <p:cTn id="10" fill="hold">
                            <p:stCondLst>
                              <p:cond delay="500"/>
                            </p:stCondLst>
                            <p:childTnLst>
                              <p:par>
                                <p:cTn id="11" presetID="4" presetClass="entr" presetSubtype="16"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ox(in)">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85813" y="214313"/>
            <a:ext cx="2031325" cy="369332"/>
          </a:xfrm>
          <a:prstGeom prst="rect">
            <a:avLst/>
          </a:prstGeom>
        </p:spPr>
        <p:txBody>
          <a:bodyPr wrap="none">
            <a:spAutoFit/>
          </a:bodyPr>
          <a:lstStyle/>
          <a:p>
            <a:pPr fontAlgn="auto">
              <a:spcBef>
                <a:spcPts val="0"/>
              </a:spcBef>
              <a:spcAft>
                <a:spcPts val="0"/>
              </a:spcAft>
              <a:defRPr/>
            </a:pP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社会保险缴费申报</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矩形 3"/>
          <p:cNvSpPr/>
          <p:nvPr/>
        </p:nvSpPr>
        <p:spPr>
          <a:xfrm>
            <a:off x="285750" y="1071563"/>
            <a:ext cx="8072438" cy="3139321"/>
          </a:xfrm>
          <a:prstGeom prst="rect">
            <a:avLst/>
          </a:prstGeom>
        </p:spPr>
        <p:txBody>
          <a:bodyPr>
            <a:spAutoFit/>
          </a:bodyPr>
          <a:lstStyle/>
          <a:p>
            <a:pPr marL="457200" indent="-457200" fontAlgn="auto">
              <a:spcBef>
                <a:spcPts val="0"/>
              </a:spcBef>
              <a:spcAft>
                <a:spcPts val="0"/>
              </a:spcAft>
              <a:buFont typeface="Arial" panose="020B0604020202020204" pitchFamily="34" charset="0"/>
              <a:buChar char="•"/>
              <a:defRPr/>
            </a:pPr>
            <a:r>
              <a:rPr lang="zh-CN" altLang="en-US" kern="0" dirty="0">
                <a:latin typeface="+mn-ea"/>
                <a:ea typeface="+mn-ea"/>
                <a:cs typeface="+mn-ea"/>
              </a:rPr>
              <a:t>企业职工社会保险缴费基数申报：</a:t>
            </a:r>
            <a:endParaRPr lang="en-US" altLang="zh-CN" kern="0" dirty="0">
              <a:latin typeface="+mn-ea"/>
              <a:ea typeface="+mn-ea"/>
              <a:cs typeface="+mn-ea"/>
            </a:endParaRPr>
          </a:p>
          <a:p>
            <a:pPr marL="457200" indent="-457200" fontAlgn="auto">
              <a:spcBef>
                <a:spcPts val="0"/>
              </a:spcBef>
              <a:spcAft>
                <a:spcPts val="0"/>
              </a:spcAft>
              <a:buFont typeface="Arial" panose="020B0604020202020204" pitchFamily="34" charset="0"/>
              <a:buChar char="•"/>
              <a:defRPr/>
            </a:pPr>
            <a:r>
              <a:rPr lang="zh-CN" altLang="en-US" kern="0" dirty="0">
                <a:latin typeface="+mn-ea"/>
                <a:ea typeface="+mn-ea"/>
                <a:cs typeface="+mn-ea"/>
              </a:rPr>
              <a:t>申报方式：网报、社保经办机构柜面</a:t>
            </a:r>
            <a:endParaRPr lang="en-US" altLang="zh-CN" dirty="0">
              <a:latin typeface="+mn-ea"/>
              <a:ea typeface="+mn-ea"/>
              <a:cs typeface="+mn-ea"/>
              <a:sym typeface="+mn-ea"/>
            </a:endParaRPr>
          </a:p>
          <a:p>
            <a:pPr marL="457200" indent="-457200" fontAlgn="auto">
              <a:spcBef>
                <a:spcPts val="0"/>
              </a:spcBef>
              <a:spcAft>
                <a:spcPts val="0"/>
              </a:spcAft>
              <a:defRPr/>
            </a:pPr>
            <a:r>
              <a:rPr lang="en-US" altLang="zh-CN" kern="0" dirty="0">
                <a:latin typeface="+mn-ea"/>
                <a:ea typeface="+mn-ea"/>
                <a:cs typeface="+mn-ea"/>
                <a:sym typeface="+mn-ea"/>
              </a:rPr>
              <a:t>    </a:t>
            </a:r>
            <a:r>
              <a:rPr lang="zh-CN" altLang="en-US" kern="0" dirty="0">
                <a:latin typeface="+mn-ea"/>
                <a:ea typeface="+mn-ea"/>
                <a:cs typeface="+mn-ea"/>
              </a:rPr>
              <a:t>参保单位在规定时间内依据</a:t>
            </a:r>
            <a:r>
              <a:rPr lang="zh-CN" altLang="en-US" kern="0" dirty="0">
                <a:solidFill>
                  <a:srgbClr val="FF0000"/>
                </a:solidFill>
                <a:latin typeface="+mn-ea"/>
                <a:ea typeface="+mn-ea"/>
                <a:cs typeface="+mn-ea"/>
              </a:rPr>
              <a:t>上年度职工工资总额</a:t>
            </a:r>
            <a:r>
              <a:rPr lang="zh-CN" altLang="en-US" kern="0" dirty="0">
                <a:latin typeface="+mn-ea"/>
                <a:ea typeface="+mn-ea"/>
                <a:cs typeface="+mn-ea"/>
              </a:rPr>
              <a:t>申报企业养老保险缴费工资，原则上每年度申报一次。职工缴费工资申报实行申报承诺制，参保单位填报《社会保险缴费工资申报汇总表》、《企业职工社会保险缴费基数申报表》。</a:t>
            </a:r>
            <a:endParaRPr lang="en-US" altLang="zh-CN" kern="0" dirty="0">
              <a:latin typeface="+mn-ea"/>
              <a:ea typeface="+mn-ea"/>
              <a:cs typeface="+mn-ea"/>
            </a:endParaRPr>
          </a:p>
          <a:p>
            <a:pPr marL="457200" indent="-457200" fontAlgn="auto">
              <a:spcBef>
                <a:spcPts val="0"/>
              </a:spcBef>
              <a:spcAft>
                <a:spcPts val="0"/>
              </a:spcAft>
              <a:buFont typeface="Arial" panose="020B0604020202020204" pitchFamily="34" charset="0"/>
              <a:buChar char="•"/>
              <a:defRPr/>
            </a:pPr>
            <a:endParaRPr lang="en-US" altLang="zh-CN" kern="0" dirty="0">
              <a:latin typeface="+mn-ea"/>
              <a:ea typeface="+mn-ea"/>
              <a:cs typeface="+mn-ea"/>
              <a:sym typeface="+mn-ea"/>
            </a:endParaRPr>
          </a:p>
          <a:p>
            <a:pPr marL="457200" indent="-457200" fontAlgn="auto">
              <a:spcBef>
                <a:spcPts val="0"/>
              </a:spcBef>
              <a:spcAft>
                <a:spcPts val="0"/>
              </a:spcAft>
              <a:buFont typeface="Arial" panose="020B0604020202020204" pitchFamily="34" charset="0"/>
              <a:buChar char="•"/>
              <a:defRPr/>
            </a:pPr>
            <a:endParaRPr lang="en-US" altLang="zh-CN" kern="0" dirty="0">
              <a:latin typeface="+mn-ea"/>
              <a:ea typeface="+mn-ea"/>
              <a:cs typeface="+mn-ea"/>
              <a:sym typeface="+mn-ea"/>
            </a:endParaRPr>
          </a:p>
          <a:p>
            <a:pPr marL="457200" indent="-457200" fontAlgn="auto">
              <a:spcBef>
                <a:spcPts val="0"/>
              </a:spcBef>
              <a:spcAft>
                <a:spcPts val="0"/>
              </a:spcAft>
              <a:buFont typeface="Arial" panose="020B0604020202020204" pitchFamily="34" charset="0"/>
              <a:buChar char="•"/>
              <a:defRPr/>
            </a:pPr>
            <a:endParaRPr lang="en-US" altLang="zh-CN" kern="0" dirty="0">
              <a:latin typeface="+mn-ea"/>
              <a:ea typeface="+mn-ea"/>
              <a:cs typeface="+mn-ea"/>
              <a:sym typeface="+mn-ea"/>
            </a:endParaRPr>
          </a:p>
          <a:p>
            <a:pPr marL="457200" indent="-457200" fontAlgn="auto">
              <a:spcBef>
                <a:spcPts val="0"/>
              </a:spcBef>
              <a:spcAft>
                <a:spcPts val="0"/>
              </a:spcAft>
              <a:buFont typeface="Arial" panose="020B0604020202020204" pitchFamily="34" charset="0"/>
              <a:buChar char="•"/>
              <a:defRPr/>
            </a:pPr>
            <a:r>
              <a:rPr lang="zh-CN" altLang="en-US" kern="0" dirty="0">
                <a:latin typeface="+mn-ea"/>
                <a:ea typeface="+mn-ea"/>
                <a:cs typeface="+mn-ea"/>
                <a:sym typeface="+mn-ea"/>
              </a:rPr>
              <a:t>缴费基数调整（上调）：</a:t>
            </a:r>
            <a:endParaRPr lang="en-US" altLang="zh-CN" kern="0" dirty="0">
              <a:latin typeface="+mn-ea"/>
              <a:ea typeface="+mn-ea"/>
              <a:cs typeface="+mn-ea"/>
              <a:sym typeface="+mn-ea"/>
            </a:endParaRPr>
          </a:p>
          <a:p>
            <a:pPr marL="457200" indent="-457200" fontAlgn="auto">
              <a:spcBef>
                <a:spcPts val="0"/>
              </a:spcBef>
              <a:spcAft>
                <a:spcPts val="0"/>
              </a:spcAft>
              <a:buFont typeface="Arial" panose="020B0604020202020204" pitchFamily="34" charset="0"/>
              <a:buChar char="•"/>
              <a:defRPr/>
            </a:pPr>
            <a:r>
              <a:rPr lang="zh-CN" altLang="en-US" kern="0" dirty="0">
                <a:latin typeface="+mn-ea"/>
                <a:ea typeface="+mn-ea"/>
                <a:cs typeface="+mn-ea"/>
                <a:sym typeface="+mn-ea"/>
              </a:rPr>
              <a:t>缴费</a:t>
            </a:r>
            <a:r>
              <a:rPr lang="zh-CN" altLang="en-US" kern="0" dirty="0" smtClean="0">
                <a:latin typeface="+mn-ea"/>
                <a:ea typeface="+mn-ea"/>
                <a:cs typeface="+mn-ea"/>
                <a:sym typeface="+mn-ea"/>
              </a:rPr>
              <a:t>基数调整</a:t>
            </a:r>
            <a:r>
              <a:rPr lang="en-US" altLang="zh-CN" kern="0" dirty="0" smtClean="0">
                <a:latin typeface="+mn-ea"/>
                <a:ea typeface="+mn-ea"/>
                <a:cs typeface="+mn-ea"/>
                <a:sym typeface="+mn-ea"/>
              </a:rPr>
              <a:t>(</a:t>
            </a:r>
            <a:r>
              <a:rPr lang="zh-CN" altLang="en-US" kern="0" dirty="0" smtClean="0">
                <a:latin typeface="+mn-ea"/>
                <a:ea typeface="+mn-ea"/>
                <a:cs typeface="+mn-ea"/>
                <a:sym typeface="+mn-ea"/>
              </a:rPr>
              <a:t>上调</a:t>
            </a:r>
            <a:r>
              <a:rPr lang="en-US" altLang="zh-CN" kern="0" dirty="0" smtClean="0">
                <a:latin typeface="+mn-ea"/>
                <a:ea typeface="+mn-ea"/>
                <a:cs typeface="+mn-ea"/>
                <a:sym typeface="+mn-ea"/>
              </a:rPr>
              <a:t>)</a:t>
            </a:r>
            <a:r>
              <a:rPr lang="zh-CN" altLang="en-US" kern="0" dirty="0" smtClean="0">
                <a:latin typeface="+mn-ea"/>
                <a:ea typeface="+mn-ea"/>
                <a:cs typeface="+mn-ea"/>
                <a:sym typeface="+mn-ea"/>
              </a:rPr>
              <a:t>申报</a:t>
            </a:r>
            <a:r>
              <a:rPr lang="zh-CN" altLang="en-US" kern="0" dirty="0">
                <a:latin typeface="+mn-ea"/>
                <a:ea typeface="+mn-ea"/>
                <a:cs typeface="+mn-ea"/>
                <a:sym typeface="+mn-ea"/>
              </a:rPr>
              <a:t>新基数，上调的基数</a:t>
            </a:r>
            <a:r>
              <a:rPr lang="zh-CN" altLang="en-US" kern="0" dirty="0">
                <a:solidFill>
                  <a:srgbClr val="FF0000"/>
                </a:solidFill>
                <a:latin typeface="+mn-ea"/>
                <a:ea typeface="+mn-ea"/>
                <a:cs typeface="+mn-ea"/>
                <a:sym typeface="+mn-ea"/>
              </a:rPr>
              <a:t>次月</a:t>
            </a:r>
            <a:r>
              <a:rPr lang="zh-CN" altLang="en-US" kern="0" dirty="0">
                <a:latin typeface="+mn-ea"/>
                <a:ea typeface="+mn-ea"/>
                <a:cs typeface="+mn-ea"/>
                <a:sym typeface="+mn-ea"/>
              </a:rPr>
              <a:t>启用</a:t>
            </a:r>
            <a:endParaRPr lang="en-US" altLang="zh-CN" dirty="0">
              <a:latin typeface="+mn-ea"/>
              <a:ea typeface="+mn-ea"/>
              <a:cs typeface="+mn-ea"/>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500"/>
                                        <p:tgtEl>
                                          <p:spTgt spid="2"/>
                                        </p:tgtEl>
                                      </p:cBhvr>
                                    </p:animEffect>
                                  </p:childTnLst>
                                </p:cTn>
                              </p:par>
                            </p:childTnLst>
                          </p:cTn>
                        </p:par>
                        <p:par>
                          <p:cTn id="10" fill="hold">
                            <p:stCondLst>
                              <p:cond delay="500"/>
                            </p:stCondLst>
                            <p:childTnLst>
                              <p:par>
                                <p:cTn id="11" presetID="4"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ox(in)">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85813" y="214313"/>
            <a:ext cx="2031325" cy="369332"/>
          </a:xfrm>
          <a:prstGeom prst="rect">
            <a:avLst/>
          </a:prstGeom>
        </p:spPr>
        <p:txBody>
          <a:bodyPr wrap="none">
            <a:spAutoFit/>
          </a:bodyPr>
          <a:lstStyle/>
          <a:p>
            <a:pPr fontAlgn="auto">
              <a:spcBef>
                <a:spcPts val="0"/>
              </a:spcBef>
              <a:spcAft>
                <a:spcPts val="0"/>
              </a:spcAft>
              <a:defRPr/>
            </a:pP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社会保险缴费申报</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矩形 3"/>
          <p:cNvSpPr/>
          <p:nvPr/>
        </p:nvSpPr>
        <p:spPr>
          <a:xfrm>
            <a:off x="285750" y="1071563"/>
            <a:ext cx="8072438" cy="2585323"/>
          </a:xfrm>
          <a:prstGeom prst="rect">
            <a:avLst/>
          </a:prstGeom>
        </p:spPr>
        <p:txBody>
          <a:bodyPr>
            <a:spAutoFit/>
          </a:bodyPr>
          <a:lstStyle/>
          <a:p>
            <a:pPr marL="457200" indent="-457200" fontAlgn="auto">
              <a:spcBef>
                <a:spcPts val="0"/>
              </a:spcBef>
              <a:spcAft>
                <a:spcPts val="0"/>
              </a:spcAft>
              <a:buFont typeface="Arial" panose="020B0604020202020204" pitchFamily="34" charset="0"/>
              <a:buChar char="•"/>
              <a:defRPr/>
            </a:pPr>
            <a:r>
              <a:rPr lang="zh-CN" altLang="en-US" dirty="0" smtClean="0">
                <a:latin typeface="+mn-ea"/>
                <a:ea typeface="+mn-ea"/>
                <a:cs typeface="+mn-ea"/>
                <a:sym typeface="+mn-ea"/>
              </a:rPr>
              <a:t>根据</a:t>
            </a:r>
            <a:r>
              <a:rPr lang="en-US" altLang="zh-CN" dirty="0" smtClean="0">
                <a:latin typeface="+mn-ea"/>
                <a:ea typeface="+mn-ea"/>
                <a:cs typeface="+mn-ea"/>
                <a:sym typeface="+mn-ea"/>
              </a:rPr>
              <a:t>《</a:t>
            </a:r>
            <a:r>
              <a:rPr lang="zh-CN" altLang="en-US" dirty="0" smtClean="0">
                <a:latin typeface="+mn-ea"/>
                <a:ea typeface="+mn-ea"/>
                <a:cs typeface="+mn-ea"/>
                <a:sym typeface="+mn-ea"/>
              </a:rPr>
              <a:t>中华人民共和国</a:t>
            </a:r>
            <a:r>
              <a:rPr lang="en-US" altLang="zh-CN" dirty="0" smtClean="0">
                <a:latin typeface="+mn-ea"/>
                <a:ea typeface="+mn-ea"/>
                <a:cs typeface="+mn-ea"/>
                <a:sym typeface="+mn-ea"/>
              </a:rPr>
              <a:t>》</a:t>
            </a:r>
            <a:r>
              <a:rPr lang="zh-CN" altLang="en-US" dirty="0" smtClean="0">
                <a:latin typeface="+mn-ea"/>
                <a:ea typeface="+mn-ea"/>
                <a:cs typeface="+mn-ea"/>
                <a:sym typeface="+mn-ea"/>
              </a:rPr>
              <a:t>的规定，用人单位应</a:t>
            </a:r>
            <a:r>
              <a:rPr lang="zh-CN" altLang="en-US" dirty="0" smtClean="0">
                <a:solidFill>
                  <a:srgbClr val="FF0000"/>
                </a:solidFill>
                <a:latin typeface="+mn-ea"/>
                <a:ea typeface="+mn-ea"/>
                <a:cs typeface="+mn-ea"/>
                <a:sym typeface="+mn-ea"/>
              </a:rPr>
              <a:t>自行申报</a:t>
            </a:r>
            <a:r>
              <a:rPr lang="zh-CN" altLang="en-US" dirty="0" smtClean="0">
                <a:latin typeface="+mn-ea"/>
                <a:ea typeface="+mn-ea"/>
                <a:cs typeface="+mn-ea"/>
                <a:sym typeface="+mn-ea"/>
              </a:rPr>
              <a:t>社保缴费基数、</a:t>
            </a:r>
            <a:r>
              <a:rPr lang="zh-CN" altLang="en-US" dirty="0" smtClean="0">
                <a:solidFill>
                  <a:srgbClr val="FF0000"/>
                </a:solidFill>
                <a:latin typeface="+mn-ea"/>
                <a:ea typeface="+mn-ea"/>
                <a:cs typeface="+mn-ea"/>
                <a:sym typeface="+mn-ea"/>
              </a:rPr>
              <a:t>按时足额</a:t>
            </a:r>
            <a:r>
              <a:rPr lang="zh-CN" altLang="en-US" dirty="0" smtClean="0">
                <a:latin typeface="+mn-ea"/>
                <a:ea typeface="+mn-ea"/>
                <a:cs typeface="+mn-ea"/>
                <a:sym typeface="+mn-ea"/>
              </a:rPr>
              <a:t>缴纳社会保险费。</a:t>
            </a:r>
            <a:endParaRPr lang="en-US" altLang="zh-CN" dirty="0" smtClean="0">
              <a:latin typeface="+mn-ea"/>
              <a:ea typeface="+mn-ea"/>
              <a:cs typeface="+mn-ea"/>
              <a:sym typeface="+mn-ea"/>
            </a:endParaRPr>
          </a:p>
          <a:p>
            <a:pPr marL="457200" indent="-457200" fontAlgn="auto">
              <a:spcBef>
                <a:spcPts val="0"/>
              </a:spcBef>
              <a:spcAft>
                <a:spcPts val="0"/>
              </a:spcAft>
              <a:buFont typeface="Arial" panose="020B0604020202020204" pitchFamily="34" charset="0"/>
              <a:buChar char="•"/>
              <a:defRPr/>
            </a:pPr>
            <a:endParaRPr lang="en-US" altLang="zh-CN" dirty="0" smtClean="0">
              <a:latin typeface="+mn-ea"/>
              <a:ea typeface="+mn-ea"/>
              <a:cs typeface="+mn-ea"/>
              <a:sym typeface="+mn-ea"/>
            </a:endParaRPr>
          </a:p>
          <a:p>
            <a:pPr marL="457200" indent="-457200" fontAlgn="auto">
              <a:spcBef>
                <a:spcPts val="0"/>
              </a:spcBef>
              <a:spcAft>
                <a:spcPts val="0"/>
              </a:spcAft>
              <a:buFont typeface="Arial" panose="020B0604020202020204" pitchFamily="34" charset="0"/>
              <a:buChar char="•"/>
              <a:defRPr/>
            </a:pPr>
            <a:endParaRPr lang="en-US" altLang="zh-CN" dirty="0" smtClean="0">
              <a:latin typeface="+mn-ea"/>
              <a:ea typeface="+mn-ea"/>
              <a:cs typeface="+mn-ea"/>
              <a:sym typeface="+mn-ea"/>
            </a:endParaRPr>
          </a:p>
          <a:p>
            <a:pPr marL="457200" indent="-457200" fontAlgn="auto">
              <a:spcBef>
                <a:spcPts val="0"/>
              </a:spcBef>
              <a:spcAft>
                <a:spcPts val="0"/>
              </a:spcAft>
              <a:buFont typeface="Arial" panose="020B0604020202020204" pitchFamily="34" charset="0"/>
              <a:buChar char="•"/>
              <a:defRPr/>
            </a:pPr>
            <a:endParaRPr lang="en-US" altLang="zh-CN" dirty="0" smtClean="0">
              <a:latin typeface="+mn-ea"/>
              <a:ea typeface="+mn-ea"/>
              <a:cs typeface="+mn-ea"/>
              <a:sym typeface="+mn-ea"/>
            </a:endParaRPr>
          </a:p>
          <a:p>
            <a:pPr marL="457200" indent="-457200" fontAlgn="auto">
              <a:spcBef>
                <a:spcPts val="0"/>
              </a:spcBef>
              <a:spcAft>
                <a:spcPts val="0"/>
              </a:spcAft>
              <a:buFont typeface="Arial" panose="020B0604020202020204" pitchFamily="34" charset="0"/>
              <a:buChar char="•"/>
              <a:defRPr/>
            </a:pPr>
            <a:r>
              <a:rPr lang="zh-CN" altLang="en-US" dirty="0" smtClean="0">
                <a:latin typeface="+mn-ea"/>
                <a:ea typeface="+mn-ea"/>
                <a:cs typeface="+mn-ea"/>
                <a:sym typeface="+mn-ea"/>
              </a:rPr>
              <a:t>根据</a:t>
            </a:r>
            <a:r>
              <a:rPr lang="en-US" altLang="zh-CN" dirty="0" smtClean="0">
                <a:latin typeface="+mn-ea"/>
                <a:ea typeface="+mn-ea"/>
                <a:cs typeface="+mn-ea"/>
                <a:sym typeface="+mn-ea"/>
              </a:rPr>
              <a:t>《</a:t>
            </a:r>
            <a:r>
              <a:rPr lang="zh-CN" altLang="en-US" dirty="0" smtClean="0">
                <a:latin typeface="+mn-ea"/>
                <a:ea typeface="+mn-ea"/>
                <a:cs typeface="+mn-ea"/>
                <a:sym typeface="+mn-ea"/>
              </a:rPr>
              <a:t>社会保险费申报缴纳管理规定</a:t>
            </a:r>
            <a:r>
              <a:rPr lang="en-US" altLang="zh-CN" dirty="0" smtClean="0">
                <a:latin typeface="+mn-ea"/>
                <a:ea typeface="+mn-ea"/>
                <a:cs typeface="+mn-ea"/>
                <a:sym typeface="+mn-ea"/>
              </a:rPr>
              <a:t>》</a:t>
            </a:r>
            <a:r>
              <a:rPr lang="zh-CN" altLang="en-US" dirty="0" smtClean="0">
                <a:latin typeface="+mn-ea"/>
                <a:ea typeface="+mn-ea"/>
                <a:cs typeface="+mn-ea"/>
                <a:sym typeface="+mn-ea"/>
              </a:rPr>
              <a:t>的规定，在社保缴费基数申报期内，用人单位未按照规定申报应当缴纳社会保险费数额的，社保经办机构按该单位</a:t>
            </a:r>
            <a:r>
              <a:rPr lang="zh-CN" altLang="en-US" dirty="0" smtClean="0">
                <a:solidFill>
                  <a:srgbClr val="FF0000"/>
                </a:solidFill>
                <a:latin typeface="+mn-ea"/>
                <a:ea typeface="+mn-ea"/>
                <a:cs typeface="+mn-ea"/>
                <a:sym typeface="+mn-ea"/>
              </a:rPr>
              <a:t>上月缴费额的</a:t>
            </a:r>
            <a:r>
              <a:rPr lang="en-US" altLang="zh-CN" dirty="0" smtClean="0">
                <a:solidFill>
                  <a:srgbClr val="FF0000"/>
                </a:solidFill>
                <a:latin typeface="+mn-ea"/>
                <a:ea typeface="+mn-ea"/>
                <a:cs typeface="+mn-ea"/>
                <a:sym typeface="+mn-ea"/>
              </a:rPr>
              <a:t>110%</a:t>
            </a:r>
            <a:r>
              <a:rPr lang="zh-CN" altLang="en-US" dirty="0" smtClean="0">
                <a:latin typeface="+mn-ea"/>
                <a:ea typeface="+mn-ea"/>
                <a:cs typeface="+mn-ea"/>
                <a:sym typeface="+mn-ea"/>
              </a:rPr>
              <a:t>确定为应当缴纳数额。省人社一体化信息平台上线后，</a:t>
            </a:r>
            <a:r>
              <a:rPr lang="zh-CN" altLang="en-US" dirty="0" smtClean="0">
                <a:solidFill>
                  <a:srgbClr val="FF0000"/>
                </a:solidFill>
                <a:latin typeface="+mn-ea"/>
                <a:ea typeface="+mn-ea"/>
                <a:cs typeface="+mn-ea"/>
                <a:sym typeface="+mn-ea"/>
              </a:rPr>
              <a:t>将由平台自动执行以上规定</a:t>
            </a:r>
            <a:r>
              <a:rPr lang="zh-CN" altLang="en-US" dirty="0" smtClean="0">
                <a:latin typeface="+mn-ea"/>
                <a:ea typeface="+mn-ea"/>
                <a:cs typeface="+mn-ea"/>
                <a:sym typeface="+mn-ea"/>
              </a:rPr>
              <a:t>。</a:t>
            </a:r>
            <a:endParaRPr lang="en-US" altLang="zh-CN" dirty="0" smtClean="0">
              <a:latin typeface="+mn-ea"/>
              <a:ea typeface="+mn-ea"/>
              <a:cs typeface="+mn-ea"/>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500"/>
                                        <p:tgtEl>
                                          <p:spTgt spid="2"/>
                                        </p:tgtEl>
                                      </p:cBhvr>
                                    </p:animEffect>
                                  </p:childTnLst>
                                </p:cTn>
                              </p:par>
                            </p:childTnLst>
                          </p:cTn>
                        </p:par>
                        <p:par>
                          <p:cTn id="10" fill="hold">
                            <p:stCondLst>
                              <p:cond delay="500"/>
                            </p:stCondLst>
                            <p:childTnLst>
                              <p:par>
                                <p:cTn id="11" presetID="4"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ox(in)">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85813" y="214313"/>
            <a:ext cx="5763116" cy="369332"/>
          </a:xfrm>
          <a:prstGeom prst="rect">
            <a:avLst/>
          </a:prstGeom>
        </p:spPr>
        <p:txBody>
          <a:bodyPr wrap="none">
            <a:spAutoFit/>
          </a:bodyPr>
          <a:lstStyle/>
          <a:p>
            <a:pPr fontAlgn="auto">
              <a:spcBef>
                <a:spcPts val="0"/>
              </a:spcBef>
              <a:spcAft>
                <a:spcPts val="0"/>
              </a:spcAft>
              <a:defRPr/>
            </a:pP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社会保险缴费申报</a:t>
            </a:r>
            <a:r>
              <a:rPr lang="en-US" altLang="zh-CN" b="1"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企业职工社会保险缴费基数申报</a:t>
            </a:r>
          </a:p>
        </p:txBody>
      </p:sp>
      <p:pic>
        <p:nvPicPr>
          <p:cNvPr id="70658" name="图片 4" descr="11.png"/>
          <p:cNvPicPr>
            <a:picLocks noChangeAspect="1"/>
          </p:cNvPicPr>
          <p:nvPr/>
        </p:nvPicPr>
        <p:blipFill>
          <a:blip r:embed="rId2"/>
          <a:srcRect/>
          <a:stretch>
            <a:fillRect/>
          </a:stretch>
        </p:blipFill>
        <p:spPr bwMode="auto">
          <a:xfrm>
            <a:off x="428625" y="749300"/>
            <a:ext cx="8143875" cy="40528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85813" y="214313"/>
            <a:ext cx="5763116" cy="369332"/>
          </a:xfrm>
          <a:prstGeom prst="rect">
            <a:avLst/>
          </a:prstGeom>
        </p:spPr>
        <p:txBody>
          <a:bodyPr wrap="none">
            <a:spAutoFit/>
          </a:bodyPr>
          <a:lstStyle/>
          <a:p>
            <a:pPr fontAlgn="auto">
              <a:spcBef>
                <a:spcPts val="0"/>
              </a:spcBef>
              <a:spcAft>
                <a:spcPts val="0"/>
              </a:spcAft>
              <a:defRPr/>
            </a:pP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社会保险缴费申报</a:t>
            </a:r>
            <a:r>
              <a:rPr lang="en-US" altLang="zh-CN" b="1"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企业职工社会保险缴费基数申报</a:t>
            </a:r>
          </a:p>
        </p:txBody>
      </p:sp>
      <p:pic>
        <p:nvPicPr>
          <p:cNvPr id="71682" name="图片 1"/>
          <p:cNvPicPr>
            <a:picLocks noChangeAspect="1" noChangeArrowheads="1"/>
          </p:cNvPicPr>
          <p:nvPr/>
        </p:nvPicPr>
        <p:blipFill>
          <a:blip r:embed="rId2"/>
          <a:srcRect/>
          <a:stretch>
            <a:fillRect/>
          </a:stretch>
        </p:blipFill>
        <p:spPr bwMode="auto">
          <a:xfrm>
            <a:off x="285750" y="714375"/>
            <a:ext cx="8286750" cy="2200275"/>
          </a:xfrm>
          <a:prstGeom prst="rect">
            <a:avLst/>
          </a:prstGeom>
          <a:noFill/>
          <a:ln w="9525">
            <a:noFill/>
            <a:miter lim="800000"/>
            <a:headEnd/>
            <a:tailEnd/>
          </a:ln>
        </p:spPr>
      </p:pic>
      <p:pic>
        <p:nvPicPr>
          <p:cNvPr id="71683" name="图片 1"/>
          <p:cNvPicPr>
            <a:picLocks noChangeAspect="1" noChangeArrowheads="1"/>
          </p:cNvPicPr>
          <p:nvPr/>
        </p:nvPicPr>
        <p:blipFill>
          <a:blip r:embed="rId3"/>
          <a:srcRect/>
          <a:stretch>
            <a:fillRect/>
          </a:stretch>
        </p:blipFill>
        <p:spPr bwMode="auto">
          <a:xfrm>
            <a:off x="357188" y="2428875"/>
            <a:ext cx="4000500" cy="2576513"/>
          </a:xfrm>
          <a:prstGeom prst="rect">
            <a:avLst/>
          </a:prstGeom>
          <a:noFill/>
          <a:ln w="9525">
            <a:noFill/>
            <a:miter lim="800000"/>
            <a:headEnd/>
            <a:tailEnd/>
          </a:ln>
        </p:spPr>
      </p:pic>
      <p:pic>
        <p:nvPicPr>
          <p:cNvPr id="71684" name="图片 1"/>
          <p:cNvPicPr>
            <a:picLocks noChangeAspect="1" noChangeArrowheads="1"/>
          </p:cNvPicPr>
          <p:nvPr/>
        </p:nvPicPr>
        <p:blipFill>
          <a:blip r:embed="rId4"/>
          <a:srcRect/>
          <a:stretch>
            <a:fillRect/>
          </a:stretch>
        </p:blipFill>
        <p:spPr bwMode="auto">
          <a:xfrm>
            <a:off x="4357688" y="2428875"/>
            <a:ext cx="4143375" cy="2571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85813" y="214313"/>
            <a:ext cx="5763116" cy="369332"/>
          </a:xfrm>
          <a:prstGeom prst="rect">
            <a:avLst/>
          </a:prstGeom>
        </p:spPr>
        <p:txBody>
          <a:bodyPr wrap="none">
            <a:spAutoFit/>
          </a:bodyPr>
          <a:lstStyle/>
          <a:p>
            <a:pPr fontAlgn="auto">
              <a:spcBef>
                <a:spcPts val="0"/>
              </a:spcBef>
              <a:spcAft>
                <a:spcPts val="0"/>
              </a:spcAft>
              <a:defRPr/>
            </a:pP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社会保险缴费申报</a:t>
            </a:r>
            <a:r>
              <a:rPr lang="en-US" altLang="zh-CN" b="1"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企业职工社会保险缴费基数申报</a:t>
            </a:r>
          </a:p>
        </p:txBody>
      </p:sp>
      <p:pic>
        <p:nvPicPr>
          <p:cNvPr id="72706" name="图片 3" descr="11.png"/>
          <p:cNvPicPr>
            <a:picLocks noChangeAspect="1"/>
          </p:cNvPicPr>
          <p:nvPr/>
        </p:nvPicPr>
        <p:blipFill>
          <a:blip r:embed="rId2"/>
          <a:srcRect/>
          <a:stretch>
            <a:fillRect/>
          </a:stretch>
        </p:blipFill>
        <p:spPr bwMode="auto">
          <a:xfrm>
            <a:off x="214313" y="660400"/>
            <a:ext cx="8429625" cy="2339975"/>
          </a:xfrm>
          <a:prstGeom prst="rect">
            <a:avLst/>
          </a:prstGeom>
          <a:noFill/>
          <a:ln w="9525">
            <a:noFill/>
            <a:miter lim="800000"/>
            <a:headEnd/>
            <a:tailEnd/>
          </a:ln>
        </p:spPr>
      </p:pic>
      <p:pic>
        <p:nvPicPr>
          <p:cNvPr id="72707" name="图片 1"/>
          <p:cNvPicPr>
            <a:picLocks noChangeAspect="1" noChangeArrowheads="1"/>
          </p:cNvPicPr>
          <p:nvPr/>
        </p:nvPicPr>
        <p:blipFill>
          <a:blip r:embed="rId3"/>
          <a:srcRect/>
          <a:stretch>
            <a:fillRect/>
          </a:stretch>
        </p:blipFill>
        <p:spPr bwMode="auto">
          <a:xfrm>
            <a:off x="214313" y="2500313"/>
            <a:ext cx="8429625" cy="2343150"/>
          </a:xfrm>
          <a:prstGeom prst="rect">
            <a:avLst/>
          </a:prstGeom>
          <a:noFill/>
          <a:ln w="9525">
            <a:noFill/>
            <a:miter lim="800000"/>
            <a:headEnd/>
            <a:tailEnd/>
          </a:ln>
        </p:spPr>
      </p:pic>
      <p:sp>
        <p:nvSpPr>
          <p:cNvPr id="5" name="矩形 4"/>
          <p:cNvSpPr/>
          <p:nvPr/>
        </p:nvSpPr>
        <p:spPr>
          <a:xfrm>
            <a:off x="214282" y="2928940"/>
            <a:ext cx="1000132" cy="2857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85813" y="214313"/>
            <a:ext cx="4839786" cy="369332"/>
          </a:xfrm>
          <a:prstGeom prst="rect">
            <a:avLst/>
          </a:prstGeom>
        </p:spPr>
        <p:txBody>
          <a:bodyPr wrap="none">
            <a:spAutoFit/>
          </a:bodyPr>
          <a:lstStyle/>
          <a:p>
            <a:pPr fontAlgn="auto">
              <a:spcBef>
                <a:spcPts val="0"/>
              </a:spcBef>
              <a:spcAft>
                <a:spcPts val="0"/>
              </a:spcAft>
              <a:defRPr/>
            </a:pP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社会保险缴费申报</a:t>
            </a:r>
            <a:r>
              <a:rPr lang="en-US" altLang="zh-CN" b="1"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缴费基数调整（上调）</a:t>
            </a:r>
          </a:p>
        </p:txBody>
      </p:sp>
      <p:pic>
        <p:nvPicPr>
          <p:cNvPr id="67586" name="图片 8" descr="11.png"/>
          <p:cNvPicPr>
            <a:picLocks noChangeAspect="1"/>
          </p:cNvPicPr>
          <p:nvPr/>
        </p:nvPicPr>
        <p:blipFill>
          <a:blip r:embed="rId2"/>
          <a:srcRect/>
          <a:stretch>
            <a:fillRect/>
          </a:stretch>
        </p:blipFill>
        <p:spPr bwMode="auto">
          <a:xfrm>
            <a:off x="357188" y="714375"/>
            <a:ext cx="8358187" cy="41370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图片1.png"/>
          <p:cNvPicPr>
            <a:picLocks noChangeAspect="1"/>
          </p:cNvPicPr>
          <p:nvPr/>
        </p:nvPicPr>
        <p:blipFill>
          <a:blip r:embed="rId2"/>
          <a:stretch>
            <a:fillRect/>
          </a:stretch>
        </p:blipFill>
        <p:spPr>
          <a:xfrm>
            <a:off x="285720" y="714362"/>
            <a:ext cx="8286808" cy="2588812"/>
          </a:xfrm>
          <a:prstGeom prst="rect">
            <a:avLst/>
          </a:prstGeom>
        </p:spPr>
      </p:pic>
      <p:sp>
        <p:nvSpPr>
          <p:cNvPr id="2" name="矩形 1"/>
          <p:cNvSpPr/>
          <p:nvPr/>
        </p:nvSpPr>
        <p:spPr>
          <a:xfrm>
            <a:off x="785813" y="214313"/>
            <a:ext cx="4839786" cy="369332"/>
          </a:xfrm>
          <a:prstGeom prst="rect">
            <a:avLst/>
          </a:prstGeom>
        </p:spPr>
        <p:txBody>
          <a:bodyPr wrap="none">
            <a:spAutoFit/>
          </a:bodyPr>
          <a:lstStyle/>
          <a:p>
            <a:pPr fontAlgn="auto">
              <a:spcBef>
                <a:spcPts val="0"/>
              </a:spcBef>
              <a:spcAft>
                <a:spcPts val="0"/>
              </a:spcAft>
              <a:defRPr/>
            </a:pP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社会保险缴费申报</a:t>
            </a:r>
            <a:r>
              <a:rPr lang="en-US" altLang="zh-CN" b="1"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缴费基数调整（上调）</a:t>
            </a:r>
          </a:p>
        </p:txBody>
      </p:sp>
      <p:pic>
        <p:nvPicPr>
          <p:cNvPr id="68611" name="图片 1"/>
          <p:cNvPicPr>
            <a:picLocks noChangeAspect="1" noChangeArrowheads="1"/>
          </p:cNvPicPr>
          <p:nvPr/>
        </p:nvPicPr>
        <p:blipFill>
          <a:blip r:embed="rId3"/>
          <a:srcRect/>
          <a:stretch>
            <a:fillRect/>
          </a:stretch>
        </p:blipFill>
        <p:spPr bwMode="auto">
          <a:xfrm>
            <a:off x="285750" y="2500313"/>
            <a:ext cx="8286750" cy="23193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Docer Falling Dust PPT demo 27"/>
          <p:cNvSpPr/>
          <p:nvPr/>
        </p:nvSpPr>
        <p:spPr>
          <a:xfrm>
            <a:off x="1404260" y="1132409"/>
            <a:ext cx="330139" cy="342619"/>
          </a:xfrm>
          <a:custGeom>
            <a:avLst/>
            <a:gdLst/>
            <a:ahLst/>
            <a:cxnLst/>
            <a:rect l="0" t="0" r="r" b="b"/>
            <a:pathLst>
              <a:path w="440185" h="456825">
                <a:moveTo>
                  <a:pt x="138097" y="0"/>
                </a:moveTo>
                <a:cubicBezTo>
                  <a:pt x="60418" y="0"/>
                  <a:pt x="0" y="68955"/>
                  <a:pt x="0" y="146529"/>
                </a:cubicBezTo>
                <a:cubicBezTo>
                  <a:pt x="0" y="318916"/>
                  <a:pt x="0" y="318916"/>
                  <a:pt x="0" y="318916"/>
                </a:cubicBezTo>
                <a:cubicBezTo>
                  <a:pt x="0" y="396490"/>
                  <a:pt x="60418" y="456825"/>
                  <a:pt x="138097" y="456825"/>
                </a:cubicBezTo>
                <a:cubicBezTo>
                  <a:pt x="302088" y="456825"/>
                  <a:pt x="302088" y="456825"/>
                  <a:pt x="302088" y="456825"/>
                </a:cubicBezTo>
                <a:cubicBezTo>
                  <a:pt x="379767" y="456825"/>
                  <a:pt x="440185" y="396490"/>
                  <a:pt x="440185" y="318916"/>
                </a:cubicBezTo>
                <a:cubicBezTo>
                  <a:pt x="440185" y="146529"/>
                  <a:pt x="440185" y="146529"/>
                  <a:pt x="440185" y="146529"/>
                </a:cubicBezTo>
                <a:cubicBezTo>
                  <a:pt x="440185" y="68955"/>
                  <a:pt x="379767" y="0"/>
                  <a:pt x="302088" y="0"/>
                </a:cubicBezTo>
                <a:lnTo>
                  <a:pt x="138097" y="0"/>
                </a:lnTo>
                <a:close/>
              </a:path>
            </a:pathLst>
          </a:custGeom>
          <a:solidFill>
            <a:schemeClr val="accent2"/>
          </a:solidFill>
          <a:ln>
            <a:noFill/>
          </a:ln>
        </p:spPr>
        <p:txBody>
          <a:bodyPr vert="horz" wrap="square" lIns="91376" tIns="45687" rIns="91376" bIns="45687" numCol="1" anchor="t" anchorCtr="0"/>
          <a:lstStyle/>
          <a:p>
            <a:endParaRPr lang="en-US" sz="1795">
              <a:latin typeface="微软雅黑" panose="020B0503020204020204" pitchFamily="34" charset="-122"/>
              <a:ea typeface="微软雅黑" panose="020B0503020204020204" pitchFamily="34" charset="-122"/>
            </a:endParaRPr>
          </a:p>
        </p:txBody>
      </p:sp>
      <p:sp>
        <p:nvSpPr>
          <p:cNvPr id="58" name="Docer Falling Dust PPT demo 26"/>
          <p:cNvSpPr/>
          <p:nvPr/>
        </p:nvSpPr>
        <p:spPr>
          <a:xfrm>
            <a:off x="1407664" y="4101392"/>
            <a:ext cx="330139" cy="381191"/>
          </a:xfrm>
          <a:custGeom>
            <a:avLst/>
            <a:gdLst/>
            <a:ahLst/>
            <a:cxnLst/>
            <a:rect l="0" t="0" r="r" b="b"/>
            <a:pathLst>
              <a:path w="440185" h="508254">
                <a:moveTo>
                  <a:pt x="0" y="0"/>
                </a:moveTo>
                <a:lnTo>
                  <a:pt x="440185" y="0"/>
                </a:lnTo>
                <a:lnTo>
                  <a:pt x="216311" y="508254"/>
                </a:lnTo>
                <a:lnTo>
                  <a:pt x="0" y="0"/>
                </a:lnTo>
                <a:close/>
              </a:path>
            </a:pathLst>
          </a:custGeom>
          <a:solidFill>
            <a:schemeClr val="accent2"/>
          </a:solidFill>
          <a:ln>
            <a:noFill/>
          </a:ln>
        </p:spPr>
        <p:txBody>
          <a:bodyPr vert="horz" wrap="square" lIns="91376" tIns="45687" rIns="91376" bIns="45687" numCol="1" anchor="t" anchorCtr="0"/>
          <a:lstStyle/>
          <a:p>
            <a:endParaRPr lang="en-US" sz="1795">
              <a:latin typeface="微软雅黑" panose="020B0503020204020204" pitchFamily="34" charset="-122"/>
              <a:ea typeface="微软雅黑" panose="020B0503020204020204" pitchFamily="34" charset="-122"/>
            </a:endParaRPr>
          </a:p>
        </p:txBody>
      </p:sp>
      <p:sp>
        <p:nvSpPr>
          <p:cNvPr id="59" name="Docer Falling Dust PPT demo 25"/>
          <p:cNvSpPr/>
          <p:nvPr/>
        </p:nvSpPr>
        <p:spPr>
          <a:xfrm>
            <a:off x="1530758" y="4402674"/>
            <a:ext cx="77145" cy="90761"/>
          </a:xfrm>
          <a:custGeom>
            <a:avLst/>
            <a:gdLst/>
            <a:ahLst/>
            <a:cxnLst/>
            <a:rect l="0" t="0" r="r" b="b"/>
            <a:pathLst>
              <a:path w="102860" h="121014">
                <a:moveTo>
                  <a:pt x="51430" y="8644"/>
                </a:moveTo>
                <a:cubicBezTo>
                  <a:pt x="34287" y="8644"/>
                  <a:pt x="17143" y="0"/>
                  <a:pt x="0" y="0"/>
                </a:cubicBezTo>
                <a:cubicBezTo>
                  <a:pt x="51430" y="121014"/>
                  <a:pt x="51430" y="121014"/>
                  <a:pt x="51430" y="121014"/>
                </a:cubicBezTo>
                <a:cubicBezTo>
                  <a:pt x="102860" y="0"/>
                  <a:pt x="102860" y="0"/>
                  <a:pt x="102860" y="0"/>
                </a:cubicBezTo>
                <a:cubicBezTo>
                  <a:pt x="85717" y="8644"/>
                  <a:pt x="68573" y="8644"/>
                  <a:pt x="51430" y="8644"/>
                </a:cubicBezTo>
                <a:close/>
              </a:path>
            </a:pathLst>
          </a:custGeom>
          <a:solidFill>
            <a:schemeClr val="accent1"/>
          </a:solidFill>
          <a:ln>
            <a:noFill/>
          </a:ln>
        </p:spPr>
        <p:txBody>
          <a:bodyPr vert="horz" wrap="square" lIns="91376" tIns="45687" rIns="91376" bIns="45687" numCol="1" anchor="t" anchorCtr="0"/>
          <a:lstStyle/>
          <a:p>
            <a:endParaRPr lang="en-US" sz="1795">
              <a:latin typeface="微软雅黑" panose="020B0503020204020204" pitchFamily="34" charset="-122"/>
              <a:ea typeface="微软雅黑" panose="020B0503020204020204" pitchFamily="34" charset="-122"/>
            </a:endParaRPr>
          </a:p>
        </p:txBody>
      </p:sp>
      <p:sp>
        <p:nvSpPr>
          <p:cNvPr id="60" name="Docer Falling Dust PPT demo 24"/>
          <p:cNvSpPr/>
          <p:nvPr/>
        </p:nvSpPr>
        <p:spPr>
          <a:xfrm>
            <a:off x="1640235" y="1384269"/>
            <a:ext cx="97568" cy="2781791"/>
          </a:xfrm>
          <a:custGeom>
            <a:avLst/>
            <a:gdLst/>
            <a:ahLst/>
            <a:cxnLst/>
            <a:rect l="0" t="0" r="r" b="b"/>
            <a:pathLst>
              <a:path w="130090" h="3709054">
                <a:moveTo>
                  <a:pt x="60709" y="0"/>
                </a:moveTo>
                <a:cubicBezTo>
                  <a:pt x="26018" y="0"/>
                  <a:pt x="0" y="34503"/>
                  <a:pt x="0" y="69006"/>
                </a:cubicBezTo>
                <a:cubicBezTo>
                  <a:pt x="0" y="3648674"/>
                  <a:pt x="0" y="3648674"/>
                  <a:pt x="0" y="3648674"/>
                </a:cubicBezTo>
                <a:cubicBezTo>
                  <a:pt x="0" y="3683177"/>
                  <a:pt x="26018" y="3709054"/>
                  <a:pt x="60709" y="3709054"/>
                </a:cubicBezTo>
                <a:cubicBezTo>
                  <a:pt x="60709" y="3709054"/>
                  <a:pt x="60709" y="3709054"/>
                  <a:pt x="60709" y="3709054"/>
                </a:cubicBezTo>
                <a:cubicBezTo>
                  <a:pt x="95399" y="3709054"/>
                  <a:pt x="130090" y="3683177"/>
                  <a:pt x="130090" y="3648674"/>
                </a:cubicBezTo>
                <a:cubicBezTo>
                  <a:pt x="130090" y="69006"/>
                  <a:pt x="130090" y="69006"/>
                  <a:pt x="130090" y="69006"/>
                </a:cubicBezTo>
                <a:cubicBezTo>
                  <a:pt x="130090" y="34503"/>
                  <a:pt x="95399" y="0"/>
                  <a:pt x="60709" y="0"/>
                </a:cubicBezTo>
                <a:close/>
              </a:path>
            </a:pathLst>
          </a:custGeom>
          <a:solidFill>
            <a:srgbClr val="005DA2"/>
          </a:solidFill>
          <a:ln>
            <a:noFill/>
          </a:ln>
        </p:spPr>
        <p:txBody>
          <a:bodyPr vert="horz" wrap="square" lIns="91376" tIns="45687" rIns="91376" bIns="45687" numCol="1" anchor="t" anchorCtr="0"/>
          <a:lstStyle/>
          <a:p>
            <a:endParaRPr lang="en-US" sz="1795">
              <a:latin typeface="微软雅黑" panose="020B0503020204020204" pitchFamily="34" charset="-122"/>
              <a:ea typeface="微软雅黑" panose="020B0503020204020204" pitchFamily="34" charset="-122"/>
            </a:endParaRPr>
          </a:p>
        </p:txBody>
      </p:sp>
      <p:sp>
        <p:nvSpPr>
          <p:cNvPr id="61" name="Docer Falling Dust PPT demo 23"/>
          <p:cNvSpPr/>
          <p:nvPr/>
        </p:nvSpPr>
        <p:spPr>
          <a:xfrm>
            <a:off x="1407664" y="1384268"/>
            <a:ext cx="97568" cy="2787462"/>
          </a:xfrm>
          <a:custGeom>
            <a:avLst/>
            <a:gdLst/>
            <a:ahLst/>
            <a:cxnLst/>
            <a:rect l="0" t="0" r="r" b="b"/>
            <a:pathLst>
              <a:path w="130090" h="3716616">
                <a:moveTo>
                  <a:pt x="60709" y="0"/>
                </a:moveTo>
                <a:cubicBezTo>
                  <a:pt x="26018" y="0"/>
                  <a:pt x="0" y="34493"/>
                  <a:pt x="0" y="68986"/>
                </a:cubicBezTo>
                <a:cubicBezTo>
                  <a:pt x="0" y="3647630"/>
                  <a:pt x="0" y="3647630"/>
                  <a:pt x="0" y="3647630"/>
                </a:cubicBezTo>
                <a:cubicBezTo>
                  <a:pt x="0" y="3682123"/>
                  <a:pt x="26018" y="3707993"/>
                  <a:pt x="60709" y="3716616"/>
                </a:cubicBezTo>
                <a:cubicBezTo>
                  <a:pt x="60709" y="3716616"/>
                  <a:pt x="60709" y="3716616"/>
                  <a:pt x="60709" y="3716616"/>
                </a:cubicBezTo>
                <a:cubicBezTo>
                  <a:pt x="104072" y="3707993"/>
                  <a:pt x="130090" y="3682123"/>
                  <a:pt x="130090" y="3647630"/>
                </a:cubicBezTo>
                <a:cubicBezTo>
                  <a:pt x="130090" y="68986"/>
                  <a:pt x="130090" y="68986"/>
                  <a:pt x="130090" y="68986"/>
                </a:cubicBezTo>
                <a:cubicBezTo>
                  <a:pt x="130090" y="34493"/>
                  <a:pt x="104072" y="0"/>
                  <a:pt x="60709" y="0"/>
                </a:cubicBezTo>
                <a:close/>
              </a:path>
            </a:pathLst>
          </a:custGeom>
          <a:solidFill>
            <a:schemeClr val="accent1"/>
          </a:solidFill>
          <a:ln>
            <a:noFill/>
          </a:ln>
        </p:spPr>
        <p:txBody>
          <a:bodyPr vert="horz" wrap="square" lIns="91376" tIns="45687" rIns="91376" bIns="45687" numCol="1" anchor="t" anchorCtr="0"/>
          <a:lstStyle/>
          <a:p>
            <a:endParaRPr lang="en-US" sz="1795">
              <a:latin typeface="微软雅黑" panose="020B0503020204020204" pitchFamily="34" charset="-122"/>
              <a:ea typeface="微软雅黑" panose="020B0503020204020204" pitchFamily="34" charset="-122"/>
            </a:endParaRPr>
          </a:p>
        </p:txBody>
      </p:sp>
      <p:sp>
        <p:nvSpPr>
          <p:cNvPr id="62" name="Docer Falling Dust PPT demo 22"/>
          <p:cNvSpPr/>
          <p:nvPr/>
        </p:nvSpPr>
        <p:spPr>
          <a:xfrm>
            <a:off x="1498424" y="1384269"/>
            <a:ext cx="141813" cy="2781791"/>
          </a:xfrm>
          <a:custGeom>
            <a:avLst/>
            <a:gdLst/>
            <a:ahLst/>
            <a:cxnLst/>
            <a:rect l="0" t="0" r="r" b="b"/>
            <a:pathLst>
              <a:path w="189084" h="3709054">
                <a:moveTo>
                  <a:pt x="94542" y="0"/>
                </a:moveTo>
                <a:cubicBezTo>
                  <a:pt x="42974" y="0"/>
                  <a:pt x="0" y="34503"/>
                  <a:pt x="0" y="69006"/>
                </a:cubicBezTo>
                <a:cubicBezTo>
                  <a:pt x="0" y="3648674"/>
                  <a:pt x="0" y="3648674"/>
                  <a:pt x="0" y="3648674"/>
                </a:cubicBezTo>
                <a:cubicBezTo>
                  <a:pt x="0" y="3683177"/>
                  <a:pt x="42974" y="3709054"/>
                  <a:pt x="94542" y="3709054"/>
                </a:cubicBezTo>
                <a:cubicBezTo>
                  <a:pt x="94542" y="3709054"/>
                  <a:pt x="94542" y="3709054"/>
                  <a:pt x="94542" y="3709054"/>
                </a:cubicBezTo>
                <a:cubicBezTo>
                  <a:pt x="146110" y="3709054"/>
                  <a:pt x="189084" y="3683177"/>
                  <a:pt x="189084" y="3648674"/>
                </a:cubicBezTo>
                <a:cubicBezTo>
                  <a:pt x="189084" y="69006"/>
                  <a:pt x="189084" y="69006"/>
                  <a:pt x="189084" y="69006"/>
                </a:cubicBezTo>
                <a:cubicBezTo>
                  <a:pt x="189084" y="34503"/>
                  <a:pt x="146110" y="0"/>
                  <a:pt x="94542" y="0"/>
                </a:cubicBezTo>
                <a:close/>
              </a:path>
            </a:pathLst>
          </a:custGeom>
          <a:solidFill>
            <a:schemeClr val="accent1">
              <a:lumMod val="75000"/>
            </a:schemeClr>
          </a:solidFill>
          <a:ln>
            <a:noFill/>
          </a:ln>
        </p:spPr>
        <p:txBody>
          <a:bodyPr vert="horz" wrap="square" lIns="91376" tIns="45687" rIns="91376" bIns="45687" numCol="1" anchor="t" anchorCtr="0"/>
          <a:lstStyle/>
          <a:p>
            <a:endParaRPr lang="en-US" sz="1795">
              <a:latin typeface="微软雅黑" panose="020B0503020204020204" pitchFamily="34" charset="-122"/>
              <a:ea typeface="微软雅黑" panose="020B0503020204020204" pitchFamily="34" charset="-122"/>
            </a:endParaRPr>
          </a:p>
        </p:txBody>
      </p:sp>
      <p:grpSp>
        <p:nvGrpSpPr>
          <p:cNvPr id="2" name="Docer Falling Dust PPT demo 21"/>
          <p:cNvGrpSpPr/>
          <p:nvPr/>
        </p:nvGrpSpPr>
        <p:grpSpPr>
          <a:xfrm>
            <a:off x="1875288" y="1933730"/>
            <a:ext cx="2577872" cy="588548"/>
            <a:chOff x="1738313" y="2143839"/>
            <a:chExt cx="2579688" cy="588963"/>
          </a:xfrm>
        </p:grpSpPr>
        <p:sp>
          <p:nvSpPr>
            <p:cNvPr id="64" name="Docer Falling Dust PPT demo"/>
            <p:cNvSpPr/>
            <p:nvPr/>
          </p:nvSpPr>
          <p:spPr>
            <a:xfrm>
              <a:off x="4154488" y="2234327"/>
              <a:ext cx="163513" cy="498475"/>
            </a:xfrm>
            <a:custGeom>
              <a:avLst/>
              <a:gdLst/>
              <a:ahLst/>
              <a:cxnLst/>
              <a:rect l="0" t="0" r="r" b="b"/>
              <a:pathLst>
                <a:path w="163513" h="498475">
                  <a:moveTo>
                    <a:pt x="0" y="498475"/>
                  </a:moveTo>
                  <a:lnTo>
                    <a:pt x="163513" y="354013"/>
                  </a:lnTo>
                  <a:lnTo>
                    <a:pt x="163513" y="0"/>
                  </a:lnTo>
                  <a:lnTo>
                    <a:pt x="0" y="0"/>
                  </a:lnTo>
                  <a:lnTo>
                    <a:pt x="0" y="498475"/>
                  </a:lnTo>
                  <a:close/>
                </a:path>
              </a:pathLst>
            </a:custGeom>
            <a:solidFill>
              <a:schemeClr val="accent1">
                <a:lumMod val="75000"/>
              </a:schemeClr>
            </a:solidFill>
            <a:ln>
              <a:noFill/>
            </a:ln>
          </p:spPr>
          <p:txBody>
            <a:bodyPr vert="horz" wrap="square" lIns="91376" tIns="45687" rIns="91376" bIns="45687" numCol="1" anchor="t" anchorCtr="0"/>
            <a:lstStyle/>
            <a:p>
              <a:endParaRPr lang="en-US" sz="1795">
                <a:latin typeface="微软雅黑" panose="020B0503020204020204" pitchFamily="34" charset="-122"/>
                <a:ea typeface="微软雅黑" panose="020B0503020204020204" pitchFamily="34" charset="-122"/>
              </a:endParaRPr>
            </a:p>
          </p:txBody>
        </p:sp>
        <p:sp>
          <p:nvSpPr>
            <p:cNvPr id="65" name="Docer Falling Dust PPT demo"/>
            <p:cNvSpPr/>
            <p:nvPr/>
          </p:nvSpPr>
          <p:spPr>
            <a:xfrm>
              <a:off x="1738313" y="2143839"/>
              <a:ext cx="2579688" cy="444500"/>
            </a:xfrm>
            <a:prstGeom prst="rect">
              <a:avLst/>
            </a:prstGeom>
            <a:solidFill>
              <a:schemeClr val="accent1"/>
            </a:solidFill>
            <a:ln>
              <a:noFill/>
            </a:ln>
          </p:spPr>
          <p:txBody>
            <a:bodyPr vert="horz" wrap="square" lIns="91376" tIns="45687" rIns="91376" bIns="45687" numCol="1" anchor="t" anchorCtr="0"/>
            <a:lstStyle/>
            <a:p>
              <a:endParaRPr lang="en-US" sz="1795">
                <a:latin typeface="微软雅黑" panose="020B0503020204020204" pitchFamily="34" charset="-122"/>
                <a:ea typeface="微软雅黑" panose="020B0503020204020204" pitchFamily="34" charset="-122"/>
              </a:endParaRPr>
            </a:p>
          </p:txBody>
        </p:sp>
      </p:grpSp>
      <p:grpSp>
        <p:nvGrpSpPr>
          <p:cNvPr id="3" name="Docer Falling Dust PPT demo 20"/>
          <p:cNvGrpSpPr/>
          <p:nvPr/>
        </p:nvGrpSpPr>
        <p:grpSpPr>
          <a:xfrm>
            <a:off x="1051958" y="1635487"/>
            <a:ext cx="1058117" cy="742427"/>
            <a:chOff x="914400" y="1845389"/>
            <a:chExt cx="1058863" cy="742950"/>
          </a:xfrm>
        </p:grpSpPr>
        <p:sp>
          <p:nvSpPr>
            <p:cNvPr id="67" name="Docer Falling Dust PPT demo"/>
            <p:cNvSpPr/>
            <p:nvPr/>
          </p:nvSpPr>
          <p:spPr>
            <a:xfrm>
              <a:off x="914400" y="1845389"/>
              <a:ext cx="163513" cy="742950"/>
            </a:xfrm>
            <a:custGeom>
              <a:avLst/>
              <a:gdLst/>
              <a:ahLst/>
              <a:cxnLst/>
              <a:rect l="0" t="0" r="r" b="b"/>
              <a:pathLst>
                <a:path w="163513" h="742950">
                  <a:moveTo>
                    <a:pt x="163513" y="742950"/>
                  </a:moveTo>
                  <a:lnTo>
                    <a:pt x="0" y="452438"/>
                  </a:lnTo>
                  <a:lnTo>
                    <a:pt x="0" y="0"/>
                  </a:lnTo>
                  <a:lnTo>
                    <a:pt x="163513" y="0"/>
                  </a:lnTo>
                  <a:lnTo>
                    <a:pt x="163513" y="742950"/>
                  </a:lnTo>
                  <a:close/>
                </a:path>
              </a:pathLst>
            </a:custGeom>
            <a:solidFill>
              <a:schemeClr val="bg1">
                <a:lumMod val="95000"/>
              </a:schemeClr>
            </a:solidFill>
            <a:ln>
              <a:noFill/>
            </a:ln>
          </p:spPr>
          <p:txBody>
            <a:bodyPr vert="horz" wrap="square" lIns="91376" tIns="45687" rIns="91376" bIns="45687" numCol="1" anchor="t" anchorCtr="0"/>
            <a:lstStyle/>
            <a:p>
              <a:endParaRPr lang="en-US" sz="1795">
                <a:latin typeface="微软雅黑" panose="020B0503020204020204" pitchFamily="34" charset="-122"/>
                <a:ea typeface="微软雅黑" panose="020B0503020204020204" pitchFamily="34" charset="-122"/>
              </a:endParaRPr>
            </a:p>
          </p:txBody>
        </p:sp>
        <p:sp>
          <p:nvSpPr>
            <p:cNvPr id="68" name="Docer Falling Dust PPT demo"/>
            <p:cNvSpPr/>
            <p:nvPr/>
          </p:nvSpPr>
          <p:spPr>
            <a:xfrm>
              <a:off x="1738313" y="1845389"/>
              <a:ext cx="234950" cy="742950"/>
            </a:xfrm>
            <a:custGeom>
              <a:avLst/>
              <a:gdLst/>
              <a:ahLst/>
              <a:cxnLst/>
              <a:rect l="0" t="0" r="r" b="b"/>
              <a:pathLst>
                <a:path w="234950" h="742950">
                  <a:moveTo>
                    <a:pt x="0" y="742950"/>
                  </a:moveTo>
                  <a:lnTo>
                    <a:pt x="234950" y="452438"/>
                  </a:lnTo>
                  <a:lnTo>
                    <a:pt x="234950" y="0"/>
                  </a:lnTo>
                  <a:lnTo>
                    <a:pt x="0" y="0"/>
                  </a:lnTo>
                  <a:lnTo>
                    <a:pt x="0" y="742950"/>
                  </a:lnTo>
                  <a:close/>
                </a:path>
              </a:pathLst>
            </a:custGeom>
            <a:solidFill>
              <a:schemeClr val="accent1">
                <a:lumMod val="75000"/>
              </a:schemeClr>
            </a:solidFill>
            <a:ln>
              <a:noFill/>
            </a:ln>
          </p:spPr>
          <p:txBody>
            <a:bodyPr vert="horz" wrap="square" lIns="91376" tIns="45687" rIns="91376" bIns="45687" numCol="1" anchor="t" anchorCtr="0"/>
            <a:lstStyle/>
            <a:p>
              <a:endParaRPr lang="en-US" sz="1795">
                <a:latin typeface="微软雅黑" panose="020B0503020204020204" pitchFamily="34" charset="-122"/>
                <a:ea typeface="微软雅黑" panose="020B0503020204020204" pitchFamily="34" charset="-122"/>
              </a:endParaRPr>
            </a:p>
          </p:txBody>
        </p:sp>
        <p:sp>
          <p:nvSpPr>
            <p:cNvPr id="69" name="Docer Falling Dust PPT demo"/>
            <p:cNvSpPr/>
            <p:nvPr/>
          </p:nvSpPr>
          <p:spPr>
            <a:xfrm>
              <a:off x="914400" y="1845389"/>
              <a:ext cx="1058863" cy="452438"/>
            </a:xfrm>
            <a:prstGeom prst="rect">
              <a:avLst/>
            </a:prstGeom>
            <a:solidFill>
              <a:schemeClr val="accent2"/>
            </a:solidFill>
            <a:ln>
              <a:noFill/>
            </a:ln>
          </p:spPr>
          <p:txBody>
            <a:bodyPr vert="horz" wrap="square" lIns="91376" tIns="45687" rIns="91376" bIns="45687" numCol="1" anchor="t" anchorCtr="0"/>
            <a:lstStyle/>
            <a:p>
              <a:endParaRPr lang="en-US" sz="1795">
                <a:latin typeface="微软雅黑" panose="020B0503020204020204" pitchFamily="34" charset="-122"/>
                <a:ea typeface="微软雅黑" panose="020B0503020204020204" pitchFamily="34" charset="-122"/>
              </a:endParaRPr>
            </a:p>
          </p:txBody>
        </p:sp>
      </p:grpSp>
      <p:grpSp>
        <p:nvGrpSpPr>
          <p:cNvPr id="4" name="Docer Falling Dust PPT demo 19"/>
          <p:cNvGrpSpPr/>
          <p:nvPr/>
        </p:nvGrpSpPr>
        <p:grpSpPr>
          <a:xfrm>
            <a:off x="1875288" y="2784030"/>
            <a:ext cx="2577872" cy="596482"/>
            <a:chOff x="1738313" y="2994739"/>
            <a:chExt cx="2579688" cy="596901"/>
          </a:xfrm>
        </p:grpSpPr>
        <p:sp>
          <p:nvSpPr>
            <p:cNvPr id="71" name="Docer Falling Dust PPT demo"/>
            <p:cNvSpPr/>
            <p:nvPr/>
          </p:nvSpPr>
          <p:spPr>
            <a:xfrm>
              <a:off x="4154488" y="3085227"/>
              <a:ext cx="163513" cy="506413"/>
            </a:xfrm>
            <a:custGeom>
              <a:avLst/>
              <a:gdLst/>
              <a:ahLst/>
              <a:cxnLst/>
              <a:rect l="0" t="0" r="r" b="b"/>
              <a:pathLst>
                <a:path w="163513" h="506413">
                  <a:moveTo>
                    <a:pt x="0" y="506413"/>
                  </a:moveTo>
                  <a:lnTo>
                    <a:pt x="163513" y="361950"/>
                  </a:lnTo>
                  <a:lnTo>
                    <a:pt x="163513" y="0"/>
                  </a:lnTo>
                  <a:lnTo>
                    <a:pt x="0" y="0"/>
                  </a:lnTo>
                  <a:lnTo>
                    <a:pt x="0" y="506413"/>
                  </a:lnTo>
                  <a:close/>
                </a:path>
              </a:pathLst>
            </a:custGeom>
            <a:solidFill>
              <a:schemeClr val="accent2">
                <a:lumMod val="75000"/>
              </a:schemeClr>
            </a:solidFill>
            <a:ln>
              <a:noFill/>
            </a:ln>
          </p:spPr>
          <p:txBody>
            <a:bodyPr vert="horz" wrap="square" lIns="91376" tIns="45687" rIns="91376" bIns="45687" numCol="1" anchor="t" anchorCtr="0"/>
            <a:lstStyle/>
            <a:p>
              <a:endParaRPr lang="en-US" sz="1795">
                <a:latin typeface="微软雅黑" panose="020B0503020204020204" pitchFamily="34" charset="-122"/>
                <a:ea typeface="微软雅黑" panose="020B0503020204020204" pitchFamily="34" charset="-122"/>
              </a:endParaRPr>
            </a:p>
          </p:txBody>
        </p:sp>
        <p:sp>
          <p:nvSpPr>
            <p:cNvPr id="72" name="Docer Falling Dust PPT demo"/>
            <p:cNvSpPr/>
            <p:nvPr/>
          </p:nvSpPr>
          <p:spPr>
            <a:xfrm>
              <a:off x="1738313" y="2994739"/>
              <a:ext cx="2579688" cy="452438"/>
            </a:xfrm>
            <a:prstGeom prst="rect">
              <a:avLst/>
            </a:prstGeom>
            <a:solidFill>
              <a:schemeClr val="accent2"/>
            </a:solidFill>
            <a:ln>
              <a:noFill/>
            </a:ln>
          </p:spPr>
          <p:txBody>
            <a:bodyPr vert="horz" wrap="square" lIns="91376" tIns="45687" rIns="91376" bIns="45687" numCol="1" anchor="t" anchorCtr="0"/>
            <a:lstStyle/>
            <a:p>
              <a:endParaRPr lang="en-US" sz="1795">
                <a:latin typeface="微软雅黑" panose="020B0503020204020204" pitchFamily="34" charset="-122"/>
                <a:ea typeface="微软雅黑" panose="020B0503020204020204" pitchFamily="34" charset="-122"/>
              </a:endParaRPr>
            </a:p>
          </p:txBody>
        </p:sp>
      </p:grpSp>
      <p:grpSp>
        <p:nvGrpSpPr>
          <p:cNvPr id="5" name="Docer Falling Dust PPT demo 18"/>
          <p:cNvGrpSpPr/>
          <p:nvPr/>
        </p:nvGrpSpPr>
        <p:grpSpPr>
          <a:xfrm>
            <a:off x="1051958" y="2485789"/>
            <a:ext cx="1058117" cy="750359"/>
            <a:chOff x="914400" y="2696289"/>
            <a:chExt cx="1058863" cy="750888"/>
          </a:xfrm>
        </p:grpSpPr>
        <p:sp>
          <p:nvSpPr>
            <p:cNvPr id="74" name="Docer Falling Dust PPT demo"/>
            <p:cNvSpPr/>
            <p:nvPr/>
          </p:nvSpPr>
          <p:spPr>
            <a:xfrm>
              <a:off x="914400" y="2696289"/>
              <a:ext cx="163513" cy="750888"/>
            </a:xfrm>
            <a:custGeom>
              <a:avLst/>
              <a:gdLst/>
              <a:ahLst/>
              <a:cxnLst/>
              <a:rect l="0" t="0" r="r" b="b"/>
              <a:pathLst>
                <a:path w="163513" h="750888">
                  <a:moveTo>
                    <a:pt x="163513" y="750888"/>
                  </a:moveTo>
                  <a:lnTo>
                    <a:pt x="0" y="452438"/>
                  </a:lnTo>
                  <a:lnTo>
                    <a:pt x="0" y="0"/>
                  </a:lnTo>
                  <a:lnTo>
                    <a:pt x="163513" y="0"/>
                  </a:lnTo>
                  <a:lnTo>
                    <a:pt x="163513" y="750888"/>
                  </a:lnTo>
                  <a:close/>
                </a:path>
              </a:pathLst>
            </a:custGeom>
            <a:solidFill>
              <a:schemeClr val="bg1">
                <a:lumMod val="95000"/>
              </a:schemeClr>
            </a:solidFill>
            <a:ln>
              <a:noFill/>
            </a:ln>
          </p:spPr>
          <p:txBody>
            <a:bodyPr vert="horz" wrap="square" lIns="91376" tIns="45687" rIns="91376" bIns="45687" numCol="1" anchor="t" anchorCtr="0"/>
            <a:lstStyle/>
            <a:p>
              <a:endParaRPr lang="en-US" sz="1795">
                <a:latin typeface="微软雅黑" panose="020B0503020204020204" pitchFamily="34" charset="-122"/>
                <a:ea typeface="微软雅黑" panose="020B0503020204020204" pitchFamily="34" charset="-122"/>
              </a:endParaRPr>
            </a:p>
          </p:txBody>
        </p:sp>
        <p:sp>
          <p:nvSpPr>
            <p:cNvPr id="75" name="Docer Falling Dust PPT demo"/>
            <p:cNvSpPr/>
            <p:nvPr/>
          </p:nvSpPr>
          <p:spPr>
            <a:xfrm>
              <a:off x="1738313" y="2696289"/>
              <a:ext cx="234950" cy="750888"/>
            </a:xfrm>
            <a:custGeom>
              <a:avLst/>
              <a:gdLst/>
              <a:ahLst/>
              <a:cxnLst/>
              <a:rect l="0" t="0" r="r" b="b"/>
              <a:pathLst>
                <a:path w="234950" h="750888">
                  <a:moveTo>
                    <a:pt x="0" y="750888"/>
                  </a:moveTo>
                  <a:lnTo>
                    <a:pt x="234950" y="452438"/>
                  </a:lnTo>
                  <a:lnTo>
                    <a:pt x="234950" y="0"/>
                  </a:lnTo>
                  <a:lnTo>
                    <a:pt x="0" y="0"/>
                  </a:lnTo>
                  <a:lnTo>
                    <a:pt x="0" y="750888"/>
                  </a:lnTo>
                  <a:close/>
                </a:path>
              </a:pathLst>
            </a:custGeom>
            <a:solidFill>
              <a:schemeClr val="accent2">
                <a:lumMod val="75000"/>
              </a:schemeClr>
            </a:solidFill>
            <a:ln>
              <a:noFill/>
            </a:ln>
          </p:spPr>
          <p:txBody>
            <a:bodyPr vert="horz" wrap="square" lIns="91376" tIns="45687" rIns="91376" bIns="45687" numCol="1" anchor="t" anchorCtr="0"/>
            <a:lstStyle/>
            <a:p>
              <a:endParaRPr lang="en-US" sz="1795">
                <a:latin typeface="微软雅黑" panose="020B0503020204020204" pitchFamily="34" charset="-122"/>
                <a:ea typeface="微软雅黑" panose="020B0503020204020204" pitchFamily="34" charset="-122"/>
              </a:endParaRPr>
            </a:p>
          </p:txBody>
        </p:sp>
        <p:sp>
          <p:nvSpPr>
            <p:cNvPr id="76" name="Docer Falling Dust PPT demo"/>
            <p:cNvSpPr/>
            <p:nvPr/>
          </p:nvSpPr>
          <p:spPr>
            <a:xfrm>
              <a:off x="914400" y="2696289"/>
              <a:ext cx="1058863" cy="452438"/>
            </a:xfrm>
            <a:prstGeom prst="rect">
              <a:avLst/>
            </a:prstGeom>
            <a:solidFill>
              <a:schemeClr val="accent2"/>
            </a:solidFill>
            <a:ln>
              <a:noFill/>
            </a:ln>
          </p:spPr>
          <p:txBody>
            <a:bodyPr vert="horz" wrap="square" lIns="91376" tIns="45687" rIns="91376" bIns="45687" numCol="1" anchor="t" anchorCtr="0"/>
            <a:lstStyle/>
            <a:p>
              <a:endParaRPr lang="en-US" sz="1795">
                <a:latin typeface="微软雅黑" panose="020B0503020204020204" pitchFamily="34" charset="-122"/>
                <a:ea typeface="微软雅黑" panose="020B0503020204020204" pitchFamily="34" charset="-122"/>
              </a:endParaRPr>
            </a:p>
          </p:txBody>
        </p:sp>
      </p:grpSp>
      <p:grpSp>
        <p:nvGrpSpPr>
          <p:cNvPr id="6" name="Docer Falling Dust PPT demo 17"/>
          <p:cNvGrpSpPr/>
          <p:nvPr/>
        </p:nvGrpSpPr>
        <p:grpSpPr>
          <a:xfrm>
            <a:off x="1875288" y="3589910"/>
            <a:ext cx="2577872" cy="596481"/>
            <a:chOff x="1738313" y="3801189"/>
            <a:chExt cx="2579688" cy="596900"/>
          </a:xfrm>
        </p:grpSpPr>
        <p:sp>
          <p:nvSpPr>
            <p:cNvPr id="78" name="Docer Falling Dust PPT demo"/>
            <p:cNvSpPr/>
            <p:nvPr/>
          </p:nvSpPr>
          <p:spPr>
            <a:xfrm>
              <a:off x="4154488" y="3899614"/>
              <a:ext cx="163513" cy="498475"/>
            </a:xfrm>
            <a:custGeom>
              <a:avLst/>
              <a:gdLst/>
              <a:ahLst/>
              <a:cxnLst/>
              <a:rect l="0" t="0" r="r" b="b"/>
              <a:pathLst>
                <a:path w="163513" h="498475">
                  <a:moveTo>
                    <a:pt x="0" y="498475"/>
                  </a:moveTo>
                  <a:lnTo>
                    <a:pt x="163513" y="354013"/>
                  </a:lnTo>
                  <a:lnTo>
                    <a:pt x="163513" y="0"/>
                  </a:lnTo>
                  <a:lnTo>
                    <a:pt x="0" y="0"/>
                  </a:lnTo>
                  <a:lnTo>
                    <a:pt x="0" y="498475"/>
                  </a:lnTo>
                  <a:close/>
                </a:path>
              </a:pathLst>
            </a:custGeom>
            <a:solidFill>
              <a:schemeClr val="accent3">
                <a:lumMod val="75000"/>
              </a:schemeClr>
            </a:solidFill>
            <a:ln>
              <a:noFill/>
            </a:ln>
          </p:spPr>
          <p:txBody>
            <a:bodyPr vert="horz" wrap="square" lIns="91376" tIns="45687" rIns="91376" bIns="45687" numCol="1" anchor="t" anchorCtr="0"/>
            <a:lstStyle/>
            <a:p>
              <a:endParaRPr lang="en-US" sz="1795">
                <a:latin typeface="微软雅黑" panose="020B0503020204020204" pitchFamily="34" charset="-122"/>
                <a:ea typeface="微软雅黑" panose="020B0503020204020204" pitchFamily="34" charset="-122"/>
              </a:endParaRPr>
            </a:p>
          </p:txBody>
        </p:sp>
        <p:sp>
          <p:nvSpPr>
            <p:cNvPr id="79" name="Docer Falling Dust PPT demo"/>
            <p:cNvSpPr/>
            <p:nvPr/>
          </p:nvSpPr>
          <p:spPr>
            <a:xfrm>
              <a:off x="1738313" y="3801189"/>
              <a:ext cx="2579688" cy="452438"/>
            </a:xfrm>
            <a:prstGeom prst="rect">
              <a:avLst/>
            </a:prstGeom>
            <a:solidFill>
              <a:schemeClr val="accent3"/>
            </a:solidFill>
            <a:ln>
              <a:noFill/>
            </a:ln>
          </p:spPr>
          <p:txBody>
            <a:bodyPr vert="horz" wrap="square" lIns="91376" tIns="45687" rIns="91376" bIns="45687" numCol="1" anchor="t" anchorCtr="0"/>
            <a:lstStyle/>
            <a:p>
              <a:endParaRPr lang="en-US" sz="1795">
                <a:latin typeface="微软雅黑" panose="020B0503020204020204" pitchFamily="34" charset="-122"/>
                <a:ea typeface="微软雅黑" panose="020B0503020204020204" pitchFamily="34" charset="-122"/>
              </a:endParaRPr>
            </a:p>
          </p:txBody>
        </p:sp>
      </p:grpSp>
      <p:grpSp>
        <p:nvGrpSpPr>
          <p:cNvPr id="7" name="Docer Falling Dust PPT demo 16"/>
          <p:cNvGrpSpPr/>
          <p:nvPr/>
        </p:nvGrpSpPr>
        <p:grpSpPr>
          <a:xfrm>
            <a:off x="1051958" y="3299602"/>
            <a:ext cx="1058117" cy="742427"/>
            <a:chOff x="914400" y="3510677"/>
            <a:chExt cx="1058863" cy="742950"/>
          </a:xfrm>
        </p:grpSpPr>
        <p:sp>
          <p:nvSpPr>
            <p:cNvPr id="81" name="Docer Falling Dust PPT demo"/>
            <p:cNvSpPr/>
            <p:nvPr/>
          </p:nvSpPr>
          <p:spPr>
            <a:xfrm>
              <a:off x="914400" y="3510677"/>
              <a:ext cx="163513" cy="742950"/>
            </a:xfrm>
            <a:custGeom>
              <a:avLst/>
              <a:gdLst/>
              <a:ahLst/>
              <a:cxnLst/>
              <a:rect l="0" t="0" r="r" b="b"/>
              <a:pathLst>
                <a:path w="163513" h="742950">
                  <a:moveTo>
                    <a:pt x="163513" y="742950"/>
                  </a:moveTo>
                  <a:lnTo>
                    <a:pt x="0" y="452438"/>
                  </a:lnTo>
                  <a:lnTo>
                    <a:pt x="0" y="0"/>
                  </a:lnTo>
                  <a:lnTo>
                    <a:pt x="163513" y="0"/>
                  </a:lnTo>
                  <a:lnTo>
                    <a:pt x="163513" y="742950"/>
                  </a:lnTo>
                  <a:close/>
                </a:path>
              </a:pathLst>
            </a:custGeom>
            <a:solidFill>
              <a:schemeClr val="bg1">
                <a:lumMod val="95000"/>
              </a:schemeClr>
            </a:solidFill>
            <a:ln>
              <a:noFill/>
            </a:ln>
          </p:spPr>
          <p:txBody>
            <a:bodyPr vert="horz" wrap="square" lIns="91376" tIns="45687" rIns="91376" bIns="45687" numCol="1" anchor="t" anchorCtr="0"/>
            <a:lstStyle/>
            <a:p>
              <a:endParaRPr lang="en-US" sz="1795">
                <a:latin typeface="微软雅黑" panose="020B0503020204020204" pitchFamily="34" charset="-122"/>
                <a:ea typeface="微软雅黑" panose="020B0503020204020204" pitchFamily="34" charset="-122"/>
              </a:endParaRPr>
            </a:p>
          </p:txBody>
        </p:sp>
        <p:sp>
          <p:nvSpPr>
            <p:cNvPr id="82" name="Docer Falling Dust PPT demo"/>
            <p:cNvSpPr/>
            <p:nvPr/>
          </p:nvSpPr>
          <p:spPr>
            <a:xfrm>
              <a:off x="1738313" y="3510677"/>
              <a:ext cx="234950" cy="742950"/>
            </a:xfrm>
            <a:custGeom>
              <a:avLst/>
              <a:gdLst/>
              <a:ahLst/>
              <a:cxnLst/>
              <a:rect l="0" t="0" r="r" b="b"/>
              <a:pathLst>
                <a:path w="234950" h="742950">
                  <a:moveTo>
                    <a:pt x="0" y="742950"/>
                  </a:moveTo>
                  <a:lnTo>
                    <a:pt x="234950" y="452438"/>
                  </a:lnTo>
                  <a:lnTo>
                    <a:pt x="234950" y="0"/>
                  </a:lnTo>
                  <a:lnTo>
                    <a:pt x="0" y="0"/>
                  </a:lnTo>
                  <a:lnTo>
                    <a:pt x="0" y="742950"/>
                  </a:lnTo>
                  <a:close/>
                </a:path>
              </a:pathLst>
            </a:custGeom>
            <a:solidFill>
              <a:schemeClr val="accent3">
                <a:lumMod val="75000"/>
              </a:schemeClr>
            </a:solidFill>
            <a:ln>
              <a:noFill/>
            </a:ln>
          </p:spPr>
          <p:txBody>
            <a:bodyPr vert="horz" wrap="square" lIns="91376" tIns="45687" rIns="91376" bIns="45687" numCol="1" anchor="t" anchorCtr="0"/>
            <a:lstStyle/>
            <a:p>
              <a:endParaRPr lang="en-US" sz="1795">
                <a:latin typeface="微软雅黑" panose="020B0503020204020204" pitchFamily="34" charset="-122"/>
                <a:ea typeface="微软雅黑" panose="020B0503020204020204" pitchFamily="34" charset="-122"/>
              </a:endParaRPr>
            </a:p>
          </p:txBody>
        </p:sp>
        <p:sp>
          <p:nvSpPr>
            <p:cNvPr id="83" name="Docer Falling Dust PPT demo"/>
            <p:cNvSpPr/>
            <p:nvPr/>
          </p:nvSpPr>
          <p:spPr>
            <a:xfrm>
              <a:off x="914400" y="3510677"/>
              <a:ext cx="1058863" cy="452438"/>
            </a:xfrm>
            <a:prstGeom prst="rect">
              <a:avLst/>
            </a:prstGeom>
            <a:solidFill>
              <a:schemeClr val="accent2"/>
            </a:solidFill>
            <a:ln>
              <a:noFill/>
            </a:ln>
          </p:spPr>
          <p:txBody>
            <a:bodyPr vert="horz" wrap="square" lIns="91376" tIns="45687" rIns="91376" bIns="45687" numCol="1" anchor="t" anchorCtr="0"/>
            <a:lstStyle/>
            <a:p>
              <a:endParaRPr lang="en-US" sz="1795">
                <a:latin typeface="微软雅黑" panose="020B0503020204020204" pitchFamily="34" charset="-122"/>
                <a:ea typeface="微软雅黑" panose="020B0503020204020204" pitchFamily="34" charset="-122"/>
              </a:endParaRPr>
            </a:p>
          </p:txBody>
        </p:sp>
      </p:grpSp>
      <p:sp>
        <p:nvSpPr>
          <p:cNvPr id="84" name="Docer Falling Dust PPT demo 15"/>
          <p:cNvSpPr txBox="1"/>
          <p:nvPr/>
        </p:nvSpPr>
        <p:spPr>
          <a:xfrm>
            <a:off x="1114277" y="1684432"/>
            <a:ext cx="921790" cy="306705"/>
          </a:xfrm>
          <a:prstGeom prst="rect">
            <a:avLst/>
          </a:prstGeom>
          <a:noFill/>
        </p:spPr>
        <p:txBody>
          <a:bodyPr wrap="square">
            <a:spAutoFit/>
          </a:bodyPr>
          <a:lstStyle/>
          <a:p>
            <a:pPr algn="ctr"/>
            <a:r>
              <a:rPr lang="zh-CN" sz="1400" b="1">
                <a:solidFill>
                  <a:schemeClr val="tx1"/>
                </a:solidFill>
                <a:latin typeface="Arial" panose="020B0604020202020204"/>
                <a:ea typeface="微软雅黑" panose="020B0503020204020204" pitchFamily="34" charset="-122"/>
              </a:rPr>
              <a:t>网厅首页</a:t>
            </a:r>
          </a:p>
        </p:txBody>
      </p:sp>
      <p:sp>
        <p:nvSpPr>
          <p:cNvPr id="85" name="Docer Falling Dust PPT demo 14"/>
          <p:cNvSpPr txBox="1"/>
          <p:nvPr/>
        </p:nvSpPr>
        <p:spPr>
          <a:xfrm>
            <a:off x="1114277" y="2534117"/>
            <a:ext cx="921790" cy="306705"/>
          </a:xfrm>
          <a:prstGeom prst="rect">
            <a:avLst/>
          </a:prstGeom>
          <a:noFill/>
        </p:spPr>
        <p:txBody>
          <a:bodyPr wrap="square">
            <a:spAutoFit/>
          </a:bodyPr>
          <a:lstStyle/>
          <a:p>
            <a:pPr algn="ctr"/>
            <a:r>
              <a:rPr lang="zh-CN" sz="1400" b="1">
                <a:solidFill>
                  <a:schemeClr val="tx1"/>
                </a:solidFill>
                <a:latin typeface="Arial" panose="020B0604020202020204"/>
                <a:ea typeface="微软雅黑" panose="020B0503020204020204" pitchFamily="34" charset="-122"/>
              </a:rPr>
              <a:t>登录界面</a:t>
            </a:r>
          </a:p>
        </p:txBody>
      </p:sp>
      <p:sp>
        <p:nvSpPr>
          <p:cNvPr id="113" name="Docer Falling Dust PPT demo 13"/>
          <p:cNvSpPr txBox="1"/>
          <p:nvPr/>
        </p:nvSpPr>
        <p:spPr>
          <a:xfrm>
            <a:off x="1114277" y="3356645"/>
            <a:ext cx="921790" cy="306705"/>
          </a:xfrm>
          <a:prstGeom prst="rect">
            <a:avLst/>
          </a:prstGeom>
          <a:noFill/>
        </p:spPr>
        <p:txBody>
          <a:bodyPr wrap="square">
            <a:spAutoFit/>
          </a:bodyPr>
          <a:lstStyle/>
          <a:p>
            <a:pPr algn="ctr"/>
            <a:r>
              <a:rPr lang="zh-CN" sz="1400" b="1">
                <a:solidFill>
                  <a:schemeClr val="tx1"/>
                </a:solidFill>
                <a:latin typeface="Arial" panose="020B0604020202020204"/>
                <a:ea typeface="微软雅黑" panose="020B0503020204020204" pitchFamily="34" charset="-122"/>
              </a:rPr>
              <a:t>单位登录</a:t>
            </a:r>
          </a:p>
        </p:txBody>
      </p:sp>
      <p:sp>
        <p:nvSpPr>
          <p:cNvPr id="114" name="Docer Falling Dust PPT demo 12"/>
          <p:cNvSpPr txBox="1"/>
          <p:nvPr/>
        </p:nvSpPr>
        <p:spPr>
          <a:xfrm>
            <a:off x="2718911" y="1981200"/>
            <a:ext cx="1692116" cy="306705"/>
          </a:xfrm>
          <a:prstGeom prst="rect">
            <a:avLst/>
          </a:prstGeom>
          <a:noFill/>
        </p:spPr>
        <p:txBody>
          <a:bodyPr wrap="square">
            <a:spAutoFit/>
          </a:bodyPr>
          <a:lstStyle/>
          <a:p>
            <a:r>
              <a:rPr lang="zh-CN" sz="1400">
                <a:solidFill>
                  <a:schemeClr val="bg1"/>
                </a:solidFill>
                <a:latin typeface="Arial" panose="020B0604020202020204"/>
                <a:ea typeface="微软雅黑" panose="020B0503020204020204" pitchFamily="34" charset="-122"/>
              </a:rPr>
              <a:t>点击</a:t>
            </a:r>
            <a:r>
              <a:rPr lang="en-US" sz="1400">
                <a:solidFill>
                  <a:schemeClr val="bg1"/>
                </a:solidFill>
                <a:latin typeface="Arial" panose="020B0604020202020204"/>
                <a:ea typeface="微软雅黑" panose="020B0503020204020204" pitchFamily="34" charset="-122"/>
              </a:rPr>
              <a:t>“</a:t>
            </a:r>
            <a:r>
              <a:rPr lang="zh-CN" sz="1400" b="1">
                <a:solidFill>
                  <a:schemeClr val="bg1"/>
                </a:solidFill>
                <a:latin typeface="Arial" panose="020B0604020202020204"/>
                <a:ea typeface="微软雅黑" panose="020B0503020204020204" pitchFamily="34" charset="-122"/>
              </a:rPr>
              <a:t>您好！请登录</a:t>
            </a:r>
            <a:r>
              <a:rPr lang="en-US" sz="1400">
                <a:solidFill>
                  <a:schemeClr val="bg1"/>
                </a:solidFill>
                <a:latin typeface="Arial" panose="020B0604020202020204"/>
                <a:ea typeface="微软雅黑" panose="020B0503020204020204" pitchFamily="34" charset="-122"/>
              </a:rPr>
              <a:t>”</a:t>
            </a:r>
          </a:p>
        </p:txBody>
      </p:sp>
      <p:sp>
        <p:nvSpPr>
          <p:cNvPr id="115" name="Docer Falling Dust PPT demo 11"/>
          <p:cNvSpPr txBox="1"/>
          <p:nvPr/>
        </p:nvSpPr>
        <p:spPr>
          <a:xfrm>
            <a:off x="2719142" y="2818217"/>
            <a:ext cx="1473056" cy="306705"/>
          </a:xfrm>
          <a:prstGeom prst="rect">
            <a:avLst/>
          </a:prstGeom>
          <a:noFill/>
        </p:spPr>
        <p:txBody>
          <a:bodyPr wrap="square">
            <a:spAutoFit/>
          </a:bodyPr>
          <a:lstStyle/>
          <a:p>
            <a:r>
              <a:rPr lang="zh-CN" sz="1400">
                <a:solidFill>
                  <a:schemeClr val="bg1"/>
                </a:solidFill>
                <a:latin typeface="Arial" panose="020B0604020202020204"/>
                <a:ea typeface="微软雅黑" panose="020B0503020204020204" pitchFamily="34" charset="-122"/>
              </a:rPr>
              <a:t>选择</a:t>
            </a:r>
            <a:r>
              <a:rPr lang="en-US" sz="1400">
                <a:solidFill>
                  <a:schemeClr val="bg1"/>
                </a:solidFill>
                <a:latin typeface="Arial" panose="020B0604020202020204"/>
                <a:ea typeface="微软雅黑" panose="020B0503020204020204" pitchFamily="34" charset="-122"/>
              </a:rPr>
              <a:t>“</a:t>
            </a:r>
            <a:r>
              <a:rPr lang="zh-CN" sz="1400" b="1">
                <a:solidFill>
                  <a:schemeClr val="bg1"/>
                </a:solidFill>
                <a:latin typeface="Arial" panose="020B0604020202020204"/>
                <a:ea typeface="微软雅黑" panose="020B0503020204020204" pitchFamily="34" charset="-122"/>
              </a:rPr>
              <a:t>单位登录</a:t>
            </a:r>
            <a:r>
              <a:rPr lang="en-US" sz="1400">
                <a:solidFill>
                  <a:schemeClr val="bg1"/>
                </a:solidFill>
                <a:latin typeface="Arial" panose="020B0604020202020204"/>
                <a:ea typeface="微软雅黑" panose="020B0503020204020204" pitchFamily="34" charset="-122"/>
              </a:rPr>
              <a:t>”</a:t>
            </a:r>
          </a:p>
        </p:txBody>
      </p:sp>
      <p:sp>
        <p:nvSpPr>
          <p:cNvPr id="116" name="Docer Falling Dust PPT demo 10"/>
          <p:cNvSpPr txBox="1"/>
          <p:nvPr/>
        </p:nvSpPr>
        <p:spPr>
          <a:xfrm>
            <a:off x="2719142" y="3649770"/>
            <a:ext cx="1473056" cy="306705"/>
          </a:xfrm>
          <a:prstGeom prst="rect">
            <a:avLst/>
          </a:prstGeom>
          <a:noFill/>
        </p:spPr>
        <p:txBody>
          <a:bodyPr wrap="square">
            <a:spAutoFit/>
          </a:bodyPr>
          <a:lstStyle/>
          <a:p>
            <a:r>
              <a:rPr lang="zh-CN" sz="1400">
                <a:solidFill>
                  <a:schemeClr val="bg1"/>
                </a:solidFill>
                <a:latin typeface="Arial" panose="020B0604020202020204"/>
                <a:ea typeface="微软雅黑" panose="020B0503020204020204" pitchFamily="34" charset="-122"/>
              </a:rPr>
              <a:t>点击</a:t>
            </a:r>
            <a:r>
              <a:rPr lang="en-US" sz="1400">
                <a:solidFill>
                  <a:schemeClr val="bg1"/>
                </a:solidFill>
                <a:latin typeface="Arial" panose="020B0604020202020204"/>
                <a:ea typeface="微软雅黑" panose="020B0503020204020204" pitchFamily="34" charset="-122"/>
              </a:rPr>
              <a:t>“</a:t>
            </a:r>
            <a:r>
              <a:rPr lang="zh-CN" sz="1400" b="1">
                <a:solidFill>
                  <a:schemeClr val="bg1"/>
                </a:solidFill>
                <a:latin typeface="Arial" panose="020B0604020202020204"/>
                <a:ea typeface="微软雅黑" panose="020B0503020204020204" pitchFamily="34" charset="-122"/>
              </a:rPr>
              <a:t>立即注册</a:t>
            </a:r>
            <a:r>
              <a:rPr lang="en-US" sz="1400">
                <a:solidFill>
                  <a:schemeClr val="bg1"/>
                </a:solidFill>
                <a:latin typeface="Arial" panose="020B0604020202020204"/>
                <a:ea typeface="微软雅黑" panose="020B0503020204020204" pitchFamily="34" charset="-122"/>
              </a:rPr>
              <a:t>”</a:t>
            </a:r>
          </a:p>
        </p:txBody>
      </p:sp>
      <p:grpSp>
        <p:nvGrpSpPr>
          <p:cNvPr id="9" name="Docer Falling Dust PPT demo 3"/>
          <p:cNvGrpSpPr/>
          <p:nvPr/>
        </p:nvGrpSpPr>
        <p:grpSpPr>
          <a:xfrm>
            <a:off x="2306642" y="1998122"/>
            <a:ext cx="314936" cy="311242"/>
            <a:chOff x="674688" y="4314825"/>
            <a:chExt cx="541338" cy="534988"/>
          </a:xfrm>
          <a:solidFill>
            <a:schemeClr val="bg1"/>
          </a:solidFill>
        </p:grpSpPr>
        <p:sp>
          <p:nvSpPr>
            <p:cNvPr id="124" name="Docer Falling Dust PPT demo 4"/>
            <p:cNvSpPr/>
            <p:nvPr/>
          </p:nvSpPr>
          <p:spPr>
            <a:xfrm>
              <a:off x="982663" y="4579938"/>
              <a:ext cx="233363" cy="269875"/>
            </a:xfrm>
            <a:custGeom>
              <a:avLst/>
              <a:gdLst/>
              <a:ahLst/>
              <a:cxnLst/>
              <a:rect l="0" t="0" r="r" b="b"/>
              <a:pathLst>
                <a:path w="233363" h="269875">
                  <a:moveTo>
                    <a:pt x="67838" y="269875"/>
                  </a:moveTo>
                  <a:cubicBezTo>
                    <a:pt x="67838" y="269875"/>
                    <a:pt x="67838" y="269875"/>
                    <a:pt x="67838" y="269875"/>
                  </a:cubicBezTo>
                  <a:cubicBezTo>
                    <a:pt x="59698" y="269875"/>
                    <a:pt x="54270" y="264423"/>
                    <a:pt x="51557" y="258971"/>
                  </a:cubicBezTo>
                  <a:cubicBezTo>
                    <a:pt x="0" y="84506"/>
                    <a:pt x="0" y="84506"/>
                    <a:pt x="0" y="84506"/>
                  </a:cubicBezTo>
                  <a:cubicBezTo>
                    <a:pt x="32562" y="76328"/>
                    <a:pt x="32562" y="76328"/>
                    <a:pt x="32562" y="76328"/>
                  </a:cubicBezTo>
                  <a:cubicBezTo>
                    <a:pt x="70552" y="204451"/>
                    <a:pt x="70552" y="204451"/>
                    <a:pt x="70552" y="204451"/>
                  </a:cubicBezTo>
                  <a:cubicBezTo>
                    <a:pt x="97687" y="133574"/>
                    <a:pt x="97687" y="133574"/>
                    <a:pt x="97687" y="133574"/>
                  </a:cubicBezTo>
                  <a:cubicBezTo>
                    <a:pt x="100400" y="128122"/>
                    <a:pt x="108541" y="122670"/>
                    <a:pt x="116682" y="125396"/>
                  </a:cubicBezTo>
                  <a:cubicBezTo>
                    <a:pt x="179093" y="136301"/>
                    <a:pt x="179093" y="136301"/>
                    <a:pt x="179093" y="136301"/>
                  </a:cubicBezTo>
                  <a:cubicBezTo>
                    <a:pt x="92260" y="19082"/>
                    <a:pt x="92260" y="19082"/>
                    <a:pt x="92260" y="19082"/>
                  </a:cubicBezTo>
                  <a:cubicBezTo>
                    <a:pt x="119395" y="0"/>
                    <a:pt x="119395" y="0"/>
                    <a:pt x="119395" y="0"/>
                  </a:cubicBezTo>
                  <a:cubicBezTo>
                    <a:pt x="230649" y="149931"/>
                    <a:pt x="230649" y="149931"/>
                    <a:pt x="230649" y="149931"/>
                  </a:cubicBezTo>
                  <a:cubicBezTo>
                    <a:pt x="233363" y="155383"/>
                    <a:pt x="233363" y="160835"/>
                    <a:pt x="230649" y="166287"/>
                  </a:cubicBezTo>
                  <a:cubicBezTo>
                    <a:pt x="227936" y="174465"/>
                    <a:pt x="219795" y="177191"/>
                    <a:pt x="214368" y="174465"/>
                  </a:cubicBezTo>
                  <a:cubicBezTo>
                    <a:pt x="122109" y="158109"/>
                    <a:pt x="122109" y="158109"/>
                    <a:pt x="122109" y="158109"/>
                  </a:cubicBezTo>
                  <a:cubicBezTo>
                    <a:pt x="81406" y="258971"/>
                    <a:pt x="81406" y="258971"/>
                    <a:pt x="81406" y="258971"/>
                  </a:cubicBezTo>
                  <a:cubicBezTo>
                    <a:pt x="78692" y="267149"/>
                    <a:pt x="73265" y="269875"/>
                    <a:pt x="67838" y="269875"/>
                  </a:cubicBezTo>
                  <a:close/>
                </a:path>
              </a:pathLst>
            </a:custGeom>
            <a:grpFill/>
            <a:ln>
              <a:noFill/>
            </a:ln>
          </p:spPr>
          <p:txBody>
            <a:bodyPr vert="horz" wrap="square" lIns="68580" tIns="34290" rIns="68580" bIns="34290" numCol="1" anchor="t" anchorCtr="0"/>
            <a:lstStyle/>
            <a:p>
              <a:endParaRPr lang="zh-CN" sz="1350"/>
            </a:p>
          </p:txBody>
        </p:sp>
        <p:sp>
          <p:nvSpPr>
            <p:cNvPr id="125" name="Docer Falling Dust PPT demo 3"/>
            <p:cNvSpPr/>
            <p:nvPr/>
          </p:nvSpPr>
          <p:spPr>
            <a:xfrm>
              <a:off x="674688" y="4576763"/>
              <a:ext cx="247650" cy="254000"/>
            </a:xfrm>
            <a:custGeom>
              <a:avLst/>
              <a:gdLst/>
              <a:ahLst/>
              <a:cxnLst/>
              <a:rect l="0" t="0" r="r" b="b"/>
              <a:pathLst>
                <a:path w="247650" h="254000">
                  <a:moveTo>
                    <a:pt x="155121" y="254000"/>
                  </a:moveTo>
                  <a:cubicBezTo>
                    <a:pt x="155121" y="254000"/>
                    <a:pt x="155121" y="254000"/>
                    <a:pt x="152400" y="254000"/>
                  </a:cubicBezTo>
                  <a:cubicBezTo>
                    <a:pt x="146957" y="254000"/>
                    <a:pt x="141514" y="248538"/>
                    <a:pt x="138793" y="240344"/>
                  </a:cubicBezTo>
                  <a:cubicBezTo>
                    <a:pt x="119743" y="144753"/>
                    <a:pt x="119743" y="144753"/>
                    <a:pt x="119743" y="144753"/>
                  </a:cubicBezTo>
                  <a:cubicBezTo>
                    <a:pt x="19050" y="142022"/>
                    <a:pt x="19050" y="142022"/>
                    <a:pt x="19050" y="142022"/>
                  </a:cubicBezTo>
                  <a:cubicBezTo>
                    <a:pt x="10886" y="142022"/>
                    <a:pt x="5443" y="136559"/>
                    <a:pt x="2721" y="131097"/>
                  </a:cubicBezTo>
                  <a:cubicBezTo>
                    <a:pt x="0" y="122903"/>
                    <a:pt x="2721" y="117441"/>
                    <a:pt x="8164" y="111978"/>
                  </a:cubicBezTo>
                  <a:cubicBezTo>
                    <a:pt x="133350" y="0"/>
                    <a:pt x="133350" y="0"/>
                    <a:pt x="133350" y="0"/>
                  </a:cubicBezTo>
                  <a:cubicBezTo>
                    <a:pt x="155121" y="24581"/>
                    <a:pt x="155121" y="24581"/>
                    <a:pt x="155121" y="24581"/>
                  </a:cubicBezTo>
                  <a:cubicBezTo>
                    <a:pt x="59871" y="109247"/>
                    <a:pt x="59871" y="109247"/>
                    <a:pt x="59871" y="109247"/>
                  </a:cubicBezTo>
                  <a:cubicBezTo>
                    <a:pt x="133350" y="111978"/>
                    <a:pt x="133350" y="111978"/>
                    <a:pt x="133350" y="111978"/>
                  </a:cubicBezTo>
                  <a:cubicBezTo>
                    <a:pt x="138793" y="111978"/>
                    <a:pt x="146957" y="117441"/>
                    <a:pt x="146957" y="125634"/>
                  </a:cubicBezTo>
                  <a:cubicBezTo>
                    <a:pt x="163286" y="191183"/>
                    <a:pt x="163286" y="191183"/>
                    <a:pt x="163286" y="191183"/>
                  </a:cubicBezTo>
                  <a:cubicBezTo>
                    <a:pt x="220436" y="79204"/>
                    <a:pt x="220436" y="79204"/>
                    <a:pt x="220436" y="79204"/>
                  </a:cubicBezTo>
                  <a:cubicBezTo>
                    <a:pt x="247650" y="95591"/>
                    <a:pt x="247650" y="95591"/>
                    <a:pt x="247650" y="95591"/>
                  </a:cubicBezTo>
                  <a:cubicBezTo>
                    <a:pt x="171450" y="245806"/>
                    <a:pt x="171450" y="245806"/>
                    <a:pt x="171450" y="245806"/>
                  </a:cubicBezTo>
                  <a:cubicBezTo>
                    <a:pt x="168729" y="251269"/>
                    <a:pt x="160564" y="254000"/>
                    <a:pt x="155121" y="254000"/>
                  </a:cubicBezTo>
                  <a:close/>
                </a:path>
              </a:pathLst>
            </a:custGeom>
            <a:grpFill/>
            <a:ln>
              <a:noFill/>
            </a:ln>
          </p:spPr>
          <p:txBody>
            <a:bodyPr vert="horz" wrap="square" lIns="68580" tIns="34290" rIns="68580" bIns="34290" numCol="1" anchor="t" anchorCtr="0"/>
            <a:lstStyle/>
            <a:p>
              <a:endParaRPr lang="zh-CN" sz="1350"/>
            </a:p>
          </p:txBody>
        </p:sp>
        <p:sp>
          <p:nvSpPr>
            <p:cNvPr id="126" name="Docer Falling Dust PPT demo 2"/>
            <p:cNvSpPr/>
            <p:nvPr/>
          </p:nvSpPr>
          <p:spPr>
            <a:xfrm>
              <a:off x="881063" y="4421188"/>
              <a:ext cx="147638" cy="144463"/>
            </a:xfrm>
            <a:prstGeom prst="ellipse">
              <a:avLst/>
            </a:prstGeom>
            <a:grpFill/>
            <a:ln>
              <a:noFill/>
            </a:ln>
          </p:spPr>
          <p:txBody>
            <a:bodyPr vert="horz" wrap="square" lIns="68580" tIns="34290" rIns="68580" bIns="34290" numCol="1" anchor="t" anchorCtr="0"/>
            <a:lstStyle/>
            <a:p>
              <a:endParaRPr lang="zh-CN" sz="1350"/>
            </a:p>
          </p:txBody>
        </p:sp>
        <p:sp>
          <p:nvSpPr>
            <p:cNvPr id="127" name="Docer Falling Dust PPT demo 1"/>
            <p:cNvSpPr/>
            <p:nvPr/>
          </p:nvSpPr>
          <p:spPr>
            <a:xfrm>
              <a:off x="771526" y="4314825"/>
              <a:ext cx="365125" cy="357188"/>
            </a:xfrm>
            <a:custGeom>
              <a:avLst/>
              <a:gdLst/>
              <a:ahLst/>
              <a:cxnLst/>
              <a:rect l="0" t="0" r="r" b="b"/>
              <a:pathLst>
                <a:path w="365125" h="357188">
                  <a:moveTo>
                    <a:pt x="356951" y="188137"/>
                  </a:moveTo>
                  <a:cubicBezTo>
                    <a:pt x="362400" y="177231"/>
                    <a:pt x="365125" y="166324"/>
                    <a:pt x="365125" y="158144"/>
                  </a:cubicBezTo>
                  <a:cubicBezTo>
                    <a:pt x="362400" y="149964"/>
                    <a:pt x="356951" y="141785"/>
                    <a:pt x="351501" y="130878"/>
                  </a:cubicBezTo>
                  <a:cubicBezTo>
                    <a:pt x="348776" y="128151"/>
                    <a:pt x="346051" y="122698"/>
                    <a:pt x="343326" y="119972"/>
                  </a:cubicBezTo>
                  <a:cubicBezTo>
                    <a:pt x="343326" y="117245"/>
                    <a:pt x="340602" y="111792"/>
                    <a:pt x="340602" y="106338"/>
                  </a:cubicBezTo>
                  <a:cubicBezTo>
                    <a:pt x="340602" y="95432"/>
                    <a:pt x="337877" y="84525"/>
                    <a:pt x="332427" y="79072"/>
                  </a:cubicBezTo>
                  <a:cubicBezTo>
                    <a:pt x="326978" y="70892"/>
                    <a:pt x="318803" y="65439"/>
                    <a:pt x="307904" y="59986"/>
                  </a:cubicBezTo>
                  <a:cubicBezTo>
                    <a:pt x="305179" y="57259"/>
                    <a:pt x="299729" y="54533"/>
                    <a:pt x="297005" y="51806"/>
                  </a:cubicBezTo>
                  <a:cubicBezTo>
                    <a:pt x="294280" y="51806"/>
                    <a:pt x="291555" y="46353"/>
                    <a:pt x="288830" y="40899"/>
                  </a:cubicBezTo>
                  <a:cubicBezTo>
                    <a:pt x="280656" y="32720"/>
                    <a:pt x="275206" y="24540"/>
                    <a:pt x="267032" y="21813"/>
                  </a:cubicBezTo>
                  <a:cubicBezTo>
                    <a:pt x="258857" y="16360"/>
                    <a:pt x="247958" y="16360"/>
                    <a:pt x="237059" y="16360"/>
                  </a:cubicBezTo>
                  <a:cubicBezTo>
                    <a:pt x="231609" y="16360"/>
                    <a:pt x="226160" y="16360"/>
                    <a:pt x="223435" y="16360"/>
                  </a:cubicBezTo>
                  <a:cubicBezTo>
                    <a:pt x="220710" y="13633"/>
                    <a:pt x="215260" y="10907"/>
                    <a:pt x="209811" y="10907"/>
                  </a:cubicBezTo>
                  <a:cubicBezTo>
                    <a:pt x="201636" y="5453"/>
                    <a:pt x="190737" y="0"/>
                    <a:pt x="182563" y="0"/>
                  </a:cubicBezTo>
                  <a:cubicBezTo>
                    <a:pt x="174388" y="0"/>
                    <a:pt x="163489" y="5453"/>
                    <a:pt x="155314" y="8180"/>
                  </a:cubicBezTo>
                  <a:cubicBezTo>
                    <a:pt x="149865" y="10907"/>
                    <a:pt x="144415" y="13633"/>
                    <a:pt x="141690" y="16360"/>
                  </a:cubicBezTo>
                  <a:cubicBezTo>
                    <a:pt x="138965" y="16360"/>
                    <a:pt x="133516" y="16360"/>
                    <a:pt x="128066" y="16360"/>
                  </a:cubicBezTo>
                  <a:cubicBezTo>
                    <a:pt x="117167" y="16360"/>
                    <a:pt x="106268" y="16360"/>
                    <a:pt x="98093" y="21813"/>
                  </a:cubicBezTo>
                  <a:cubicBezTo>
                    <a:pt x="89919" y="24540"/>
                    <a:pt x="81744" y="35446"/>
                    <a:pt x="76295" y="43626"/>
                  </a:cubicBezTo>
                  <a:cubicBezTo>
                    <a:pt x="70845" y="46353"/>
                    <a:pt x="68120" y="51806"/>
                    <a:pt x="68120" y="54533"/>
                  </a:cubicBezTo>
                  <a:cubicBezTo>
                    <a:pt x="65396" y="54533"/>
                    <a:pt x="59946" y="57259"/>
                    <a:pt x="54496" y="59986"/>
                  </a:cubicBezTo>
                  <a:cubicBezTo>
                    <a:pt x="46322" y="65439"/>
                    <a:pt x="35423" y="70892"/>
                    <a:pt x="29973" y="79072"/>
                  </a:cubicBezTo>
                  <a:cubicBezTo>
                    <a:pt x="27248" y="84525"/>
                    <a:pt x="24523" y="95432"/>
                    <a:pt x="21799" y="106338"/>
                  </a:cubicBezTo>
                  <a:cubicBezTo>
                    <a:pt x="21799" y="111792"/>
                    <a:pt x="21799" y="117245"/>
                    <a:pt x="19074" y="119972"/>
                  </a:cubicBezTo>
                  <a:cubicBezTo>
                    <a:pt x="19074" y="122698"/>
                    <a:pt x="16349" y="128151"/>
                    <a:pt x="13624" y="130878"/>
                  </a:cubicBezTo>
                  <a:cubicBezTo>
                    <a:pt x="8174" y="141785"/>
                    <a:pt x="0" y="149964"/>
                    <a:pt x="0" y="158144"/>
                  </a:cubicBezTo>
                  <a:cubicBezTo>
                    <a:pt x="0" y="166324"/>
                    <a:pt x="2725" y="177231"/>
                    <a:pt x="5450" y="188137"/>
                  </a:cubicBezTo>
                  <a:cubicBezTo>
                    <a:pt x="8174" y="190864"/>
                    <a:pt x="10899" y="199044"/>
                    <a:pt x="10899" y="201770"/>
                  </a:cubicBezTo>
                  <a:cubicBezTo>
                    <a:pt x="10899" y="204497"/>
                    <a:pt x="10899" y="209950"/>
                    <a:pt x="10899" y="215403"/>
                  </a:cubicBezTo>
                  <a:cubicBezTo>
                    <a:pt x="8174" y="226310"/>
                    <a:pt x="8174" y="237216"/>
                    <a:pt x="10899" y="245396"/>
                  </a:cubicBezTo>
                  <a:cubicBezTo>
                    <a:pt x="13624" y="250850"/>
                    <a:pt x="21799" y="259029"/>
                    <a:pt x="29973" y="267209"/>
                  </a:cubicBezTo>
                  <a:cubicBezTo>
                    <a:pt x="32698" y="269936"/>
                    <a:pt x="38147" y="275389"/>
                    <a:pt x="40872" y="278116"/>
                  </a:cubicBezTo>
                  <a:cubicBezTo>
                    <a:pt x="40872" y="278116"/>
                    <a:pt x="43597" y="283569"/>
                    <a:pt x="46322" y="289022"/>
                  </a:cubicBezTo>
                  <a:cubicBezTo>
                    <a:pt x="49047" y="299929"/>
                    <a:pt x="54496" y="308109"/>
                    <a:pt x="59946" y="316289"/>
                  </a:cubicBezTo>
                  <a:cubicBezTo>
                    <a:pt x="68120" y="321742"/>
                    <a:pt x="79020" y="324468"/>
                    <a:pt x="87194" y="327195"/>
                  </a:cubicBezTo>
                  <a:cubicBezTo>
                    <a:pt x="92644" y="327195"/>
                    <a:pt x="98093" y="329922"/>
                    <a:pt x="100818" y="329922"/>
                  </a:cubicBezTo>
                  <a:cubicBezTo>
                    <a:pt x="103543" y="332648"/>
                    <a:pt x="108993" y="335375"/>
                    <a:pt x="114442" y="338102"/>
                  </a:cubicBezTo>
                  <a:cubicBezTo>
                    <a:pt x="122617" y="346281"/>
                    <a:pt x="130791" y="351735"/>
                    <a:pt x="138965" y="354461"/>
                  </a:cubicBezTo>
                  <a:cubicBezTo>
                    <a:pt x="147140" y="357188"/>
                    <a:pt x="158039" y="354461"/>
                    <a:pt x="168938" y="351735"/>
                  </a:cubicBezTo>
                  <a:cubicBezTo>
                    <a:pt x="174388" y="351735"/>
                    <a:pt x="179838" y="349008"/>
                    <a:pt x="182563" y="349008"/>
                  </a:cubicBezTo>
                  <a:cubicBezTo>
                    <a:pt x="185287" y="349008"/>
                    <a:pt x="190737" y="351735"/>
                    <a:pt x="196187" y="351735"/>
                  </a:cubicBezTo>
                  <a:cubicBezTo>
                    <a:pt x="204361" y="354461"/>
                    <a:pt x="212535" y="354461"/>
                    <a:pt x="217985" y="354461"/>
                  </a:cubicBezTo>
                  <a:cubicBezTo>
                    <a:pt x="220710" y="354461"/>
                    <a:pt x="223435" y="354461"/>
                    <a:pt x="226160" y="354461"/>
                  </a:cubicBezTo>
                  <a:cubicBezTo>
                    <a:pt x="234334" y="351735"/>
                    <a:pt x="242508" y="346281"/>
                    <a:pt x="250683" y="338102"/>
                  </a:cubicBezTo>
                  <a:cubicBezTo>
                    <a:pt x="256132" y="335375"/>
                    <a:pt x="258857" y="332648"/>
                    <a:pt x="261582" y="329922"/>
                  </a:cubicBezTo>
                  <a:cubicBezTo>
                    <a:pt x="264307" y="329922"/>
                    <a:pt x="269757" y="327195"/>
                    <a:pt x="275206" y="327195"/>
                  </a:cubicBezTo>
                  <a:cubicBezTo>
                    <a:pt x="286105" y="324468"/>
                    <a:pt x="297005" y="321742"/>
                    <a:pt x="302454" y="316289"/>
                  </a:cubicBezTo>
                  <a:cubicBezTo>
                    <a:pt x="310629" y="308109"/>
                    <a:pt x="313354" y="299929"/>
                    <a:pt x="318803" y="289022"/>
                  </a:cubicBezTo>
                  <a:cubicBezTo>
                    <a:pt x="321528" y="283569"/>
                    <a:pt x="321528" y="278116"/>
                    <a:pt x="324253" y="278116"/>
                  </a:cubicBezTo>
                  <a:cubicBezTo>
                    <a:pt x="326978" y="275389"/>
                    <a:pt x="329702" y="269936"/>
                    <a:pt x="335152" y="267209"/>
                  </a:cubicBezTo>
                  <a:cubicBezTo>
                    <a:pt x="343326" y="259029"/>
                    <a:pt x="351501" y="250850"/>
                    <a:pt x="354226" y="245396"/>
                  </a:cubicBezTo>
                  <a:cubicBezTo>
                    <a:pt x="356951" y="237216"/>
                    <a:pt x="354226" y="226310"/>
                    <a:pt x="354226" y="215403"/>
                  </a:cubicBezTo>
                  <a:cubicBezTo>
                    <a:pt x="354226" y="209950"/>
                    <a:pt x="354226" y="204497"/>
                    <a:pt x="354226" y="201770"/>
                  </a:cubicBezTo>
                  <a:cubicBezTo>
                    <a:pt x="354226" y="199044"/>
                    <a:pt x="356951" y="193590"/>
                    <a:pt x="356951" y="188137"/>
                  </a:cubicBezTo>
                  <a:close/>
                  <a:moveTo>
                    <a:pt x="182563" y="283569"/>
                  </a:moveTo>
                  <a:cubicBezTo>
                    <a:pt x="122617" y="283569"/>
                    <a:pt x="76295" y="234490"/>
                    <a:pt x="76295" y="177231"/>
                  </a:cubicBezTo>
                  <a:cubicBezTo>
                    <a:pt x="76295" y="119972"/>
                    <a:pt x="122617" y="73619"/>
                    <a:pt x="182563" y="73619"/>
                  </a:cubicBezTo>
                  <a:cubicBezTo>
                    <a:pt x="239784" y="73619"/>
                    <a:pt x="288830" y="119972"/>
                    <a:pt x="288830" y="177231"/>
                  </a:cubicBezTo>
                  <a:cubicBezTo>
                    <a:pt x="288830" y="234490"/>
                    <a:pt x="239784" y="283569"/>
                    <a:pt x="182563" y="283569"/>
                  </a:cubicBezTo>
                  <a:close/>
                </a:path>
              </a:pathLst>
            </a:custGeom>
            <a:grpFill/>
            <a:ln>
              <a:noFill/>
            </a:ln>
          </p:spPr>
          <p:txBody>
            <a:bodyPr vert="horz" wrap="square" lIns="68580" tIns="34290" rIns="68580" bIns="34290" numCol="1" anchor="t" anchorCtr="0"/>
            <a:lstStyle/>
            <a:p>
              <a:endParaRPr lang="zh-CN" sz="1350"/>
            </a:p>
          </p:txBody>
        </p:sp>
      </p:grpSp>
      <p:grpSp>
        <p:nvGrpSpPr>
          <p:cNvPr id="10" name="Docer Falling Dust PPT demo 2"/>
          <p:cNvGrpSpPr/>
          <p:nvPr/>
        </p:nvGrpSpPr>
        <p:grpSpPr>
          <a:xfrm>
            <a:off x="2332283" y="2874455"/>
            <a:ext cx="301083" cy="225350"/>
            <a:chOff x="4113213" y="3232150"/>
            <a:chExt cx="517526" cy="387350"/>
          </a:xfrm>
          <a:solidFill>
            <a:schemeClr val="bg1"/>
          </a:solidFill>
        </p:grpSpPr>
        <p:sp>
          <p:nvSpPr>
            <p:cNvPr id="129" name="Docer Falling Dust PPT demo 3"/>
            <p:cNvSpPr/>
            <p:nvPr/>
          </p:nvSpPr>
          <p:spPr>
            <a:xfrm>
              <a:off x="4292601" y="3394075"/>
              <a:ext cx="338138" cy="225425"/>
            </a:xfrm>
            <a:custGeom>
              <a:avLst/>
              <a:gdLst/>
              <a:ahLst/>
              <a:cxnLst/>
              <a:rect l="0" t="0" r="r" b="b"/>
              <a:pathLst>
                <a:path w="338138" h="225425">
                  <a:moveTo>
                    <a:pt x="109077" y="225425"/>
                  </a:moveTo>
                  <a:cubicBezTo>
                    <a:pt x="109077" y="219993"/>
                    <a:pt x="109077" y="217277"/>
                    <a:pt x="109077" y="211845"/>
                  </a:cubicBezTo>
                  <a:cubicBezTo>
                    <a:pt x="111804" y="192833"/>
                    <a:pt x="111804" y="192833"/>
                    <a:pt x="111804" y="192833"/>
                  </a:cubicBezTo>
                  <a:cubicBezTo>
                    <a:pt x="87261" y="203697"/>
                    <a:pt x="87261" y="203697"/>
                    <a:pt x="87261" y="203697"/>
                  </a:cubicBezTo>
                  <a:cubicBezTo>
                    <a:pt x="84535" y="203697"/>
                    <a:pt x="81808" y="203697"/>
                    <a:pt x="79081" y="203697"/>
                  </a:cubicBezTo>
                  <a:cubicBezTo>
                    <a:pt x="73627" y="203697"/>
                    <a:pt x="65446" y="200981"/>
                    <a:pt x="62719" y="195549"/>
                  </a:cubicBezTo>
                  <a:cubicBezTo>
                    <a:pt x="8181" y="111355"/>
                    <a:pt x="8181" y="111355"/>
                    <a:pt x="8181" y="111355"/>
                  </a:cubicBezTo>
                  <a:cubicBezTo>
                    <a:pt x="0" y="100491"/>
                    <a:pt x="2727" y="89627"/>
                    <a:pt x="13635" y="84195"/>
                  </a:cubicBezTo>
                  <a:cubicBezTo>
                    <a:pt x="16362" y="81479"/>
                    <a:pt x="19088" y="81479"/>
                    <a:pt x="24542" y="81479"/>
                  </a:cubicBezTo>
                  <a:cubicBezTo>
                    <a:pt x="29996" y="81479"/>
                    <a:pt x="35450" y="84195"/>
                    <a:pt x="40904" y="89627"/>
                  </a:cubicBezTo>
                  <a:cubicBezTo>
                    <a:pt x="87261" y="160242"/>
                    <a:pt x="87261" y="160242"/>
                    <a:pt x="87261" y="160242"/>
                  </a:cubicBezTo>
                  <a:cubicBezTo>
                    <a:pt x="149981" y="135798"/>
                    <a:pt x="149981" y="135798"/>
                    <a:pt x="149981" y="135798"/>
                  </a:cubicBezTo>
                  <a:cubicBezTo>
                    <a:pt x="152707" y="135798"/>
                    <a:pt x="152707" y="135798"/>
                    <a:pt x="152707" y="135798"/>
                  </a:cubicBezTo>
                  <a:cubicBezTo>
                    <a:pt x="158161" y="130366"/>
                    <a:pt x="166342" y="127650"/>
                    <a:pt x="174523" y="122218"/>
                  </a:cubicBezTo>
                  <a:cubicBezTo>
                    <a:pt x="188157" y="116786"/>
                    <a:pt x="188157" y="116786"/>
                    <a:pt x="188157" y="116786"/>
                  </a:cubicBezTo>
                  <a:cubicBezTo>
                    <a:pt x="177250" y="105923"/>
                    <a:pt x="177250" y="105923"/>
                    <a:pt x="177250" y="105923"/>
                  </a:cubicBezTo>
                  <a:cubicBezTo>
                    <a:pt x="166342" y="95059"/>
                    <a:pt x="160888" y="78763"/>
                    <a:pt x="160888" y="62467"/>
                  </a:cubicBezTo>
                  <a:cubicBezTo>
                    <a:pt x="160888" y="29876"/>
                    <a:pt x="188157" y="0"/>
                    <a:pt x="223607" y="0"/>
                  </a:cubicBezTo>
                  <a:cubicBezTo>
                    <a:pt x="229061" y="0"/>
                    <a:pt x="234515" y="2716"/>
                    <a:pt x="239969" y="2716"/>
                  </a:cubicBezTo>
                  <a:cubicBezTo>
                    <a:pt x="267238" y="10864"/>
                    <a:pt x="286327" y="35308"/>
                    <a:pt x="286327" y="62467"/>
                  </a:cubicBezTo>
                  <a:cubicBezTo>
                    <a:pt x="286327" y="78763"/>
                    <a:pt x="278146" y="95059"/>
                    <a:pt x="269965" y="105923"/>
                  </a:cubicBezTo>
                  <a:cubicBezTo>
                    <a:pt x="259057" y="116786"/>
                    <a:pt x="259057" y="116786"/>
                    <a:pt x="259057" y="116786"/>
                  </a:cubicBezTo>
                  <a:cubicBezTo>
                    <a:pt x="272692" y="122218"/>
                    <a:pt x="272692" y="122218"/>
                    <a:pt x="272692" y="122218"/>
                  </a:cubicBezTo>
                  <a:cubicBezTo>
                    <a:pt x="313596" y="141230"/>
                    <a:pt x="338138" y="181970"/>
                    <a:pt x="338138" y="225425"/>
                  </a:cubicBezTo>
                  <a:lnTo>
                    <a:pt x="109077" y="225425"/>
                  </a:lnTo>
                  <a:close/>
                </a:path>
              </a:pathLst>
            </a:custGeom>
            <a:grpFill/>
            <a:ln>
              <a:noFill/>
            </a:ln>
          </p:spPr>
          <p:txBody>
            <a:bodyPr vert="horz" wrap="square" lIns="68580" tIns="34290" rIns="68580" bIns="34290" numCol="1" anchor="t" anchorCtr="0"/>
            <a:lstStyle/>
            <a:p>
              <a:endParaRPr lang="zh-CN" sz="1350"/>
            </a:p>
          </p:txBody>
        </p:sp>
        <p:sp>
          <p:nvSpPr>
            <p:cNvPr id="130" name="Docer Falling Dust PPT demo 2"/>
            <p:cNvSpPr/>
            <p:nvPr/>
          </p:nvSpPr>
          <p:spPr>
            <a:xfrm>
              <a:off x="4140201" y="3232150"/>
              <a:ext cx="395288" cy="314325"/>
            </a:xfrm>
            <a:custGeom>
              <a:avLst/>
              <a:gdLst/>
              <a:ahLst/>
              <a:cxnLst/>
              <a:rect l="0" t="0" r="r" b="b"/>
              <a:pathLst>
                <a:path w="395288" h="314325">
                  <a:moveTo>
                    <a:pt x="384384" y="0"/>
                  </a:moveTo>
                  <a:cubicBezTo>
                    <a:pt x="10904" y="0"/>
                    <a:pt x="10904" y="0"/>
                    <a:pt x="10904" y="0"/>
                  </a:cubicBezTo>
                  <a:cubicBezTo>
                    <a:pt x="2726" y="0"/>
                    <a:pt x="0" y="5467"/>
                    <a:pt x="0" y="10933"/>
                  </a:cubicBezTo>
                  <a:cubicBezTo>
                    <a:pt x="0" y="303392"/>
                    <a:pt x="0" y="303392"/>
                    <a:pt x="0" y="303392"/>
                  </a:cubicBezTo>
                  <a:cubicBezTo>
                    <a:pt x="0" y="308858"/>
                    <a:pt x="2726" y="314325"/>
                    <a:pt x="10904" y="314325"/>
                  </a:cubicBezTo>
                  <a:cubicBezTo>
                    <a:pt x="174472" y="314325"/>
                    <a:pt x="174472" y="314325"/>
                    <a:pt x="174472" y="314325"/>
                  </a:cubicBezTo>
                  <a:cubicBezTo>
                    <a:pt x="149937" y="278793"/>
                    <a:pt x="149937" y="278793"/>
                    <a:pt x="149937" y="278793"/>
                  </a:cubicBezTo>
                  <a:cubicBezTo>
                    <a:pt x="144485" y="270593"/>
                    <a:pt x="144485" y="259660"/>
                    <a:pt x="147211" y="248727"/>
                  </a:cubicBezTo>
                  <a:cubicBezTo>
                    <a:pt x="147211" y="248727"/>
                    <a:pt x="147211" y="248727"/>
                    <a:pt x="147211" y="248727"/>
                  </a:cubicBezTo>
                  <a:cubicBezTo>
                    <a:pt x="81784" y="150329"/>
                    <a:pt x="81784" y="150329"/>
                    <a:pt x="81784" y="150329"/>
                  </a:cubicBezTo>
                  <a:cubicBezTo>
                    <a:pt x="79058" y="144863"/>
                    <a:pt x="79058" y="136663"/>
                    <a:pt x="84510" y="133930"/>
                  </a:cubicBezTo>
                  <a:cubicBezTo>
                    <a:pt x="89962" y="131197"/>
                    <a:pt x="98140" y="131197"/>
                    <a:pt x="100867" y="136663"/>
                  </a:cubicBezTo>
                  <a:cubicBezTo>
                    <a:pt x="163567" y="235060"/>
                    <a:pt x="163567" y="235060"/>
                    <a:pt x="163567" y="235060"/>
                  </a:cubicBezTo>
                  <a:cubicBezTo>
                    <a:pt x="177198" y="226861"/>
                    <a:pt x="193555" y="232327"/>
                    <a:pt x="201733" y="245993"/>
                  </a:cubicBezTo>
                  <a:cubicBezTo>
                    <a:pt x="245351" y="308858"/>
                    <a:pt x="245351" y="308858"/>
                    <a:pt x="245351" y="308858"/>
                  </a:cubicBezTo>
                  <a:cubicBezTo>
                    <a:pt x="297148" y="289726"/>
                    <a:pt x="297148" y="289726"/>
                    <a:pt x="297148" y="289726"/>
                  </a:cubicBezTo>
                  <a:cubicBezTo>
                    <a:pt x="305326" y="284259"/>
                    <a:pt x="313504" y="278793"/>
                    <a:pt x="321683" y="273326"/>
                  </a:cubicBezTo>
                  <a:cubicBezTo>
                    <a:pt x="310778" y="262393"/>
                    <a:pt x="302600" y="243260"/>
                    <a:pt x="302600" y="224127"/>
                  </a:cubicBezTo>
                  <a:cubicBezTo>
                    <a:pt x="302600" y="185862"/>
                    <a:pt x="335313" y="150329"/>
                    <a:pt x="376205" y="150329"/>
                  </a:cubicBezTo>
                  <a:cubicBezTo>
                    <a:pt x="381657" y="150329"/>
                    <a:pt x="389836" y="153063"/>
                    <a:pt x="395288" y="155796"/>
                  </a:cubicBezTo>
                  <a:cubicBezTo>
                    <a:pt x="395288" y="10933"/>
                    <a:pt x="395288" y="10933"/>
                    <a:pt x="395288" y="10933"/>
                  </a:cubicBezTo>
                  <a:cubicBezTo>
                    <a:pt x="395288" y="5467"/>
                    <a:pt x="389836" y="0"/>
                    <a:pt x="384384" y="0"/>
                  </a:cubicBezTo>
                  <a:close/>
                  <a:moveTo>
                    <a:pt x="280791" y="183128"/>
                  </a:moveTo>
                  <a:cubicBezTo>
                    <a:pt x="163567" y="183128"/>
                    <a:pt x="163567" y="183128"/>
                    <a:pt x="163567" y="183128"/>
                  </a:cubicBezTo>
                  <a:cubicBezTo>
                    <a:pt x="158115" y="183128"/>
                    <a:pt x="152663" y="177662"/>
                    <a:pt x="152663" y="172195"/>
                  </a:cubicBezTo>
                  <a:cubicBezTo>
                    <a:pt x="152663" y="166729"/>
                    <a:pt x="158115" y="161262"/>
                    <a:pt x="163567" y="161262"/>
                  </a:cubicBezTo>
                  <a:cubicBezTo>
                    <a:pt x="280791" y="161262"/>
                    <a:pt x="280791" y="161262"/>
                    <a:pt x="280791" y="161262"/>
                  </a:cubicBezTo>
                  <a:cubicBezTo>
                    <a:pt x="288969" y="161262"/>
                    <a:pt x="291695" y="166729"/>
                    <a:pt x="291695" y="172195"/>
                  </a:cubicBezTo>
                  <a:cubicBezTo>
                    <a:pt x="291695" y="177662"/>
                    <a:pt x="288969" y="183128"/>
                    <a:pt x="280791" y="183128"/>
                  </a:cubicBezTo>
                  <a:close/>
                  <a:moveTo>
                    <a:pt x="313504" y="131197"/>
                  </a:moveTo>
                  <a:cubicBezTo>
                    <a:pt x="163567" y="131197"/>
                    <a:pt x="163567" y="131197"/>
                    <a:pt x="163567" y="131197"/>
                  </a:cubicBezTo>
                  <a:cubicBezTo>
                    <a:pt x="158115" y="131197"/>
                    <a:pt x="152663" y="125730"/>
                    <a:pt x="152663" y="120263"/>
                  </a:cubicBezTo>
                  <a:cubicBezTo>
                    <a:pt x="152663" y="112064"/>
                    <a:pt x="158115" y="109330"/>
                    <a:pt x="163567" y="109330"/>
                  </a:cubicBezTo>
                  <a:cubicBezTo>
                    <a:pt x="313504" y="109330"/>
                    <a:pt x="313504" y="109330"/>
                    <a:pt x="313504" y="109330"/>
                  </a:cubicBezTo>
                  <a:cubicBezTo>
                    <a:pt x="318957" y="109330"/>
                    <a:pt x="324409" y="112064"/>
                    <a:pt x="324409" y="120263"/>
                  </a:cubicBezTo>
                  <a:cubicBezTo>
                    <a:pt x="324409" y="125730"/>
                    <a:pt x="318957" y="131197"/>
                    <a:pt x="313504" y="131197"/>
                  </a:cubicBezTo>
                  <a:close/>
                  <a:moveTo>
                    <a:pt x="313504" y="76531"/>
                  </a:moveTo>
                  <a:cubicBezTo>
                    <a:pt x="163567" y="76531"/>
                    <a:pt x="163567" y="76531"/>
                    <a:pt x="163567" y="76531"/>
                  </a:cubicBezTo>
                  <a:cubicBezTo>
                    <a:pt x="158115" y="76531"/>
                    <a:pt x="152663" y="73798"/>
                    <a:pt x="152663" y="65598"/>
                  </a:cubicBezTo>
                  <a:cubicBezTo>
                    <a:pt x="152663" y="60132"/>
                    <a:pt x="158115" y="54665"/>
                    <a:pt x="163567" y="54665"/>
                  </a:cubicBezTo>
                  <a:cubicBezTo>
                    <a:pt x="313504" y="54665"/>
                    <a:pt x="313504" y="54665"/>
                    <a:pt x="313504" y="54665"/>
                  </a:cubicBezTo>
                  <a:cubicBezTo>
                    <a:pt x="318957" y="54665"/>
                    <a:pt x="324409" y="60132"/>
                    <a:pt x="324409" y="65598"/>
                  </a:cubicBezTo>
                  <a:cubicBezTo>
                    <a:pt x="324409" y="73798"/>
                    <a:pt x="318957" y="76531"/>
                    <a:pt x="313504" y="76531"/>
                  </a:cubicBezTo>
                  <a:close/>
                </a:path>
              </a:pathLst>
            </a:custGeom>
            <a:grpFill/>
            <a:ln>
              <a:noFill/>
            </a:ln>
          </p:spPr>
          <p:txBody>
            <a:bodyPr vert="horz" wrap="square" lIns="68580" tIns="34290" rIns="68580" bIns="34290" numCol="1" anchor="t" anchorCtr="0"/>
            <a:lstStyle/>
            <a:p>
              <a:endParaRPr lang="zh-CN" sz="1350"/>
            </a:p>
          </p:txBody>
        </p:sp>
        <p:sp>
          <p:nvSpPr>
            <p:cNvPr id="131" name="Docer Falling Dust PPT demo 1"/>
            <p:cNvSpPr/>
            <p:nvPr/>
          </p:nvSpPr>
          <p:spPr>
            <a:xfrm>
              <a:off x="4113213" y="3578225"/>
              <a:ext cx="220663" cy="22225"/>
            </a:xfrm>
            <a:custGeom>
              <a:avLst/>
              <a:gdLst/>
              <a:ahLst/>
              <a:cxnLst/>
              <a:rect l="0" t="0" r="r" b="b"/>
              <a:pathLst>
                <a:path w="220663" h="22225">
                  <a:moveTo>
                    <a:pt x="209766" y="22225"/>
                  </a:moveTo>
                  <a:cubicBezTo>
                    <a:pt x="8173" y="22225"/>
                    <a:pt x="8173" y="22225"/>
                    <a:pt x="8173" y="22225"/>
                  </a:cubicBezTo>
                  <a:cubicBezTo>
                    <a:pt x="2724" y="22225"/>
                    <a:pt x="0" y="16669"/>
                    <a:pt x="0" y="11113"/>
                  </a:cubicBezTo>
                  <a:cubicBezTo>
                    <a:pt x="0" y="2778"/>
                    <a:pt x="2724" y="0"/>
                    <a:pt x="8173" y="0"/>
                  </a:cubicBezTo>
                  <a:cubicBezTo>
                    <a:pt x="209766" y="0"/>
                    <a:pt x="209766" y="0"/>
                    <a:pt x="209766" y="0"/>
                  </a:cubicBezTo>
                  <a:cubicBezTo>
                    <a:pt x="215215" y="0"/>
                    <a:pt x="220663" y="2778"/>
                    <a:pt x="220663" y="11113"/>
                  </a:cubicBezTo>
                  <a:cubicBezTo>
                    <a:pt x="220663" y="16669"/>
                    <a:pt x="215215" y="22225"/>
                    <a:pt x="209766" y="22225"/>
                  </a:cubicBezTo>
                  <a:close/>
                </a:path>
              </a:pathLst>
            </a:custGeom>
            <a:grpFill/>
            <a:ln>
              <a:noFill/>
            </a:ln>
          </p:spPr>
          <p:txBody>
            <a:bodyPr vert="horz" wrap="square" lIns="68580" tIns="34290" rIns="68580" bIns="34290" numCol="1" anchor="t" anchorCtr="0"/>
            <a:lstStyle/>
            <a:p>
              <a:endParaRPr lang="zh-CN" sz="1350"/>
            </a:p>
          </p:txBody>
        </p:sp>
      </p:grpSp>
      <p:grpSp>
        <p:nvGrpSpPr>
          <p:cNvPr id="11" name="Docer Falling Dust PPT demo 1"/>
          <p:cNvGrpSpPr/>
          <p:nvPr/>
        </p:nvGrpSpPr>
        <p:grpSpPr>
          <a:xfrm>
            <a:off x="2334239" y="3662657"/>
            <a:ext cx="312166" cy="306624"/>
            <a:chOff x="8678863" y="5465763"/>
            <a:chExt cx="536576" cy="527050"/>
          </a:xfrm>
          <a:solidFill>
            <a:schemeClr val="bg1"/>
          </a:solidFill>
        </p:grpSpPr>
        <p:sp>
          <p:nvSpPr>
            <p:cNvPr id="133" name="Docer Falling Dust PPT demo 2"/>
            <p:cNvSpPr/>
            <p:nvPr/>
          </p:nvSpPr>
          <p:spPr>
            <a:xfrm>
              <a:off x="8678863" y="5465763"/>
              <a:ext cx="498475" cy="479425"/>
            </a:xfrm>
            <a:custGeom>
              <a:avLst/>
              <a:gdLst/>
              <a:ahLst/>
              <a:cxnLst/>
              <a:rect l="0" t="0" r="r" b="b"/>
              <a:pathLst>
                <a:path w="498475" h="479425">
                  <a:moveTo>
                    <a:pt x="473960" y="277849"/>
                  </a:moveTo>
                  <a:cubicBezTo>
                    <a:pt x="482132" y="277849"/>
                    <a:pt x="484855" y="272401"/>
                    <a:pt x="487579" y="266953"/>
                  </a:cubicBezTo>
                  <a:cubicBezTo>
                    <a:pt x="498475" y="168888"/>
                    <a:pt x="443997" y="70824"/>
                    <a:pt x="354108" y="24516"/>
                  </a:cubicBezTo>
                  <a:cubicBezTo>
                    <a:pt x="321421" y="8172"/>
                    <a:pt x="286010" y="0"/>
                    <a:pt x="247876" y="0"/>
                  </a:cubicBezTo>
                  <a:cubicBezTo>
                    <a:pt x="155263" y="0"/>
                    <a:pt x="73545" y="51756"/>
                    <a:pt x="32687" y="133476"/>
                  </a:cubicBezTo>
                  <a:cubicBezTo>
                    <a:pt x="5448" y="190680"/>
                    <a:pt x="0" y="256057"/>
                    <a:pt x="19067" y="315985"/>
                  </a:cubicBezTo>
                  <a:cubicBezTo>
                    <a:pt x="40859" y="375913"/>
                    <a:pt x="84441" y="424945"/>
                    <a:pt x="141643" y="454909"/>
                  </a:cubicBezTo>
                  <a:cubicBezTo>
                    <a:pt x="174330" y="471253"/>
                    <a:pt x="209741" y="479425"/>
                    <a:pt x="247876" y="479425"/>
                  </a:cubicBezTo>
                  <a:cubicBezTo>
                    <a:pt x="258771" y="479425"/>
                    <a:pt x="269667" y="479425"/>
                    <a:pt x="280562" y="476701"/>
                  </a:cubicBezTo>
                  <a:cubicBezTo>
                    <a:pt x="286010" y="476701"/>
                    <a:pt x="291458" y="471253"/>
                    <a:pt x="291458" y="465805"/>
                  </a:cubicBezTo>
                  <a:cubicBezTo>
                    <a:pt x="269667" y="256057"/>
                    <a:pt x="269667" y="256057"/>
                    <a:pt x="269667" y="256057"/>
                  </a:cubicBezTo>
                  <a:lnTo>
                    <a:pt x="473960" y="277849"/>
                  </a:lnTo>
                  <a:close/>
                </a:path>
              </a:pathLst>
            </a:custGeom>
            <a:grpFill/>
            <a:ln>
              <a:noFill/>
            </a:ln>
          </p:spPr>
          <p:txBody>
            <a:bodyPr vert="horz" wrap="square" lIns="68580" tIns="34290" rIns="68580" bIns="34290" numCol="1" anchor="t" anchorCtr="0"/>
            <a:lstStyle/>
            <a:p>
              <a:endParaRPr lang="zh-CN" sz="1350"/>
            </a:p>
          </p:txBody>
        </p:sp>
        <p:sp>
          <p:nvSpPr>
            <p:cNvPr id="134" name="Docer Falling Dust PPT demo 1"/>
            <p:cNvSpPr/>
            <p:nvPr/>
          </p:nvSpPr>
          <p:spPr>
            <a:xfrm>
              <a:off x="8975726" y="5746750"/>
              <a:ext cx="239713" cy="246063"/>
            </a:xfrm>
            <a:custGeom>
              <a:avLst/>
              <a:gdLst/>
              <a:ahLst/>
              <a:cxnLst/>
              <a:rect l="0" t="0" r="r" b="b"/>
              <a:pathLst>
                <a:path w="239713" h="246063">
                  <a:moveTo>
                    <a:pt x="236989" y="24606"/>
                  </a:moveTo>
                  <a:cubicBezTo>
                    <a:pt x="234265" y="24606"/>
                    <a:pt x="231541" y="21872"/>
                    <a:pt x="228817" y="21872"/>
                  </a:cubicBezTo>
                  <a:cubicBezTo>
                    <a:pt x="10896" y="0"/>
                    <a:pt x="10896" y="0"/>
                    <a:pt x="10896" y="0"/>
                  </a:cubicBezTo>
                  <a:cubicBezTo>
                    <a:pt x="8172" y="0"/>
                    <a:pt x="5448" y="0"/>
                    <a:pt x="2724" y="2734"/>
                  </a:cubicBezTo>
                  <a:cubicBezTo>
                    <a:pt x="0" y="5468"/>
                    <a:pt x="0" y="8202"/>
                    <a:pt x="0" y="10936"/>
                  </a:cubicBezTo>
                  <a:cubicBezTo>
                    <a:pt x="21792" y="235127"/>
                    <a:pt x="21792" y="235127"/>
                    <a:pt x="21792" y="235127"/>
                  </a:cubicBezTo>
                  <a:cubicBezTo>
                    <a:pt x="21792" y="237861"/>
                    <a:pt x="24516" y="240595"/>
                    <a:pt x="27240" y="243329"/>
                  </a:cubicBezTo>
                  <a:cubicBezTo>
                    <a:pt x="27240" y="243329"/>
                    <a:pt x="29964" y="246063"/>
                    <a:pt x="32688" y="246063"/>
                  </a:cubicBezTo>
                  <a:cubicBezTo>
                    <a:pt x="32688" y="246063"/>
                    <a:pt x="32688" y="246063"/>
                    <a:pt x="35412" y="246063"/>
                  </a:cubicBezTo>
                  <a:cubicBezTo>
                    <a:pt x="111684" y="232393"/>
                    <a:pt x="179785" y="185914"/>
                    <a:pt x="215197" y="114829"/>
                  </a:cubicBezTo>
                  <a:cubicBezTo>
                    <a:pt x="228817" y="87489"/>
                    <a:pt x="236989" y="62883"/>
                    <a:pt x="239713" y="32808"/>
                  </a:cubicBezTo>
                  <a:cubicBezTo>
                    <a:pt x="239713" y="30074"/>
                    <a:pt x="239713" y="27340"/>
                    <a:pt x="236989" y="24606"/>
                  </a:cubicBezTo>
                  <a:close/>
                </a:path>
              </a:pathLst>
            </a:custGeom>
            <a:grpFill/>
            <a:ln>
              <a:noFill/>
            </a:ln>
          </p:spPr>
          <p:txBody>
            <a:bodyPr vert="horz" wrap="square" lIns="68580" tIns="34290" rIns="68580" bIns="34290" numCol="1" anchor="t" anchorCtr="0"/>
            <a:lstStyle/>
            <a:p>
              <a:endParaRPr lang="zh-CN" sz="1350"/>
            </a:p>
          </p:txBody>
        </p:sp>
      </p:grpSp>
      <p:pic>
        <p:nvPicPr>
          <p:cNvPr id="8" name="图片 7"/>
          <p:cNvPicPr/>
          <p:nvPr/>
        </p:nvPicPr>
        <p:blipFill>
          <a:blip r:embed="rId2" cstate="print"/>
          <a:stretch>
            <a:fillRect/>
          </a:stretch>
        </p:blipFill>
        <p:spPr>
          <a:xfrm>
            <a:off x="5127360" y="1047230"/>
            <a:ext cx="3029000" cy="3509955"/>
          </a:xfrm>
          <a:prstGeom prst="rect">
            <a:avLst/>
          </a:prstGeom>
        </p:spPr>
      </p:pic>
      <p:sp>
        <p:nvSpPr>
          <p:cNvPr id="31" name="Title 1"/>
          <p:cNvSpPr txBox="1"/>
          <p:nvPr/>
        </p:nvSpPr>
        <p:spPr>
          <a:xfrm>
            <a:off x="857885" y="200025"/>
            <a:ext cx="4752975"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GB" sz="1800" b="1" dirty="0">
                <a:solidFill>
                  <a:schemeClr val="tx1">
                    <a:lumMod val="75000"/>
                    <a:lumOff val="25000"/>
                  </a:schemeClr>
                </a:solidFill>
                <a:latin typeface="微软雅黑" panose="020B0503020204020204" pitchFamily="34" charset="-122"/>
                <a:ea typeface="微软雅黑" panose="020B0503020204020204" pitchFamily="34" charset="-122"/>
              </a:rPr>
              <a:t>单位用户注册</a:t>
            </a:r>
            <a:r>
              <a:rPr lang="en-US" altLang="zh-CN" sz="18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线上自助注册</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85813" y="214313"/>
            <a:ext cx="4839786" cy="369332"/>
          </a:xfrm>
          <a:prstGeom prst="rect">
            <a:avLst/>
          </a:prstGeom>
        </p:spPr>
        <p:txBody>
          <a:bodyPr wrap="none">
            <a:spAutoFit/>
          </a:bodyPr>
          <a:lstStyle/>
          <a:p>
            <a:pPr fontAlgn="auto">
              <a:spcBef>
                <a:spcPts val="0"/>
              </a:spcBef>
              <a:spcAft>
                <a:spcPts val="0"/>
              </a:spcAft>
              <a:defRPr/>
            </a:pP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社会保险缴费申报</a:t>
            </a:r>
            <a:r>
              <a:rPr lang="en-US" altLang="zh-CN" b="1"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缴费基数调整（上调）</a:t>
            </a:r>
          </a:p>
        </p:txBody>
      </p:sp>
      <p:pic>
        <p:nvPicPr>
          <p:cNvPr id="69634" name="图片 3" descr="11.png"/>
          <p:cNvPicPr>
            <a:picLocks noChangeAspect="1"/>
          </p:cNvPicPr>
          <p:nvPr/>
        </p:nvPicPr>
        <p:blipFill>
          <a:blip r:embed="rId2"/>
          <a:srcRect/>
          <a:stretch>
            <a:fillRect/>
          </a:stretch>
        </p:blipFill>
        <p:spPr bwMode="auto">
          <a:xfrm>
            <a:off x="214282" y="785800"/>
            <a:ext cx="8429625" cy="2071687"/>
          </a:xfrm>
          <a:prstGeom prst="rect">
            <a:avLst/>
          </a:prstGeom>
          <a:noFill/>
          <a:ln w="9525">
            <a:noFill/>
            <a:miter lim="800000"/>
            <a:headEnd/>
            <a:tailEnd/>
          </a:ln>
        </p:spPr>
      </p:pic>
      <p:pic>
        <p:nvPicPr>
          <p:cNvPr id="69635" name="图片 4" descr="11.png"/>
          <p:cNvPicPr>
            <a:picLocks noChangeAspect="1"/>
          </p:cNvPicPr>
          <p:nvPr/>
        </p:nvPicPr>
        <p:blipFill>
          <a:blip r:embed="rId3"/>
          <a:srcRect/>
          <a:stretch>
            <a:fillRect/>
          </a:stretch>
        </p:blipFill>
        <p:spPr bwMode="auto">
          <a:xfrm>
            <a:off x="214313" y="2714625"/>
            <a:ext cx="8429625" cy="2143125"/>
          </a:xfrm>
          <a:prstGeom prst="rect">
            <a:avLst/>
          </a:prstGeom>
          <a:noFill/>
          <a:ln w="9525">
            <a:noFill/>
            <a:miter lim="800000"/>
            <a:headEnd/>
            <a:tailEnd/>
          </a:ln>
        </p:spPr>
      </p:pic>
      <p:sp>
        <p:nvSpPr>
          <p:cNvPr id="5" name="TextBox 4"/>
          <p:cNvSpPr txBox="1"/>
          <p:nvPr/>
        </p:nvSpPr>
        <p:spPr>
          <a:xfrm>
            <a:off x="928662" y="2428874"/>
            <a:ext cx="3286148" cy="276999"/>
          </a:xfrm>
          <a:prstGeom prst="rect">
            <a:avLst/>
          </a:prstGeom>
          <a:noFill/>
        </p:spPr>
        <p:txBody>
          <a:bodyPr wrap="square" rtlCol="0">
            <a:spAutoFit/>
          </a:bodyPr>
          <a:lstStyle/>
          <a:p>
            <a:r>
              <a:rPr lang="zh-CN" altLang="en-US" sz="1200" dirty="0" smtClean="0">
                <a:solidFill>
                  <a:srgbClr val="FF0000"/>
                </a:solidFill>
                <a:latin typeface="微软雅黑" panose="020B0503020204020204" pitchFamily="34" charset="-122"/>
                <a:ea typeface="微软雅黑" panose="020B0503020204020204" pitchFamily="34" charset="-122"/>
              </a:rPr>
              <a:t>企业职工社会保险缴费基数申报表</a:t>
            </a:r>
            <a:r>
              <a:rPr lang="en-US" altLang="zh-CN" sz="1200" dirty="0" smtClean="0">
                <a:solidFill>
                  <a:srgbClr val="FF0000"/>
                </a:solidFill>
                <a:latin typeface="微软雅黑" panose="020B0503020204020204" pitchFamily="34" charset="-122"/>
                <a:ea typeface="微软雅黑" panose="020B0503020204020204" pitchFamily="34" charset="-122"/>
              </a:rPr>
              <a:t>(</a:t>
            </a:r>
            <a:r>
              <a:rPr lang="zh-CN" altLang="en-US" sz="1200" dirty="0" smtClean="0">
                <a:solidFill>
                  <a:srgbClr val="FF0000"/>
                </a:solidFill>
                <a:latin typeface="微软雅黑" panose="020B0503020204020204" pitchFamily="34" charset="-122"/>
                <a:ea typeface="微软雅黑" panose="020B0503020204020204" pitchFamily="34" charset="-122"/>
              </a:rPr>
              <a:t>必传）</a:t>
            </a:r>
          </a:p>
        </p:txBody>
      </p:sp>
      <p:cxnSp>
        <p:nvCxnSpPr>
          <p:cNvPr id="7" name="曲线连接符 6"/>
          <p:cNvCxnSpPr/>
          <p:nvPr/>
        </p:nvCxnSpPr>
        <p:spPr>
          <a:xfrm rot="5400000" flipH="1" flipV="1">
            <a:off x="1857356" y="2714626"/>
            <a:ext cx="214314" cy="214314"/>
          </a:xfrm>
          <a:prstGeom prst="curvedConnector3">
            <a:avLst>
              <a:gd name="adj1" fmla="val 20777"/>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曲线连接符 8"/>
          <p:cNvCxnSpPr>
            <a:endCxn id="10" idx="1"/>
          </p:cNvCxnSpPr>
          <p:nvPr/>
        </p:nvCxnSpPr>
        <p:spPr>
          <a:xfrm>
            <a:off x="1285852" y="3500444"/>
            <a:ext cx="571504" cy="348437"/>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857356" y="3571882"/>
            <a:ext cx="2500330" cy="553998"/>
          </a:xfrm>
          <a:prstGeom prst="rect">
            <a:avLst/>
          </a:prstGeom>
          <a:noFill/>
        </p:spPr>
        <p:txBody>
          <a:bodyPr wrap="square" rtlCol="0">
            <a:spAutoFit/>
          </a:bodyPr>
          <a:lstStyle/>
          <a:p>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rPr>
              <a:t>其他证明材料（可用于证明补缴符合条件的材料，例如人力资源社会保障行政部门的补缴同意书）</a:t>
            </a:r>
          </a:p>
        </p:txBody>
      </p:sp>
      <p:sp>
        <p:nvSpPr>
          <p:cNvPr id="11" name="圆角矩形 10"/>
          <p:cNvSpPr/>
          <p:nvPr/>
        </p:nvSpPr>
        <p:spPr>
          <a:xfrm>
            <a:off x="1000100" y="2428874"/>
            <a:ext cx="2786082" cy="285752"/>
          </a:xfrm>
          <a:prstGeom prst="roundRect">
            <a:avLst/>
          </a:prstGeom>
          <a:noFill/>
          <a:ln>
            <a:solidFill>
              <a:srgbClr val="F79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右箭头 2"/>
          <p:cNvSpPr/>
          <p:nvPr/>
        </p:nvSpPr>
        <p:spPr>
          <a:xfrm>
            <a:off x="1160463" y="920750"/>
            <a:ext cx="2066925" cy="1290638"/>
          </a:xfrm>
          <a:prstGeom prst="rightArrow">
            <a:avLst/>
          </a:prstGeom>
          <a:solidFill>
            <a:schemeClr val="accent2"/>
          </a:solidFill>
          <a:ln w="12700" cap="flat" cmpd="sng">
            <a:solidFill>
              <a:schemeClr val="accent2">
                <a:shade val="50000"/>
              </a:schemeClr>
            </a:solidFill>
            <a:prstDash val="solid"/>
            <a:miter/>
          </a:ln>
        </p:spPr>
        <p:txBody>
          <a:bodyPr lIns="68580" tIns="34290" rIns="68580" bIns="34290" anchor="ctr"/>
          <a:lstStyle/>
          <a:p>
            <a:pPr algn="ctr" fontAlgn="auto">
              <a:spcBef>
                <a:spcPts val="0"/>
              </a:spcBef>
              <a:spcAft>
                <a:spcPts val="0"/>
              </a:spcAft>
              <a:defRPr/>
            </a:pPr>
            <a:r>
              <a:rPr lang="zh-CN" altLang="en-US" sz="1500" b="1" dirty="0">
                <a:solidFill>
                  <a:schemeClr val="lt1"/>
                </a:solidFill>
                <a:latin typeface="微软雅黑" pitchFamily="34" charset="-122"/>
                <a:ea typeface="微软雅黑" pitchFamily="34" charset="-122"/>
              </a:rPr>
              <a:t>单位信息介绍</a:t>
            </a:r>
          </a:p>
        </p:txBody>
      </p:sp>
      <p:pic>
        <p:nvPicPr>
          <p:cNvPr id="27651" name="图片 17"/>
          <p:cNvPicPr>
            <a:picLocks noChangeAspect="1" noChangeArrowheads="1"/>
          </p:cNvPicPr>
          <p:nvPr/>
        </p:nvPicPr>
        <p:blipFill>
          <a:blip r:embed="rId2"/>
          <a:srcRect/>
          <a:stretch>
            <a:fillRect/>
          </a:stretch>
        </p:blipFill>
        <p:spPr bwMode="auto">
          <a:xfrm>
            <a:off x="1160463" y="2579688"/>
            <a:ext cx="4044950" cy="2435225"/>
          </a:xfrm>
          <a:prstGeom prst="rect">
            <a:avLst/>
          </a:prstGeom>
          <a:noFill/>
          <a:ln w="9525">
            <a:solidFill>
              <a:schemeClr val="accent1"/>
            </a:solidFill>
            <a:miter lim="800000"/>
            <a:headEnd/>
            <a:tailEnd/>
          </a:ln>
        </p:spPr>
      </p:pic>
      <p:grpSp>
        <p:nvGrpSpPr>
          <p:cNvPr id="12" name="组合 11"/>
          <p:cNvGrpSpPr/>
          <p:nvPr/>
        </p:nvGrpSpPr>
        <p:grpSpPr>
          <a:xfrm>
            <a:off x="5286380" y="3000378"/>
            <a:ext cx="3419478" cy="2286000"/>
            <a:chOff x="5357818" y="2857500"/>
            <a:chExt cx="3419478" cy="2286000"/>
          </a:xfrm>
        </p:grpSpPr>
        <p:sp>
          <p:nvSpPr>
            <p:cNvPr id="117" name="Docer Falling Dust PPT demo 9"/>
            <p:cNvSpPr txBox="1">
              <a:spLocks noChangeArrowheads="1"/>
            </p:cNvSpPr>
            <p:nvPr/>
          </p:nvSpPr>
          <p:spPr bwMode="auto">
            <a:xfrm>
              <a:off x="5715008" y="2857500"/>
              <a:ext cx="3062288" cy="2286000"/>
            </a:xfrm>
            <a:prstGeom prst="rect">
              <a:avLst/>
            </a:prstGeom>
            <a:noFill/>
            <a:ln w="9525">
              <a:noFill/>
              <a:miter lim="800000"/>
              <a:headEnd/>
              <a:tailEnd/>
            </a:ln>
          </p:spPr>
          <p:txBody>
            <a:bodyPr lIns="68580" tIns="34290" rIns="68580" bIns="34290">
              <a:spAutoFit/>
            </a:bodyPr>
            <a:lstStyle/>
            <a:p>
              <a:r>
                <a:rPr lang="zh-CN" altLang="en-US" b="1" dirty="0">
                  <a:solidFill>
                    <a:schemeClr val="accent1"/>
                  </a:solidFill>
                  <a:ea typeface="微软雅黑" pitchFamily="34" charset="-122"/>
                </a:rPr>
                <a:t>显示当前单位的基本信息，并可以进行修改，但不支持法人基础信息修改。法人基础信息修改需要原注册登记机构办理后（如市场监管），再到人社经办机构进行变更</a:t>
              </a:r>
            </a:p>
            <a:p>
              <a:endParaRPr lang="zh-CN" altLang="en-US" b="1" dirty="0">
                <a:solidFill>
                  <a:schemeClr val="accent1"/>
                </a:solidFill>
                <a:ea typeface="微软雅黑" pitchFamily="34" charset="-122"/>
              </a:endParaRPr>
            </a:p>
            <a:p>
              <a:endParaRPr lang="zh-CN" altLang="en-US" b="1" dirty="0">
                <a:solidFill>
                  <a:schemeClr val="accent1"/>
                </a:solidFill>
                <a:ea typeface="微软雅黑" pitchFamily="34" charset="-122"/>
              </a:endParaRPr>
            </a:p>
          </p:txBody>
        </p:sp>
        <p:pic>
          <p:nvPicPr>
            <p:cNvPr id="27652" name="图片 1"/>
            <p:cNvPicPr>
              <a:picLocks noChangeAspect="1" noChangeArrowheads="1"/>
            </p:cNvPicPr>
            <p:nvPr/>
          </p:nvPicPr>
          <p:blipFill>
            <a:blip r:embed="rId3"/>
            <a:srcRect/>
            <a:stretch>
              <a:fillRect/>
            </a:stretch>
          </p:blipFill>
          <p:spPr bwMode="auto">
            <a:xfrm>
              <a:off x="5357818" y="2857502"/>
              <a:ext cx="438150" cy="438150"/>
            </a:xfrm>
            <a:prstGeom prst="rect">
              <a:avLst/>
            </a:prstGeom>
            <a:noFill/>
            <a:ln w="9525">
              <a:noFill/>
              <a:miter lim="800000"/>
              <a:headEnd/>
              <a:tailEnd/>
            </a:ln>
          </p:spPr>
        </p:pic>
      </p:grpSp>
      <p:sp>
        <p:nvSpPr>
          <p:cNvPr id="9" name="Title 1"/>
          <p:cNvSpPr txBox="1"/>
          <p:nvPr/>
        </p:nvSpPr>
        <p:spPr>
          <a:xfrm>
            <a:off x="857250" y="200025"/>
            <a:ext cx="3570288"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fontAlgn="auto">
              <a:spcAft>
                <a:spcPts val="0"/>
              </a:spcAft>
              <a:defRPr/>
            </a:pP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信息修改</a:t>
            </a:r>
            <a:r>
              <a:rPr lang="en-US" altLang="zh-CN" sz="18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单位综合信息变更</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13" name="图片 12" descr="捕获.PNG"/>
          <p:cNvPicPr>
            <a:picLocks noChangeAspect="1"/>
          </p:cNvPicPr>
          <p:nvPr/>
        </p:nvPicPr>
        <p:blipFill>
          <a:blip r:embed="rId4"/>
          <a:stretch>
            <a:fillRect/>
          </a:stretch>
        </p:blipFill>
        <p:spPr>
          <a:xfrm>
            <a:off x="3786182" y="714362"/>
            <a:ext cx="4857784" cy="2143140"/>
          </a:xfrm>
          <a:prstGeom prst="rect">
            <a:avLst/>
          </a:prstGeom>
        </p:spPr>
      </p:pic>
    </p:spTree>
  </p:cSld>
  <p:clrMapOvr>
    <a:masterClrMapping/>
  </p:clrMapOvr>
  <p:timing>
    <p:tnLst>
      <p:par>
        <p:cTn id="1" dur="indefinite" restart="never" nodeType="tmRoot">
          <p:childTnLst>
            <p:seq>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 calcmode="lin" valueType="num">
                                      <p:cBhvr>
                                        <p:cTn id="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785813" y="214313"/>
            <a:ext cx="3454792" cy="369332"/>
          </a:xfrm>
          <a:prstGeom prst="rect">
            <a:avLst/>
          </a:prstGeom>
          <a:noFill/>
          <a:ln w="9525">
            <a:noFill/>
            <a:miter lim="800000"/>
            <a:headEnd/>
            <a:tailEnd/>
          </a:ln>
        </p:spPr>
        <p:txBody>
          <a:bodyPr wrap="none">
            <a:spAutoFit/>
          </a:bodyPr>
          <a:lstStyle/>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信息修改</a:t>
            </a: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b="1" dirty="0">
                <a:solidFill>
                  <a:srgbClr val="000000"/>
                </a:solidFill>
                <a:latin typeface="微软雅黑" pitchFamily="34" charset="-122"/>
                <a:ea typeface="微软雅黑" pitchFamily="34" charset="-122"/>
              </a:rPr>
              <a:t>人员综合信息变更</a:t>
            </a:r>
          </a:p>
        </p:txBody>
      </p:sp>
      <p:pic>
        <p:nvPicPr>
          <p:cNvPr id="77826" name="图片 2" descr="12.png"/>
          <p:cNvPicPr>
            <a:picLocks noChangeAspect="1"/>
          </p:cNvPicPr>
          <p:nvPr/>
        </p:nvPicPr>
        <p:blipFill>
          <a:blip r:embed="rId2"/>
          <a:srcRect/>
          <a:stretch>
            <a:fillRect/>
          </a:stretch>
        </p:blipFill>
        <p:spPr bwMode="auto">
          <a:xfrm>
            <a:off x="285750" y="928688"/>
            <a:ext cx="8358188" cy="3632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785813" y="214313"/>
            <a:ext cx="3454792" cy="369332"/>
          </a:xfrm>
          <a:prstGeom prst="rect">
            <a:avLst/>
          </a:prstGeom>
          <a:noFill/>
          <a:ln w="9525">
            <a:noFill/>
            <a:miter lim="800000"/>
            <a:headEnd/>
            <a:tailEnd/>
          </a:ln>
        </p:spPr>
        <p:txBody>
          <a:bodyPr wrap="none">
            <a:spAutoFit/>
          </a:bodyPr>
          <a:lstStyle/>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信息修改</a:t>
            </a: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b="1" dirty="0">
                <a:solidFill>
                  <a:srgbClr val="000000"/>
                </a:solidFill>
                <a:latin typeface="微软雅黑" pitchFamily="34" charset="-122"/>
                <a:ea typeface="微软雅黑" pitchFamily="34" charset="-122"/>
              </a:rPr>
              <a:t>人员综合信息变更</a:t>
            </a:r>
          </a:p>
        </p:txBody>
      </p:sp>
      <p:pic>
        <p:nvPicPr>
          <p:cNvPr id="78850" name="图片 2" descr="11.png"/>
          <p:cNvPicPr>
            <a:picLocks noChangeAspect="1"/>
          </p:cNvPicPr>
          <p:nvPr/>
        </p:nvPicPr>
        <p:blipFill>
          <a:blip r:embed="rId2"/>
          <a:srcRect/>
          <a:stretch>
            <a:fillRect/>
          </a:stretch>
        </p:blipFill>
        <p:spPr bwMode="auto">
          <a:xfrm>
            <a:off x="357188" y="785813"/>
            <a:ext cx="8286750" cy="4030662"/>
          </a:xfrm>
          <a:prstGeom prst="rect">
            <a:avLst/>
          </a:prstGeom>
          <a:noFill/>
          <a:ln w="9525">
            <a:noFill/>
            <a:miter lim="800000"/>
            <a:headEnd/>
            <a:tailEnd/>
          </a:ln>
        </p:spPr>
      </p:pic>
      <p:grpSp>
        <p:nvGrpSpPr>
          <p:cNvPr id="11" name="组合 10"/>
          <p:cNvGrpSpPr>
            <a:grpSpLocks/>
          </p:cNvGrpSpPr>
          <p:nvPr/>
        </p:nvGrpSpPr>
        <p:grpSpPr bwMode="auto">
          <a:xfrm>
            <a:off x="1214438" y="1500188"/>
            <a:ext cx="6858000" cy="990600"/>
            <a:chOff x="1214414" y="1500180"/>
            <a:chExt cx="6858048" cy="991379"/>
          </a:xfrm>
        </p:grpSpPr>
        <p:grpSp>
          <p:nvGrpSpPr>
            <p:cNvPr id="78852" name="组合 9"/>
            <p:cNvGrpSpPr>
              <a:grpSpLocks/>
            </p:cNvGrpSpPr>
            <p:nvPr/>
          </p:nvGrpSpPr>
          <p:grpSpPr bwMode="auto">
            <a:xfrm>
              <a:off x="1214414" y="1500180"/>
              <a:ext cx="2928958" cy="991379"/>
              <a:chOff x="1214414" y="1500180"/>
              <a:chExt cx="2928958" cy="991379"/>
            </a:xfrm>
          </p:grpSpPr>
          <p:cxnSp>
            <p:nvCxnSpPr>
              <p:cNvPr id="5" name="曲线连接符 4"/>
              <p:cNvCxnSpPr/>
              <p:nvPr/>
            </p:nvCxnSpPr>
            <p:spPr>
              <a:xfrm>
                <a:off x="1214414" y="1500180"/>
                <a:ext cx="1071569" cy="857924"/>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78856" name="TextBox 5"/>
              <p:cNvSpPr txBox="1">
                <a:spLocks noChangeArrowheads="1"/>
              </p:cNvSpPr>
              <p:nvPr/>
            </p:nvSpPr>
            <p:spPr bwMode="auto">
              <a:xfrm>
                <a:off x="2285984" y="2214560"/>
                <a:ext cx="1857388" cy="276999"/>
              </a:xfrm>
              <a:prstGeom prst="rect">
                <a:avLst/>
              </a:prstGeom>
              <a:noFill/>
              <a:ln w="9525">
                <a:noFill/>
                <a:miter lim="800000"/>
                <a:headEnd/>
                <a:tailEnd/>
              </a:ln>
            </p:spPr>
            <p:txBody>
              <a:bodyPr>
                <a:spAutoFit/>
              </a:bodyPr>
              <a:lstStyle/>
              <a:p>
                <a:r>
                  <a:rPr lang="zh-CN" altLang="en-US" sz="1200">
                    <a:solidFill>
                      <a:srgbClr val="FF0000"/>
                    </a:solidFill>
                    <a:latin typeface="微软雅黑" pitchFamily="34" charset="-122"/>
                    <a:ea typeface="微软雅黑" pitchFamily="34" charset="-122"/>
                  </a:rPr>
                  <a:t>本单位员工身份证号码</a:t>
                </a:r>
              </a:p>
            </p:txBody>
          </p:sp>
        </p:grpSp>
        <p:cxnSp>
          <p:nvCxnSpPr>
            <p:cNvPr id="8" name="曲线连接符 7"/>
            <p:cNvCxnSpPr/>
            <p:nvPr/>
          </p:nvCxnSpPr>
          <p:spPr>
            <a:xfrm>
              <a:off x="6786578" y="2000635"/>
              <a:ext cx="428628" cy="285975"/>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78854" name="TextBox 8"/>
            <p:cNvSpPr txBox="1">
              <a:spLocks noChangeArrowheads="1"/>
            </p:cNvSpPr>
            <p:nvPr/>
          </p:nvSpPr>
          <p:spPr bwMode="auto">
            <a:xfrm>
              <a:off x="7286644" y="2214560"/>
              <a:ext cx="785818" cy="276999"/>
            </a:xfrm>
            <a:prstGeom prst="rect">
              <a:avLst/>
            </a:prstGeom>
            <a:noFill/>
            <a:ln w="9525">
              <a:noFill/>
              <a:miter lim="800000"/>
              <a:headEnd/>
              <a:tailEnd/>
            </a:ln>
          </p:spPr>
          <p:txBody>
            <a:bodyPr>
              <a:spAutoFit/>
            </a:bodyPr>
            <a:lstStyle/>
            <a:p>
              <a:r>
                <a:rPr lang="zh-CN" altLang="en-US" sz="1200">
                  <a:solidFill>
                    <a:srgbClr val="FF0000"/>
                  </a:solidFill>
                  <a:latin typeface="微软雅黑" pitchFamily="34" charset="-122"/>
                  <a:ea typeface="微软雅黑" pitchFamily="34" charset="-122"/>
                </a:rPr>
                <a:t>必填项</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500"/>
                                        <p:tgtEl>
                                          <p:spTgt spid="2"/>
                                        </p:tgtEl>
                                      </p:cBhvr>
                                    </p:animEffect>
                                  </p:childTnLst>
                                </p:cTn>
                              </p:par>
                            </p:childTnLst>
                          </p:cTn>
                        </p:par>
                        <p:par>
                          <p:cTn id="10" fill="hold">
                            <p:stCondLst>
                              <p:cond delay="500"/>
                            </p:stCondLst>
                            <p:childTnLst>
                              <p:par>
                                <p:cTn id="11" presetID="4" presetClass="entr" presetSubtype="16"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ox(in)">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85813" y="214313"/>
            <a:ext cx="1800493" cy="369332"/>
          </a:xfrm>
          <a:prstGeom prst="rect">
            <a:avLst/>
          </a:prstGeom>
        </p:spPr>
        <p:txBody>
          <a:bodyPr wrap="none">
            <a:spAutoFit/>
          </a:bodyPr>
          <a:lstStyle/>
          <a:p>
            <a:pPr fontAlgn="auto">
              <a:spcBef>
                <a:spcPts val="0"/>
              </a:spcBef>
              <a:spcAft>
                <a:spcPts val="0"/>
              </a:spcAft>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单位权益单打印</a:t>
            </a:r>
          </a:p>
        </p:txBody>
      </p:sp>
      <p:pic>
        <p:nvPicPr>
          <p:cNvPr id="4" name="图片 3" descr="图片2.png"/>
          <p:cNvPicPr>
            <a:picLocks noChangeAspect="1"/>
          </p:cNvPicPr>
          <p:nvPr/>
        </p:nvPicPr>
        <p:blipFill>
          <a:blip r:embed="rId2"/>
          <a:stretch>
            <a:fillRect/>
          </a:stretch>
        </p:blipFill>
        <p:spPr>
          <a:xfrm>
            <a:off x="285720" y="785800"/>
            <a:ext cx="8358246" cy="40005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85813" y="214313"/>
            <a:ext cx="1800493" cy="369332"/>
          </a:xfrm>
          <a:prstGeom prst="rect">
            <a:avLst/>
          </a:prstGeom>
        </p:spPr>
        <p:txBody>
          <a:bodyPr wrap="none">
            <a:spAutoFit/>
          </a:bodyPr>
          <a:lstStyle/>
          <a:p>
            <a:pPr fontAlgn="auto">
              <a:spcBef>
                <a:spcPts val="0"/>
              </a:spcBef>
              <a:spcAft>
                <a:spcPts val="0"/>
              </a:spcAft>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单位权益单打印</a:t>
            </a:r>
          </a:p>
        </p:txBody>
      </p:sp>
      <p:pic>
        <p:nvPicPr>
          <p:cNvPr id="45058" name="图片 2" descr="权益单打印.jpg"/>
          <p:cNvPicPr>
            <a:picLocks noChangeAspect="1"/>
          </p:cNvPicPr>
          <p:nvPr/>
        </p:nvPicPr>
        <p:blipFill>
          <a:blip r:embed="rId2"/>
          <a:srcRect/>
          <a:stretch>
            <a:fillRect/>
          </a:stretch>
        </p:blipFill>
        <p:spPr bwMode="auto">
          <a:xfrm>
            <a:off x="2857500" y="785813"/>
            <a:ext cx="5786438" cy="3857625"/>
          </a:xfrm>
          <a:prstGeom prst="rect">
            <a:avLst/>
          </a:prstGeom>
          <a:noFill/>
          <a:ln w="9525">
            <a:noFill/>
            <a:miter lim="800000"/>
            <a:headEnd/>
            <a:tailEnd/>
          </a:ln>
        </p:spPr>
      </p:pic>
      <p:sp>
        <p:nvSpPr>
          <p:cNvPr id="4" name="TextBox 3"/>
          <p:cNvSpPr txBox="1"/>
          <p:nvPr/>
        </p:nvSpPr>
        <p:spPr>
          <a:xfrm>
            <a:off x="428625" y="857250"/>
            <a:ext cx="2071688" cy="830263"/>
          </a:xfrm>
          <a:prstGeom prst="rect">
            <a:avLst/>
          </a:prstGeom>
          <a:noFill/>
        </p:spPr>
        <p:txBody>
          <a:bodyPr>
            <a:spAutoFit/>
          </a:bodyPr>
          <a:lstStyle/>
          <a:p>
            <a:pPr fontAlgn="auto">
              <a:spcBef>
                <a:spcPts val="0"/>
              </a:spcBef>
              <a:spcAft>
                <a:spcPts val="0"/>
              </a:spcAft>
              <a:defRPr/>
            </a:pP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权益单打印（五年内）：</a:t>
            </a:r>
          </a:p>
        </p:txBody>
      </p:sp>
      <p:grpSp>
        <p:nvGrpSpPr>
          <p:cNvPr id="3" name="组合 9"/>
          <p:cNvGrpSpPr>
            <a:grpSpLocks/>
          </p:cNvGrpSpPr>
          <p:nvPr/>
        </p:nvGrpSpPr>
        <p:grpSpPr bwMode="auto">
          <a:xfrm>
            <a:off x="428625" y="1857375"/>
            <a:ext cx="2071688" cy="571500"/>
            <a:chOff x="428596" y="1857370"/>
            <a:chExt cx="2071702" cy="571504"/>
          </a:xfrm>
        </p:grpSpPr>
        <p:sp>
          <p:nvSpPr>
            <p:cNvPr id="5" name="横卷形 4"/>
            <p:cNvSpPr/>
            <p:nvPr/>
          </p:nvSpPr>
          <p:spPr>
            <a:xfrm>
              <a:off x="428596" y="1857370"/>
              <a:ext cx="2071702" cy="571504"/>
            </a:xfrm>
            <a:prstGeom prst="horizontalScroll">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5065" name="TextBox 7"/>
            <p:cNvSpPr txBox="1">
              <a:spLocks noChangeArrowheads="1"/>
            </p:cNvSpPr>
            <p:nvPr/>
          </p:nvSpPr>
          <p:spPr bwMode="auto">
            <a:xfrm>
              <a:off x="571472" y="2000246"/>
              <a:ext cx="1785950" cy="307777"/>
            </a:xfrm>
            <a:prstGeom prst="rect">
              <a:avLst/>
            </a:prstGeom>
            <a:noFill/>
            <a:ln w="9525">
              <a:noFill/>
              <a:miter lim="800000"/>
              <a:headEnd/>
              <a:tailEnd/>
            </a:ln>
          </p:spPr>
          <p:txBody>
            <a:bodyPr>
              <a:spAutoFit/>
            </a:bodyPr>
            <a:lstStyle/>
            <a:p>
              <a:pPr algn="ctr"/>
              <a:r>
                <a:rPr lang="en-US" altLang="zh-CN" sz="1400" b="1">
                  <a:solidFill>
                    <a:srgbClr val="0F1836"/>
                  </a:solidFill>
                  <a:latin typeface="微软雅黑" pitchFamily="34" charset="-122"/>
                  <a:ea typeface="微软雅黑" pitchFamily="34" charset="-122"/>
                </a:rPr>
                <a:t>1</a:t>
              </a:r>
              <a:r>
                <a:rPr lang="zh-CN" altLang="en-US" sz="1400" b="1">
                  <a:solidFill>
                    <a:srgbClr val="0F1836"/>
                  </a:solidFill>
                  <a:latin typeface="微软雅黑" pitchFamily="34" charset="-122"/>
                  <a:ea typeface="微软雅黑" pitchFamily="34" charset="-122"/>
                </a:rPr>
                <a:t>、可选择人员</a:t>
              </a:r>
            </a:p>
          </p:txBody>
        </p:sp>
      </p:grpSp>
      <p:grpSp>
        <p:nvGrpSpPr>
          <p:cNvPr id="6" name="组合 10"/>
          <p:cNvGrpSpPr>
            <a:grpSpLocks/>
          </p:cNvGrpSpPr>
          <p:nvPr/>
        </p:nvGrpSpPr>
        <p:grpSpPr bwMode="auto">
          <a:xfrm>
            <a:off x="428625" y="2928938"/>
            <a:ext cx="2071688" cy="571500"/>
            <a:chOff x="428596" y="2928940"/>
            <a:chExt cx="2071702" cy="571504"/>
          </a:xfrm>
        </p:grpSpPr>
        <p:sp>
          <p:nvSpPr>
            <p:cNvPr id="7" name="横卷形 6"/>
            <p:cNvSpPr/>
            <p:nvPr/>
          </p:nvSpPr>
          <p:spPr>
            <a:xfrm>
              <a:off x="428596" y="2928940"/>
              <a:ext cx="2071702" cy="571504"/>
            </a:xfrm>
            <a:prstGeom prst="horizontalScroll">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5063" name="TextBox 8"/>
            <p:cNvSpPr txBox="1">
              <a:spLocks noChangeArrowheads="1"/>
            </p:cNvSpPr>
            <p:nvPr/>
          </p:nvSpPr>
          <p:spPr bwMode="auto">
            <a:xfrm>
              <a:off x="571472" y="3071816"/>
              <a:ext cx="1785950" cy="307777"/>
            </a:xfrm>
            <a:prstGeom prst="rect">
              <a:avLst/>
            </a:prstGeom>
            <a:noFill/>
            <a:ln w="9525">
              <a:noFill/>
              <a:miter lim="800000"/>
              <a:headEnd/>
              <a:tailEnd/>
            </a:ln>
          </p:spPr>
          <p:txBody>
            <a:bodyPr>
              <a:spAutoFit/>
            </a:bodyPr>
            <a:lstStyle/>
            <a:p>
              <a:pPr algn="ctr"/>
              <a:r>
                <a:rPr lang="en-US" altLang="zh-CN" sz="1400" b="1">
                  <a:solidFill>
                    <a:srgbClr val="0F1836"/>
                  </a:solidFill>
                  <a:latin typeface="微软雅黑" pitchFamily="34" charset="-122"/>
                  <a:ea typeface="微软雅黑" pitchFamily="34" charset="-122"/>
                </a:rPr>
                <a:t>2</a:t>
              </a:r>
              <a:r>
                <a:rPr lang="zh-CN" altLang="en-US" sz="1400" b="1">
                  <a:solidFill>
                    <a:srgbClr val="0F1836"/>
                  </a:solidFill>
                  <a:latin typeface="微软雅黑" pitchFamily="34" charset="-122"/>
                  <a:ea typeface="微软雅黑" pitchFamily="34" charset="-122"/>
                </a:rPr>
                <a:t>、可选择时间</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500"/>
                                        <p:tgtEl>
                                          <p:spTgt spid="2"/>
                                        </p:tgtEl>
                                      </p:cBhvr>
                                    </p:animEffect>
                                  </p:childTnLst>
                                </p:cTn>
                              </p:par>
                            </p:childTnLst>
                          </p:cTn>
                        </p:par>
                        <p:par>
                          <p:cTn id="10" fill="hold">
                            <p:stCondLst>
                              <p:cond delay="500"/>
                            </p:stCondLst>
                            <p:childTnLst>
                              <p:par>
                                <p:cTn id="11" presetID="4"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ox(in)">
                                      <p:cBhvr>
                                        <p:cTn id="13" dur="500"/>
                                        <p:tgtEl>
                                          <p:spTgt spid="4"/>
                                        </p:tgtEl>
                                      </p:cBhvr>
                                    </p:animEffect>
                                  </p:childTnLst>
                                </p:cTn>
                              </p:par>
                            </p:childTnLst>
                          </p:cTn>
                        </p:par>
                        <p:par>
                          <p:cTn id="14" fill="hold">
                            <p:stCondLst>
                              <p:cond delay="1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500"/>
                                        <p:tgtEl>
                                          <p:spTgt spid="3"/>
                                        </p:tgtEl>
                                      </p:cBhvr>
                                    </p:animEffect>
                                  </p:childTnLst>
                                </p:cTn>
                              </p:par>
                            </p:childTnLst>
                          </p:cTn>
                        </p:par>
                        <p:par>
                          <p:cTn id="18" fill="hold">
                            <p:stCondLst>
                              <p:cond delay="1500"/>
                            </p:stCondLst>
                            <p:childTnLst>
                              <p:par>
                                <p:cTn id="19" presetID="4" presetClass="entr" presetSubtype="16"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ox(in)">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85813" y="214313"/>
            <a:ext cx="1338828" cy="369332"/>
          </a:xfrm>
          <a:prstGeom prst="rect">
            <a:avLst/>
          </a:prstGeom>
        </p:spPr>
        <p:txBody>
          <a:bodyPr wrap="none">
            <a:spAutoFit/>
          </a:bodyPr>
          <a:lstStyle/>
          <a:p>
            <a:pPr fontAlgn="auto">
              <a:spcBef>
                <a:spcPts val="0"/>
              </a:spcBef>
              <a:spcAft>
                <a:spcPts val="0"/>
              </a:spcAft>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权益单打印</a:t>
            </a:r>
          </a:p>
        </p:txBody>
      </p:sp>
      <p:pic>
        <p:nvPicPr>
          <p:cNvPr id="46082" name="图片 12" descr="无标题.png"/>
          <p:cNvPicPr>
            <a:picLocks noChangeAspect="1"/>
          </p:cNvPicPr>
          <p:nvPr/>
        </p:nvPicPr>
        <p:blipFill>
          <a:blip r:embed="rId2"/>
          <a:srcRect/>
          <a:stretch>
            <a:fillRect/>
          </a:stretch>
        </p:blipFill>
        <p:spPr bwMode="auto">
          <a:xfrm>
            <a:off x="785813" y="928688"/>
            <a:ext cx="7154862" cy="36814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785813" y="214313"/>
            <a:ext cx="2993127" cy="369332"/>
          </a:xfrm>
          <a:prstGeom prst="rect">
            <a:avLst/>
          </a:prstGeom>
          <a:noFill/>
          <a:ln w="9525">
            <a:noFill/>
            <a:miter lim="800000"/>
            <a:headEnd/>
            <a:tailEnd/>
          </a:ln>
        </p:spPr>
        <p:txBody>
          <a:bodyPr wrap="none">
            <a:spAutoFit/>
          </a:bodyPr>
          <a:lstStyle/>
          <a:p>
            <a:pPr algn="ctr"/>
            <a:r>
              <a:rPr lang="zh-CN" altLang="en-US" b="1" dirty="0">
                <a:solidFill>
                  <a:srgbClr val="000000"/>
                </a:solidFill>
                <a:latin typeface="微软雅黑" pitchFamily="34" charset="-122"/>
                <a:ea typeface="微软雅黑" pitchFamily="34" charset="-122"/>
              </a:rPr>
              <a:t>其他</a:t>
            </a:r>
            <a:r>
              <a:rPr lang="en-US" altLang="zh-CN" b="1" dirty="0">
                <a:solidFill>
                  <a:srgbClr val="000000"/>
                </a:solidFill>
                <a:latin typeface="微软雅黑" pitchFamily="34" charset="-122"/>
                <a:ea typeface="微软雅黑" pitchFamily="34" charset="-122"/>
              </a:rPr>
              <a:t>——</a:t>
            </a:r>
            <a:r>
              <a:rPr lang="zh-CN" altLang="en-US" b="1" dirty="0">
                <a:solidFill>
                  <a:srgbClr val="000000"/>
                </a:solidFill>
                <a:latin typeface="微软雅黑" pitchFamily="34" charset="-122"/>
                <a:ea typeface="微软雅黑" pitchFamily="34" charset="-122"/>
              </a:rPr>
              <a:t>劳务派遣用工调转</a:t>
            </a:r>
          </a:p>
        </p:txBody>
      </p:sp>
      <p:pic>
        <p:nvPicPr>
          <p:cNvPr id="79874" name="图片 2" descr="11.png"/>
          <p:cNvPicPr>
            <a:picLocks noChangeAspect="1"/>
          </p:cNvPicPr>
          <p:nvPr/>
        </p:nvPicPr>
        <p:blipFill>
          <a:blip r:embed="rId2"/>
          <a:srcRect/>
          <a:stretch>
            <a:fillRect/>
          </a:stretch>
        </p:blipFill>
        <p:spPr bwMode="auto">
          <a:xfrm>
            <a:off x="285750" y="928688"/>
            <a:ext cx="8358188" cy="36099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7" name="图片 4" descr="派遣调转.PNG"/>
          <p:cNvPicPr>
            <a:picLocks noChangeAspect="1"/>
          </p:cNvPicPr>
          <p:nvPr/>
        </p:nvPicPr>
        <p:blipFill>
          <a:blip r:embed="rId2"/>
          <a:srcRect/>
          <a:stretch>
            <a:fillRect/>
          </a:stretch>
        </p:blipFill>
        <p:spPr bwMode="auto">
          <a:xfrm>
            <a:off x="357188" y="785813"/>
            <a:ext cx="8358187" cy="3571875"/>
          </a:xfrm>
          <a:prstGeom prst="rect">
            <a:avLst/>
          </a:prstGeom>
          <a:noFill/>
          <a:ln w="9525">
            <a:noFill/>
            <a:miter lim="800000"/>
            <a:headEnd/>
            <a:tailEnd/>
          </a:ln>
        </p:spPr>
      </p:pic>
      <p:grpSp>
        <p:nvGrpSpPr>
          <p:cNvPr id="8" name="组合 7"/>
          <p:cNvGrpSpPr>
            <a:grpSpLocks/>
          </p:cNvGrpSpPr>
          <p:nvPr/>
        </p:nvGrpSpPr>
        <p:grpSpPr bwMode="auto">
          <a:xfrm>
            <a:off x="785813" y="214313"/>
            <a:ext cx="4214812" cy="4624387"/>
            <a:chOff x="785786" y="214296"/>
            <a:chExt cx="4214842" cy="4624834"/>
          </a:xfrm>
        </p:grpSpPr>
        <p:sp>
          <p:nvSpPr>
            <p:cNvPr id="80899" name="矩形 1"/>
            <p:cNvSpPr>
              <a:spLocks noChangeArrowheads="1"/>
            </p:cNvSpPr>
            <p:nvPr/>
          </p:nvSpPr>
          <p:spPr bwMode="auto">
            <a:xfrm>
              <a:off x="785786" y="214296"/>
              <a:ext cx="2993148" cy="369368"/>
            </a:xfrm>
            <a:prstGeom prst="rect">
              <a:avLst/>
            </a:prstGeom>
            <a:noFill/>
            <a:ln w="9525">
              <a:noFill/>
              <a:miter lim="800000"/>
              <a:headEnd/>
              <a:tailEnd/>
            </a:ln>
          </p:spPr>
          <p:txBody>
            <a:bodyPr wrap="none">
              <a:spAutoFit/>
            </a:bodyPr>
            <a:lstStyle/>
            <a:p>
              <a:pPr algn="ctr"/>
              <a:r>
                <a:rPr lang="zh-CN" altLang="en-US" b="1" dirty="0">
                  <a:solidFill>
                    <a:srgbClr val="000000"/>
                  </a:solidFill>
                  <a:latin typeface="微软雅黑" pitchFamily="34" charset="-122"/>
                  <a:ea typeface="微软雅黑" pitchFamily="34" charset="-122"/>
                </a:rPr>
                <a:t>其他</a:t>
              </a:r>
              <a:r>
                <a:rPr lang="en-US" altLang="zh-CN" b="1" dirty="0">
                  <a:solidFill>
                    <a:srgbClr val="000000"/>
                  </a:solidFill>
                  <a:latin typeface="微软雅黑" pitchFamily="34" charset="-122"/>
                  <a:ea typeface="微软雅黑" pitchFamily="34" charset="-122"/>
                </a:rPr>
                <a:t>——</a:t>
              </a:r>
              <a:r>
                <a:rPr lang="zh-CN" altLang="en-US" b="1" dirty="0">
                  <a:solidFill>
                    <a:srgbClr val="000000"/>
                  </a:solidFill>
                  <a:latin typeface="微软雅黑" pitchFamily="34" charset="-122"/>
                  <a:ea typeface="微软雅黑" pitchFamily="34" charset="-122"/>
                </a:rPr>
                <a:t>劳务派遣用工调转</a:t>
              </a:r>
            </a:p>
          </p:txBody>
        </p:sp>
        <p:cxnSp>
          <p:nvCxnSpPr>
            <p:cNvPr id="7" name="曲线连接符 6"/>
            <p:cNvCxnSpPr/>
            <p:nvPr/>
          </p:nvCxnSpPr>
          <p:spPr>
            <a:xfrm>
              <a:off x="785786" y="2071851"/>
              <a:ext cx="1428760" cy="500110"/>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80901" name="TextBox 8"/>
            <p:cNvSpPr txBox="1">
              <a:spLocks noChangeArrowheads="1"/>
            </p:cNvSpPr>
            <p:nvPr/>
          </p:nvSpPr>
          <p:spPr bwMode="auto">
            <a:xfrm>
              <a:off x="2357422" y="2428874"/>
              <a:ext cx="1643074" cy="369332"/>
            </a:xfrm>
            <a:prstGeom prst="rect">
              <a:avLst/>
            </a:prstGeom>
            <a:noFill/>
            <a:ln w="9525">
              <a:noFill/>
              <a:miter lim="800000"/>
              <a:headEnd/>
              <a:tailEnd/>
            </a:ln>
          </p:spPr>
          <p:txBody>
            <a:bodyPr>
              <a:spAutoFit/>
            </a:bodyPr>
            <a:lstStyle/>
            <a:p>
              <a:r>
                <a:rPr lang="zh-CN" altLang="en-US">
                  <a:solidFill>
                    <a:srgbClr val="FF0000"/>
                  </a:solidFill>
                  <a:latin typeface="微软雅黑" pitchFamily="34" charset="-122"/>
                  <a:ea typeface="微软雅黑" pitchFamily="34" charset="-122"/>
                </a:rPr>
                <a:t>选中人员</a:t>
              </a:r>
            </a:p>
          </p:txBody>
        </p:sp>
        <p:cxnSp>
          <p:nvCxnSpPr>
            <p:cNvPr id="11" name="曲线连接符 10"/>
            <p:cNvCxnSpPr/>
            <p:nvPr/>
          </p:nvCxnSpPr>
          <p:spPr>
            <a:xfrm>
              <a:off x="1285852" y="4143738"/>
              <a:ext cx="1071571" cy="428666"/>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80903" name="TextBox 11"/>
            <p:cNvSpPr txBox="1">
              <a:spLocks noChangeArrowheads="1"/>
            </p:cNvSpPr>
            <p:nvPr/>
          </p:nvSpPr>
          <p:spPr bwMode="auto">
            <a:xfrm>
              <a:off x="2643174" y="4500576"/>
              <a:ext cx="2357454" cy="338554"/>
            </a:xfrm>
            <a:prstGeom prst="rect">
              <a:avLst/>
            </a:prstGeom>
            <a:noFill/>
            <a:ln w="9525">
              <a:noFill/>
              <a:miter lim="800000"/>
              <a:headEnd/>
              <a:tailEnd/>
            </a:ln>
          </p:spPr>
          <p:txBody>
            <a:bodyPr>
              <a:spAutoFit/>
            </a:bodyPr>
            <a:lstStyle/>
            <a:p>
              <a:r>
                <a:rPr lang="zh-CN" altLang="en-US" sz="1600">
                  <a:solidFill>
                    <a:srgbClr val="FF0000"/>
                  </a:solidFill>
                  <a:latin typeface="微软雅黑" pitchFamily="34" charset="-122"/>
                  <a:ea typeface="微软雅黑" pitchFamily="34" charset="-122"/>
                </a:rPr>
                <a:t>输入新用工单位编号</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1"/>
          <p:cNvGrpSpPr>
            <a:grpSpLocks/>
          </p:cNvGrpSpPr>
          <p:nvPr/>
        </p:nvGrpSpPr>
        <p:grpSpPr bwMode="auto">
          <a:xfrm>
            <a:off x="0" y="1666875"/>
            <a:ext cx="9144000" cy="1814513"/>
            <a:chOff x="170694" y="177982"/>
            <a:chExt cx="3936003" cy="781165"/>
          </a:xfrm>
        </p:grpSpPr>
        <p:sp>
          <p:nvSpPr>
            <p:cNvPr id="44" name="等腰三角形 43"/>
            <p:cNvSpPr/>
            <p:nvPr/>
          </p:nvSpPr>
          <p:spPr>
            <a:xfrm>
              <a:off x="1233961" y="177982"/>
              <a:ext cx="355334" cy="356752"/>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p>
          </p:txBody>
        </p:sp>
        <p:sp>
          <p:nvSpPr>
            <p:cNvPr id="45" name="等腰三角形 44"/>
            <p:cNvSpPr/>
            <p:nvPr/>
          </p:nvSpPr>
          <p:spPr>
            <a:xfrm flipV="1">
              <a:off x="200078" y="602395"/>
              <a:ext cx="355334" cy="356752"/>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p>
          </p:txBody>
        </p:sp>
        <p:sp>
          <p:nvSpPr>
            <p:cNvPr id="46" name="矩形 45"/>
            <p:cNvSpPr/>
            <p:nvPr/>
          </p:nvSpPr>
          <p:spPr>
            <a:xfrm>
              <a:off x="170694" y="262045"/>
              <a:ext cx="3936003" cy="6116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p>
          </p:txBody>
        </p:sp>
        <p:sp>
          <p:nvSpPr>
            <p:cNvPr id="47" name="平行四边形 46"/>
            <p:cNvSpPr/>
            <p:nvPr/>
          </p:nvSpPr>
          <p:spPr>
            <a:xfrm>
              <a:off x="377061" y="177982"/>
              <a:ext cx="1035934" cy="779114"/>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p>
          </p:txBody>
        </p:sp>
        <p:sp>
          <p:nvSpPr>
            <p:cNvPr id="48" name="文本框 6"/>
            <p:cNvSpPr txBox="1"/>
            <p:nvPr/>
          </p:nvSpPr>
          <p:spPr>
            <a:xfrm>
              <a:off x="651078" y="283914"/>
              <a:ext cx="569217" cy="559732"/>
            </a:xfrm>
            <a:prstGeom prst="rect">
              <a:avLst/>
            </a:prstGeom>
            <a:noFill/>
          </p:spPr>
          <p:txBody>
            <a:bodyPr lIns="68580" tIns="34290" rIns="68580" bIns="34290">
              <a:spAutoFit/>
            </a:bodyPr>
            <a:lstStyle/>
            <a:p>
              <a:pPr fontAlgn="auto">
                <a:spcBef>
                  <a:spcPts val="0"/>
                </a:spcBef>
                <a:spcAft>
                  <a:spcPts val="0"/>
                </a:spcAft>
                <a:defRPr/>
              </a:pPr>
              <a:r>
                <a:rPr lang="en-US" altLang="zh-CN" sz="8000" dirty="0">
                  <a:solidFill>
                    <a:schemeClr val="bg1">
                      <a:lumMod val="95000"/>
                    </a:schemeClr>
                  </a:solidFill>
                  <a:latin typeface="Impact" panose="020B0806030902050204" pitchFamily="34" charset="0"/>
                  <a:ea typeface="+mn-ea"/>
                </a:rPr>
                <a:t>03</a:t>
              </a:r>
              <a:endParaRPr lang="zh-CN" altLang="en-US" sz="8000" dirty="0">
                <a:solidFill>
                  <a:schemeClr val="bg1">
                    <a:lumMod val="95000"/>
                  </a:schemeClr>
                </a:solidFill>
                <a:latin typeface="Impact" panose="020B0806030902050204" pitchFamily="34" charset="0"/>
                <a:ea typeface="+mn-ea"/>
              </a:endParaRPr>
            </a:p>
          </p:txBody>
        </p:sp>
      </p:grpSp>
      <p:sp>
        <p:nvSpPr>
          <p:cNvPr id="49" name="TextBox 48"/>
          <p:cNvSpPr txBox="1"/>
          <p:nvPr/>
        </p:nvSpPr>
        <p:spPr>
          <a:xfrm>
            <a:off x="2886075" y="1974850"/>
            <a:ext cx="4829175" cy="1177925"/>
          </a:xfrm>
          <a:prstGeom prst="rect">
            <a:avLst/>
          </a:prstGeom>
          <a:noFill/>
        </p:spPr>
        <p:txBody>
          <a:bodyPr lIns="68584" tIns="34291" rIns="68584" bIns="34291">
            <a:spAutoFit/>
          </a:bodyPr>
          <a:lstStyle/>
          <a:p>
            <a:pPr fontAlgn="auto">
              <a:spcBef>
                <a:spcPts val="0"/>
              </a:spcBef>
              <a:spcAft>
                <a:spcPts val="0"/>
              </a:spcAft>
              <a:defRPr/>
            </a:pPr>
            <a:r>
              <a:rPr lang="zh-CN" altLang="en-US" sz="3600" b="1" dirty="0">
                <a:solidFill>
                  <a:schemeClr val="tx1">
                    <a:lumMod val="75000"/>
                    <a:lumOff val="25000"/>
                  </a:schemeClr>
                </a:solidFill>
                <a:latin typeface="微软雅黑" panose="020B0503020204020204" pitchFamily="34" charset="-122"/>
                <a:ea typeface="微软雅黑" panose="020B0503020204020204" pitchFamily="34" charset="-122"/>
              </a:rPr>
              <a:t>网上办事服务大厅</a:t>
            </a:r>
            <a:endParaRPr lang="en-US" altLang="zh-CN" sz="3600" b="1" dirty="0">
              <a:solidFill>
                <a:schemeClr val="tx1">
                  <a:lumMod val="75000"/>
                  <a:lumOff val="25000"/>
                </a:schemeClr>
              </a:solidFill>
              <a:latin typeface="微软雅黑" panose="020B0503020204020204" pitchFamily="34" charset="-122"/>
              <a:ea typeface="微软雅黑" panose="020B0503020204020204" pitchFamily="34" charset="-122"/>
            </a:endParaRPr>
          </a:p>
          <a:p>
            <a:pPr fontAlgn="auto">
              <a:spcBef>
                <a:spcPts val="0"/>
              </a:spcBef>
              <a:spcAft>
                <a:spcPts val="0"/>
              </a:spcAft>
              <a:defRPr/>
            </a:pPr>
            <a:r>
              <a:rPr lang="zh-CN" altLang="en-US" sz="3600" b="1" dirty="0">
                <a:solidFill>
                  <a:schemeClr val="tx1">
                    <a:lumMod val="75000"/>
                    <a:lumOff val="25000"/>
                  </a:schemeClr>
                </a:solidFill>
                <a:latin typeface="微软雅黑" panose="020B0503020204020204" pitchFamily="34" charset="-122"/>
                <a:ea typeface="微软雅黑" panose="020B0503020204020204" pitchFamily="34" charset="-122"/>
              </a:rPr>
              <a:t>工伤待遇业务操作培训</a:t>
            </a:r>
            <a:endParaRPr lang="zh-CN" altLang="en-GB" sz="3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3" name="组合 9"/>
          <p:cNvGrpSpPr>
            <a:grpSpLocks/>
          </p:cNvGrpSpPr>
          <p:nvPr/>
        </p:nvGrpSpPr>
        <p:grpSpPr bwMode="auto">
          <a:xfrm>
            <a:off x="5940425" y="1274763"/>
            <a:ext cx="431800" cy="433387"/>
            <a:chOff x="6084168" y="1274820"/>
            <a:chExt cx="432048" cy="432834"/>
          </a:xfrm>
        </p:grpSpPr>
        <p:sp>
          <p:nvSpPr>
            <p:cNvPr id="81939" name="椭圆 22"/>
            <p:cNvSpPr>
              <a:spLocks noChangeArrowheads="1"/>
            </p:cNvSpPr>
            <p:nvPr/>
          </p:nvSpPr>
          <p:spPr bwMode="auto">
            <a:xfrm>
              <a:off x="6084168" y="1274820"/>
              <a:ext cx="432048" cy="432834"/>
            </a:xfrm>
            <a:prstGeom prst="ellipse">
              <a:avLst/>
            </a:prstGeom>
            <a:solidFill>
              <a:schemeClr val="accent1"/>
            </a:solidFill>
            <a:ln w="9525">
              <a:noFill/>
              <a:round/>
              <a:headEnd/>
              <a:tailEnd/>
            </a:ln>
          </p:spPr>
          <p:txBody>
            <a:bodyPr anchor="ctr"/>
            <a:lstStyle/>
            <a:p>
              <a:pPr algn="ctr"/>
              <a:endParaRPr lang="zh-CN" altLang="en-US">
                <a:solidFill>
                  <a:srgbClr val="FFFFFF"/>
                </a:solidFill>
                <a:latin typeface="Calibri" pitchFamily="34" charset="0"/>
              </a:endParaRPr>
            </a:p>
          </p:txBody>
        </p:sp>
        <p:sp>
          <p:nvSpPr>
            <p:cNvPr id="81940" name="Freeform 59"/>
            <p:cNvSpPr>
              <a:spLocks noChangeArrowheads="1"/>
            </p:cNvSpPr>
            <p:nvPr/>
          </p:nvSpPr>
          <p:spPr bwMode="auto">
            <a:xfrm>
              <a:off x="6180302" y="1365898"/>
              <a:ext cx="239780" cy="250679"/>
            </a:xfrm>
            <a:custGeom>
              <a:avLst/>
              <a:gdLst>
                <a:gd name="T0" fmla="*/ 2147483647 w 581"/>
                <a:gd name="T1" fmla="*/ 2147483647 h 609"/>
                <a:gd name="T2" fmla="*/ 2147483647 w 581"/>
                <a:gd name="T3" fmla="*/ 2147483647 h 609"/>
                <a:gd name="T4" fmla="*/ 2147483647 w 581"/>
                <a:gd name="T5" fmla="*/ 2147483647 h 609"/>
                <a:gd name="T6" fmla="*/ 2147483647 w 581"/>
                <a:gd name="T7" fmla="*/ 2147483647 h 609"/>
                <a:gd name="T8" fmla="*/ 2147483647 w 581"/>
                <a:gd name="T9" fmla="*/ 2147483647 h 609"/>
                <a:gd name="T10" fmla="*/ 2147483647 w 581"/>
                <a:gd name="T11" fmla="*/ 2147483647 h 609"/>
                <a:gd name="T12" fmla="*/ 2147483647 w 581"/>
                <a:gd name="T13" fmla="*/ 2147483647 h 609"/>
                <a:gd name="T14" fmla="*/ 2147483647 w 581"/>
                <a:gd name="T15" fmla="*/ 2147483647 h 609"/>
                <a:gd name="T16" fmla="*/ 2147483647 w 581"/>
                <a:gd name="T17" fmla="*/ 2147483647 h 609"/>
                <a:gd name="T18" fmla="*/ 2147483647 w 581"/>
                <a:gd name="T19" fmla="*/ 2147483647 h 609"/>
                <a:gd name="T20" fmla="*/ 2147483647 w 581"/>
                <a:gd name="T21" fmla="*/ 2147483647 h 609"/>
                <a:gd name="T22" fmla="*/ 0 w 581"/>
                <a:gd name="T23" fmla="*/ 2147483647 h 609"/>
                <a:gd name="T24" fmla="*/ 2147483647 w 581"/>
                <a:gd name="T25" fmla="*/ 2147483647 h 609"/>
                <a:gd name="T26" fmla="*/ 2147483647 w 581"/>
                <a:gd name="T27" fmla="*/ 2147483647 h 609"/>
                <a:gd name="T28" fmla="*/ 2147483647 w 581"/>
                <a:gd name="T29" fmla="*/ 2147483647 h 609"/>
                <a:gd name="T30" fmla="*/ 2147483647 w 581"/>
                <a:gd name="T31" fmla="*/ 2147483647 h 609"/>
                <a:gd name="T32" fmla="*/ 2147483647 w 581"/>
                <a:gd name="T33" fmla="*/ 2147483647 h 609"/>
                <a:gd name="T34" fmla="*/ 2147483647 w 581"/>
                <a:gd name="T35" fmla="*/ 2147483647 h 609"/>
                <a:gd name="T36" fmla="*/ 2147483647 w 581"/>
                <a:gd name="T37" fmla="*/ 2147483647 h 609"/>
                <a:gd name="T38" fmla="*/ 2147483647 w 581"/>
                <a:gd name="T39" fmla="*/ 2147483647 h 609"/>
                <a:gd name="T40" fmla="*/ 2147483647 w 581"/>
                <a:gd name="T41" fmla="*/ 2147483647 h 609"/>
                <a:gd name="T42" fmla="*/ 2147483647 w 581"/>
                <a:gd name="T43" fmla="*/ 2147483647 h 609"/>
                <a:gd name="T44" fmla="*/ 2147483647 w 581"/>
                <a:gd name="T45" fmla="*/ 2147483647 h 609"/>
                <a:gd name="T46" fmla="*/ 2147483647 w 581"/>
                <a:gd name="T47" fmla="*/ 2147483647 h 609"/>
                <a:gd name="T48" fmla="*/ 2147483647 w 581"/>
                <a:gd name="T49" fmla="*/ 2147483647 h 609"/>
                <a:gd name="T50" fmla="*/ 2147483647 w 581"/>
                <a:gd name="T51" fmla="*/ 2147483647 h 609"/>
                <a:gd name="T52" fmla="*/ 2147483647 w 581"/>
                <a:gd name="T53" fmla="*/ 2147483647 h 609"/>
                <a:gd name="T54" fmla="*/ 2147483647 w 581"/>
                <a:gd name="T55" fmla="*/ 2147483647 h 609"/>
                <a:gd name="T56" fmla="*/ 2147483647 w 581"/>
                <a:gd name="T57" fmla="*/ 2147483647 h 609"/>
                <a:gd name="T58" fmla="*/ 2147483647 w 581"/>
                <a:gd name="T59" fmla="*/ 2147483647 h 609"/>
                <a:gd name="T60" fmla="*/ 2147483647 w 581"/>
                <a:gd name="T61" fmla="*/ 2147483647 h 609"/>
                <a:gd name="T62" fmla="*/ 2147483647 w 581"/>
                <a:gd name="T63" fmla="*/ 2147483647 h 609"/>
                <a:gd name="T64" fmla="*/ 2147483647 w 581"/>
                <a:gd name="T65" fmla="*/ 2147483647 h 609"/>
                <a:gd name="T66" fmla="*/ 2147483647 w 581"/>
                <a:gd name="T67" fmla="*/ 2147483647 h 609"/>
                <a:gd name="T68" fmla="*/ 2147483647 w 581"/>
                <a:gd name="T69" fmla="*/ 2147483647 h 609"/>
                <a:gd name="T70" fmla="*/ 2147483647 w 581"/>
                <a:gd name="T71" fmla="*/ 2147483647 h 609"/>
                <a:gd name="T72" fmla="*/ 2147483647 w 581"/>
                <a:gd name="T73" fmla="*/ 2147483647 h 609"/>
                <a:gd name="T74" fmla="*/ 2147483647 w 581"/>
                <a:gd name="T75" fmla="*/ 2147483647 h 609"/>
                <a:gd name="T76" fmla="*/ 2147483647 w 581"/>
                <a:gd name="T77" fmla="*/ 2147483647 h 609"/>
                <a:gd name="T78" fmla="*/ 2147483647 w 581"/>
                <a:gd name="T79" fmla="*/ 2147483647 h 609"/>
                <a:gd name="T80" fmla="*/ 2147483647 w 581"/>
                <a:gd name="T81" fmla="*/ 0 h 609"/>
                <a:gd name="T82" fmla="*/ 2147483647 w 581"/>
                <a:gd name="T83" fmla="*/ 2147483647 h 609"/>
                <a:gd name="T84" fmla="*/ 2147483647 w 581"/>
                <a:gd name="T85" fmla="*/ 2147483647 h 609"/>
                <a:gd name="T86" fmla="*/ 2147483647 w 581"/>
                <a:gd name="T87" fmla="*/ 2147483647 h 609"/>
                <a:gd name="T88" fmla="*/ 2147483647 w 581"/>
                <a:gd name="T89" fmla="*/ 0 h 609"/>
                <a:gd name="T90" fmla="*/ 2147483647 w 581"/>
                <a:gd name="T91" fmla="*/ 2147483647 h 609"/>
                <a:gd name="T92" fmla="*/ 2147483647 w 581"/>
                <a:gd name="T93" fmla="*/ 2147483647 h 609"/>
                <a:gd name="T94" fmla="*/ 2147483647 w 581"/>
                <a:gd name="T95" fmla="*/ 2147483647 h 609"/>
                <a:gd name="T96" fmla="*/ 2147483647 w 581"/>
                <a:gd name="T97" fmla="*/ 0 h 609"/>
                <a:gd name="T98" fmla="*/ 2147483647 w 581"/>
                <a:gd name="T99" fmla="*/ 2147483647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81"/>
                <a:gd name="T151" fmla="*/ 0 h 609"/>
                <a:gd name="T152" fmla="*/ 581 w 581"/>
                <a:gd name="T153" fmla="*/ 609 h 60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w="9525">
              <a:noFill/>
              <a:round/>
              <a:headEnd/>
              <a:tailEnd/>
            </a:ln>
          </p:spPr>
          <p:txBody>
            <a:bodyPr wrap="none" lIns="34290" tIns="17145" rIns="34290" bIns="17145" anchor="ctr"/>
            <a:lstStyle/>
            <a:p>
              <a:endParaRPr lang="zh-CN" altLang="en-US"/>
            </a:p>
          </p:txBody>
        </p:sp>
      </p:grpSp>
      <p:grpSp>
        <p:nvGrpSpPr>
          <p:cNvPr id="4" name="组合 12"/>
          <p:cNvGrpSpPr>
            <a:grpSpLocks/>
          </p:cNvGrpSpPr>
          <p:nvPr/>
        </p:nvGrpSpPr>
        <p:grpSpPr bwMode="auto">
          <a:xfrm>
            <a:off x="4643438" y="1274763"/>
            <a:ext cx="433387" cy="431800"/>
            <a:chOff x="4788024" y="1275213"/>
            <a:chExt cx="432048" cy="432048"/>
          </a:xfrm>
        </p:grpSpPr>
        <p:sp>
          <p:nvSpPr>
            <p:cNvPr id="81937" name="椭圆 65"/>
            <p:cNvSpPr>
              <a:spLocks noChangeArrowheads="1"/>
            </p:cNvSpPr>
            <p:nvPr/>
          </p:nvSpPr>
          <p:spPr bwMode="auto">
            <a:xfrm>
              <a:off x="4788024" y="1275213"/>
              <a:ext cx="432048" cy="432048"/>
            </a:xfrm>
            <a:prstGeom prst="ellipse">
              <a:avLst/>
            </a:prstGeom>
            <a:solidFill>
              <a:srgbClr val="F79600"/>
            </a:solidFill>
            <a:ln w="9525">
              <a:noFill/>
              <a:round/>
              <a:headEnd/>
              <a:tailEnd/>
            </a:ln>
          </p:spPr>
          <p:txBody>
            <a:bodyPr anchor="ctr"/>
            <a:lstStyle/>
            <a:p>
              <a:pPr algn="ctr"/>
              <a:endParaRPr lang="zh-CN" altLang="en-US">
                <a:solidFill>
                  <a:srgbClr val="FFFFFF"/>
                </a:solidFill>
                <a:latin typeface="Calibri" pitchFamily="34" charset="0"/>
              </a:endParaRPr>
            </a:p>
          </p:txBody>
        </p:sp>
        <p:sp>
          <p:nvSpPr>
            <p:cNvPr id="81938" name="Freeform 110"/>
            <p:cNvSpPr>
              <a:spLocks noChangeArrowheads="1"/>
            </p:cNvSpPr>
            <p:nvPr/>
          </p:nvSpPr>
          <p:spPr bwMode="auto">
            <a:xfrm>
              <a:off x="4891102" y="1366806"/>
              <a:ext cx="250679" cy="248862"/>
            </a:xfrm>
            <a:custGeom>
              <a:avLst/>
              <a:gdLst>
                <a:gd name="T0" fmla="*/ 2147483647 w 609"/>
                <a:gd name="T1" fmla="*/ 2147483647 h 602"/>
                <a:gd name="T2" fmla="*/ 2147483647 w 609"/>
                <a:gd name="T3" fmla="*/ 2147483647 h 602"/>
                <a:gd name="T4" fmla="*/ 2147483647 w 609"/>
                <a:gd name="T5" fmla="*/ 2147483647 h 602"/>
                <a:gd name="T6" fmla="*/ 2147483647 w 609"/>
                <a:gd name="T7" fmla="*/ 2147483647 h 602"/>
                <a:gd name="T8" fmla="*/ 2147483647 w 609"/>
                <a:gd name="T9" fmla="*/ 2147483647 h 602"/>
                <a:gd name="T10" fmla="*/ 2147483647 w 609"/>
                <a:gd name="T11" fmla="*/ 2147483647 h 602"/>
                <a:gd name="T12" fmla="*/ 0 w 609"/>
                <a:gd name="T13" fmla="*/ 2147483647 h 602"/>
                <a:gd name="T14" fmla="*/ 2147483647 w 609"/>
                <a:gd name="T15" fmla="*/ 0 h 602"/>
                <a:gd name="T16" fmla="*/ 2147483647 w 609"/>
                <a:gd name="T17" fmla="*/ 2147483647 h 602"/>
                <a:gd name="T18" fmla="*/ 2147483647 w 609"/>
                <a:gd name="T19" fmla="*/ 2147483647 h 602"/>
                <a:gd name="T20" fmla="*/ 2147483647 w 609"/>
                <a:gd name="T21" fmla="*/ 2147483647 h 602"/>
                <a:gd name="T22" fmla="*/ 2147483647 w 609"/>
                <a:gd name="T23" fmla="*/ 2147483647 h 602"/>
                <a:gd name="T24" fmla="*/ 2147483647 w 609"/>
                <a:gd name="T25" fmla="*/ 2147483647 h 602"/>
                <a:gd name="T26" fmla="*/ 2147483647 w 609"/>
                <a:gd name="T27" fmla="*/ 2147483647 h 602"/>
                <a:gd name="T28" fmla="*/ 2147483647 w 609"/>
                <a:gd name="T29" fmla="*/ 2147483647 h 602"/>
                <a:gd name="T30" fmla="*/ 2147483647 w 609"/>
                <a:gd name="T31" fmla="*/ 2147483647 h 602"/>
                <a:gd name="T32" fmla="*/ 2147483647 w 609"/>
                <a:gd name="T33" fmla="*/ 2147483647 h 602"/>
                <a:gd name="T34" fmla="*/ 2147483647 w 609"/>
                <a:gd name="T35" fmla="*/ 2147483647 h 602"/>
                <a:gd name="T36" fmla="*/ 2147483647 w 609"/>
                <a:gd name="T37" fmla="*/ 2147483647 h 602"/>
                <a:gd name="T38" fmla="*/ 2147483647 w 609"/>
                <a:gd name="T39" fmla="*/ 2147483647 h 602"/>
                <a:gd name="T40" fmla="*/ 2147483647 w 609"/>
                <a:gd name="T41" fmla="*/ 2147483647 h 602"/>
                <a:gd name="T42" fmla="*/ 2147483647 w 609"/>
                <a:gd name="T43" fmla="*/ 2147483647 h 602"/>
                <a:gd name="T44" fmla="*/ 2147483647 w 609"/>
                <a:gd name="T45" fmla="*/ 2147483647 h 602"/>
                <a:gd name="T46" fmla="*/ 2147483647 w 609"/>
                <a:gd name="T47" fmla="*/ 2147483647 h 602"/>
                <a:gd name="T48" fmla="*/ 2147483647 w 609"/>
                <a:gd name="T49" fmla="*/ 2147483647 h 602"/>
                <a:gd name="T50" fmla="*/ 2147483647 w 609"/>
                <a:gd name="T51" fmla="*/ 2147483647 h 602"/>
                <a:gd name="T52" fmla="*/ 2147483647 w 609"/>
                <a:gd name="T53" fmla="*/ 2147483647 h 602"/>
                <a:gd name="T54" fmla="*/ 2147483647 w 609"/>
                <a:gd name="T55" fmla="*/ 2147483647 h 602"/>
                <a:gd name="T56" fmla="*/ 2147483647 w 609"/>
                <a:gd name="T57" fmla="*/ 2147483647 h 602"/>
                <a:gd name="T58" fmla="*/ 2147483647 w 609"/>
                <a:gd name="T59" fmla="*/ 2147483647 h 602"/>
                <a:gd name="T60" fmla="*/ 2147483647 w 609"/>
                <a:gd name="T61" fmla="*/ 2147483647 h 602"/>
                <a:gd name="T62" fmla="*/ 2147483647 w 609"/>
                <a:gd name="T63" fmla="*/ 2147483647 h 602"/>
                <a:gd name="T64" fmla="*/ 2147483647 w 609"/>
                <a:gd name="T65" fmla="*/ 2147483647 h 602"/>
                <a:gd name="T66" fmla="*/ 2147483647 w 609"/>
                <a:gd name="T67" fmla="*/ 2147483647 h 602"/>
                <a:gd name="T68" fmla="*/ 2147483647 w 609"/>
                <a:gd name="T69" fmla="*/ 2147483647 h 602"/>
                <a:gd name="T70" fmla="*/ 2147483647 w 609"/>
                <a:gd name="T71" fmla="*/ 214748364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09"/>
                <a:gd name="T109" fmla="*/ 0 h 602"/>
                <a:gd name="T110" fmla="*/ 609 w 609"/>
                <a:gd name="T111" fmla="*/ 602 h 60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w="9525">
              <a:noFill/>
              <a:round/>
              <a:headEnd/>
              <a:tailEnd/>
            </a:ln>
          </p:spPr>
          <p:txBody>
            <a:bodyPr wrap="none" lIns="34290" tIns="17145" rIns="34290" bIns="17145" anchor="ctr"/>
            <a:lstStyle/>
            <a:p>
              <a:endParaRPr lang="zh-CN" altLang="en-US"/>
            </a:p>
          </p:txBody>
        </p:sp>
      </p:grpSp>
      <p:grpSp>
        <p:nvGrpSpPr>
          <p:cNvPr id="5" name="组合 15"/>
          <p:cNvGrpSpPr>
            <a:grpSpLocks/>
          </p:cNvGrpSpPr>
          <p:nvPr/>
        </p:nvGrpSpPr>
        <p:grpSpPr bwMode="auto">
          <a:xfrm>
            <a:off x="5292725" y="1274763"/>
            <a:ext cx="431800" cy="433387"/>
            <a:chOff x="5436096" y="1274820"/>
            <a:chExt cx="432833" cy="432834"/>
          </a:xfrm>
        </p:grpSpPr>
        <p:sp>
          <p:nvSpPr>
            <p:cNvPr id="17" name="椭圆 16"/>
            <p:cNvSpPr>
              <a:spLocks noChangeArrowheads="1"/>
            </p:cNvSpPr>
            <p:nvPr/>
          </p:nvSpPr>
          <p:spPr bwMode="auto">
            <a:xfrm>
              <a:off x="5436096" y="1274820"/>
              <a:ext cx="432833" cy="432834"/>
            </a:xfrm>
            <a:prstGeom prst="ellipse">
              <a:avLst/>
            </a:prstGeom>
            <a:solidFill>
              <a:schemeClr val="accent3"/>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defRPr/>
              </a:pPr>
              <a:endParaRPr lang="zh-CN" altLang="en-US">
                <a:solidFill>
                  <a:srgbClr val="FFFFFF"/>
                </a:solidFill>
                <a:latin typeface="Calibri" panose="020F0502020204030204" pitchFamily="34" charset="0"/>
              </a:endParaRPr>
            </a:p>
          </p:txBody>
        </p:sp>
        <p:sp>
          <p:nvSpPr>
            <p:cNvPr id="81936" name="Freeform 16"/>
            <p:cNvSpPr>
              <a:spLocks noChangeArrowheads="1"/>
            </p:cNvSpPr>
            <p:nvPr/>
          </p:nvSpPr>
          <p:spPr bwMode="auto">
            <a:xfrm>
              <a:off x="5554420" y="1377705"/>
              <a:ext cx="196183" cy="227065"/>
            </a:xfrm>
            <a:custGeom>
              <a:avLst/>
              <a:gdLst>
                <a:gd name="T0" fmla="*/ 2147483647 w 475"/>
                <a:gd name="T1" fmla="*/ 2147483647 h 552"/>
                <a:gd name="T2" fmla="*/ 2147483647 w 475"/>
                <a:gd name="T3" fmla="*/ 2147483647 h 552"/>
                <a:gd name="T4" fmla="*/ 2147483647 w 475"/>
                <a:gd name="T5" fmla="*/ 2147483647 h 552"/>
                <a:gd name="T6" fmla="*/ 2147483647 w 475"/>
                <a:gd name="T7" fmla="*/ 0 h 552"/>
                <a:gd name="T8" fmla="*/ 2147483647 w 475"/>
                <a:gd name="T9" fmla="*/ 0 h 552"/>
                <a:gd name="T10" fmla="*/ 2147483647 w 475"/>
                <a:gd name="T11" fmla="*/ 2147483647 h 552"/>
                <a:gd name="T12" fmla="*/ 2147483647 w 475"/>
                <a:gd name="T13" fmla="*/ 2147483647 h 552"/>
                <a:gd name="T14" fmla="*/ 2147483647 w 475"/>
                <a:gd name="T15" fmla="*/ 2147483647 h 552"/>
                <a:gd name="T16" fmla="*/ 2147483647 w 475"/>
                <a:gd name="T17" fmla="*/ 2147483647 h 552"/>
                <a:gd name="T18" fmla="*/ 2147483647 w 475"/>
                <a:gd name="T19" fmla="*/ 2147483647 h 552"/>
                <a:gd name="T20" fmla="*/ 2147483647 w 475"/>
                <a:gd name="T21" fmla="*/ 2147483647 h 552"/>
                <a:gd name="T22" fmla="*/ 2147483647 w 475"/>
                <a:gd name="T23" fmla="*/ 2147483647 h 552"/>
                <a:gd name="T24" fmla="*/ 2147483647 w 475"/>
                <a:gd name="T25" fmla="*/ 2147483647 h 552"/>
                <a:gd name="T26" fmla="*/ 2147483647 w 475"/>
                <a:gd name="T27" fmla="*/ 2147483647 h 552"/>
                <a:gd name="T28" fmla="*/ 2147483647 w 475"/>
                <a:gd name="T29" fmla="*/ 2147483647 h 552"/>
                <a:gd name="T30" fmla="*/ 2147483647 w 475"/>
                <a:gd name="T31" fmla="*/ 2147483647 h 552"/>
                <a:gd name="T32" fmla="*/ 2147483647 w 475"/>
                <a:gd name="T33" fmla="*/ 2147483647 h 552"/>
                <a:gd name="T34" fmla="*/ 2147483647 w 475"/>
                <a:gd name="T35" fmla="*/ 2147483647 h 552"/>
                <a:gd name="T36" fmla="*/ 2147483647 w 475"/>
                <a:gd name="T37" fmla="*/ 2147483647 h 552"/>
                <a:gd name="T38" fmla="*/ 2147483647 w 475"/>
                <a:gd name="T39" fmla="*/ 2147483647 h 552"/>
                <a:gd name="T40" fmla="*/ 2147483647 w 475"/>
                <a:gd name="T41" fmla="*/ 2147483647 h 552"/>
                <a:gd name="T42" fmla="*/ 2147483647 w 475"/>
                <a:gd name="T43" fmla="*/ 2147483647 h 552"/>
                <a:gd name="T44" fmla="*/ 2147483647 w 475"/>
                <a:gd name="T45" fmla="*/ 2147483647 h 552"/>
                <a:gd name="T46" fmla="*/ 2147483647 w 475"/>
                <a:gd name="T47" fmla="*/ 2147483647 h 552"/>
                <a:gd name="T48" fmla="*/ 2147483647 w 475"/>
                <a:gd name="T49" fmla="*/ 2147483647 h 552"/>
                <a:gd name="T50" fmla="*/ 2147483647 w 475"/>
                <a:gd name="T51" fmla="*/ 2147483647 h 552"/>
                <a:gd name="T52" fmla="*/ 2147483647 w 475"/>
                <a:gd name="T53" fmla="*/ 0 h 552"/>
                <a:gd name="T54" fmla="*/ 2147483647 w 475"/>
                <a:gd name="T55" fmla="*/ 0 h 552"/>
                <a:gd name="T56" fmla="*/ 2147483647 w 475"/>
                <a:gd name="T57" fmla="*/ 2147483647 h 552"/>
                <a:gd name="T58" fmla="*/ 2147483647 w 475"/>
                <a:gd name="T59" fmla="*/ 2147483647 h 552"/>
                <a:gd name="T60" fmla="*/ 2147483647 w 475"/>
                <a:gd name="T61" fmla="*/ 2147483647 h 552"/>
                <a:gd name="T62" fmla="*/ 2147483647 w 475"/>
                <a:gd name="T63" fmla="*/ 2147483647 h 552"/>
                <a:gd name="T64" fmla="*/ 2147483647 w 475"/>
                <a:gd name="T65" fmla="*/ 2147483647 h 552"/>
                <a:gd name="T66" fmla="*/ 2147483647 w 475"/>
                <a:gd name="T67" fmla="*/ 2147483647 h 552"/>
                <a:gd name="T68" fmla="*/ 2147483647 w 475"/>
                <a:gd name="T69" fmla="*/ 2147483647 h 552"/>
                <a:gd name="T70" fmla="*/ 0 w 475"/>
                <a:gd name="T71" fmla="*/ 2147483647 h 552"/>
                <a:gd name="T72" fmla="*/ 2147483647 w 475"/>
                <a:gd name="T73" fmla="*/ 2147483647 h 552"/>
                <a:gd name="T74" fmla="*/ 2147483647 w 475"/>
                <a:gd name="T75" fmla="*/ 2147483647 h 552"/>
                <a:gd name="T76" fmla="*/ 2147483647 w 475"/>
                <a:gd name="T77" fmla="*/ 2147483647 h 552"/>
                <a:gd name="T78" fmla="*/ 2147483647 w 475"/>
                <a:gd name="T79" fmla="*/ 2147483647 h 552"/>
                <a:gd name="T80" fmla="*/ 2147483647 w 475"/>
                <a:gd name="T81" fmla="*/ 2147483647 h 552"/>
                <a:gd name="T82" fmla="*/ 2147483647 w 475"/>
                <a:gd name="T83" fmla="*/ 2147483647 h 552"/>
                <a:gd name="T84" fmla="*/ 2147483647 w 475"/>
                <a:gd name="T85" fmla="*/ 2147483647 h 552"/>
                <a:gd name="T86" fmla="*/ 2147483647 w 475"/>
                <a:gd name="T87" fmla="*/ 2147483647 h 552"/>
                <a:gd name="T88" fmla="*/ 2147483647 w 475"/>
                <a:gd name="T89" fmla="*/ 2147483647 h 552"/>
                <a:gd name="T90" fmla="*/ 0 w 475"/>
                <a:gd name="T91" fmla="*/ 2147483647 h 552"/>
                <a:gd name="T92" fmla="*/ 2147483647 w 475"/>
                <a:gd name="T93" fmla="*/ 2147483647 h 552"/>
                <a:gd name="T94" fmla="*/ 2147483647 w 475"/>
                <a:gd name="T95" fmla="*/ 2147483647 h 552"/>
                <a:gd name="T96" fmla="*/ 2147483647 w 475"/>
                <a:gd name="T97" fmla="*/ 2147483647 h 552"/>
                <a:gd name="T98" fmla="*/ 2147483647 w 475"/>
                <a:gd name="T99" fmla="*/ 2147483647 h 552"/>
                <a:gd name="T100" fmla="*/ 2147483647 w 475"/>
                <a:gd name="T101" fmla="*/ 2147483647 h 552"/>
                <a:gd name="T102" fmla="*/ 2147483647 w 475"/>
                <a:gd name="T103" fmla="*/ 2147483647 h 552"/>
                <a:gd name="T104" fmla="*/ 2147483647 w 475"/>
                <a:gd name="T105" fmla="*/ 2147483647 h 552"/>
                <a:gd name="T106" fmla="*/ 0 w 475"/>
                <a:gd name="T107" fmla="*/ 2147483647 h 552"/>
                <a:gd name="T108" fmla="*/ 2147483647 w 475"/>
                <a:gd name="T109" fmla="*/ 2147483647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75"/>
                <a:gd name="T166" fmla="*/ 0 h 552"/>
                <a:gd name="T167" fmla="*/ 475 w 475"/>
                <a:gd name="T168" fmla="*/ 552 h 5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w="9525">
              <a:noFill/>
              <a:round/>
              <a:headEnd/>
              <a:tailEnd/>
            </a:ln>
          </p:spPr>
          <p:txBody>
            <a:bodyPr wrap="none" lIns="34290" tIns="17145" rIns="34290" bIns="17145" anchor="ctr"/>
            <a:lstStyle/>
            <a:p>
              <a:endParaRPr lang="zh-CN" altLang="en-US"/>
            </a:p>
          </p:txBody>
        </p:sp>
      </p:grpSp>
      <p:grpSp>
        <p:nvGrpSpPr>
          <p:cNvPr id="6" name="组合 18"/>
          <p:cNvGrpSpPr>
            <a:grpSpLocks/>
          </p:cNvGrpSpPr>
          <p:nvPr/>
        </p:nvGrpSpPr>
        <p:grpSpPr bwMode="auto">
          <a:xfrm>
            <a:off x="3348038" y="1274763"/>
            <a:ext cx="433387" cy="433387"/>
            <a:chOff x="3491880" y="1274820"/>
            <a:chExt cx="432833" cy="432834"/>
          </a:xfrm>
        </p:grpSpPr>
        <p:sp>
          <p:nvSpPr>
            <p:cNvPr id="81933" name="椭圆 16"/>
            <p:cNvSpPr>
              <a:spLocks noChangeArrowheads="1"/>
            </p:cNvSpPr>
            <p:nvPr/>
          </p:nvSpPr>
          <p:spPr bwMode="auto">
            <a:xfrm>
              <a:off x="3491880" y="1274820"/>
              <a:ext cx="432833" cy="432834"/>
            </a:xfrm>
            <a:prstGeom prst="ellipse">
              <a:avLst/>
            </a:prstGeom>
            <a:solidFill>
              <a:schemeClr val="accent1"/>
            </a:solidFill>
            <a:ln w="9525">
              <a:noFill/>
              <a:round/>
              <a:headEnd/>
              <a:tailEnd/>
            </a:ln>
          </p:spPr>
          <p:txBody>
            <a:bodyPr anchor="ctr"/>
            <a:lstStyle/>
            <a:p>
              <a:pPr algn="ctr"/>
              <a:endParaRPr lang="zh-CN" altLang="en-US">
                <a:solidFill>
                  <a:srgbClr val="FFFFFF"/>
                </a:solidFill>
                <a:latin typeface="Calibri" pitchFamily="34" charset="0"/>
              </a:endParaRPr>
            </a:p>
          </p:txBody>
        </p:sp>
        <p:sp>
          <p:nvSpPr>
            <p:cNvPr id="81934" name="Freeform 75"/>
            <p:cNvSpPr>
              <a:spLocks noChangeArrowheads="1"/>
            </p:cNvSpPr>
            <p:nvPr/>
          </p:nvSpPr>
          <p:spPr bwMode="auto">
            <a:xfrm>
              <a:off x="3583864" y="1385879"/>
              <a:ext cx="248863" cy="210716"/>
            </a:xfrm>
            <a:custGeom>
              <a:avLst/>
              <a:gdLst>
                <a:gd name="T0" fmla="*/ 2147483647 w 602"/>
                <a:gd name="T1" fmla="*/ 2147483647 h 510"/>
                <a:gd name="T2" fmla="*/ 2147483647 w 602"/>
                <a:gd name="T3" fmla="*/ 2147483647 h 510"/>
                <a:gd name="T4" fmla="*/ 2147483647 w 602"/>
                <a:gd name="T5" fmla="*/ 2147483647 h 510"/>
                <a:gd name="T6" fmla="*/ 0 w 602"/>
                <a:gd name="T7" fmla="*/ 2147483647 h 510"/>
                <a:gd name="T8" fmla="*/ 0 w 602"/>
                <a:gd name="T9" fmla="*/ 2147483647 h 510"/>
                <a:gd name="T10" fmla="*/ 2147483647 w 602"/>
                <a:gd name="T11" fmla="*/ 0 h 510"/>
                <a:gd name="T12" fmla="*/ 2147483647 w 602"/>
                <a:gd name="T13" fmla="*/ 2147483647 h 510"/>
                <a:gd name="T14" fmla="*/ 2147483647 w 602"/>
                <a:gd name="T15" fmla="*/ 2147483647 h 510"/>
                <a:gd name="T16" fmla="*/ 2147483647 w 602"/>
                <a:gd name="T17" fmla="*/ 2147483647 h 510"/>
                <a:gd name="T18" fmla="*/ 2147483647 w 602"/>
                <a:gd name="T19" fmla="*/ 2147483647 h 510"/>
                <a:gd name="T20" fmla="*/ 2147483647 w 602"/>
                <a:gd name="T21" fmla="*/ 2147483647 h 510"/>
                <a:gd name="T22" fmla="*/ 2147483647 w 602"/>
                <a:gd name="T23" fmla="*/ 2147483647 h 510"/>
                <a:gd name="T24" fmla="*/ 2147483647 w 602"/>
                <a:gd name="T25" fmla="*/ 2147483647 h 510"/>
                <a:gd name="T26" fmla="*/ 2147483647 w 602"/>
                <a:gd name="T27" fmla="*/ 2147483647 h 510"/>
                <a:gd name="T28" fmla="*/ 2147483647 w 602"/>
                <a:gd name="T29" fmla="*/ 2147483647 h 510"/>
                <a:gd name="T30" fmla="*/ 2147483647 w 602"/>
                <a:gd name="T31" fmla="*/ 2147483647 h 510"/>
                <a:gd name="T32" fmla="*/ 2147483647 w 602"/>
                <a:gd name="T33" fmla="*/ 2147483647 h 510"/>
                <a:gd name="T34" fmla="*/ 2147483647 w 602"/>
                <a:gd name="T35" fmla="*/ 2147483647 h 510"/>
                <a:gd name="T36" fmla="*/ 2147483647 w 602"/>
                <a:gd name="T37" fmla="*/ 2147483647 h 510"/>
                <a:gd name="T38" fmla="*/ 2147483647 w 602"/>
                <a:gd name="T39" fmla="*/ 2147483647 h 510"/>
                <a:gd name="T40" fmla="*/ 2147483647 w 602"/>
                <a:gd name="T41" fmla="*/ 2147483647 h 510"/>
                <a:gd name="T42" fmla="*/ 2147483647 w 602"/>
                <a:gd name="T43" fmla="*/ 2147483647 h 510"/>
                <a:gd name="T44" fmla="*/ 2147483647 w 602"/>
                <a:gd name="T45" fmla="*/ 2147483647 h 510"/>
                <a:gd name="T46" fmla="*/ 2147483647 w 602"/>
                <a:gd name="T47" fmla="*/ 2147483647 h 510"/>
                <a:gd name="T48" fmla="*/ 2147483647 w 602"/>
                <a:gd name="T49" fmla="*/ 2147483647 h 510"/>
                <a:gd name="T50" fmla="*/ 2147483647 w 602"/>
                <a:gd name="T51" fmla="*/ 2147483647 h 510"/>
                <a:gd name="T52" fmla="*/ 2147483647 w 602"/>
                <a:gd name="T53" fmla="*/ 2147483647 h 510"/>
                <a:gd name="T54" fmla="*/ 2147483647 w 602"/>
                <a:gd name="T55" fmla="*/ 2147483647 h 510"/>
                <a:gd name="T56" fmla="*/ 2147483647 w 602"/>
                <a:gd name="T57" fmla="*/ 2147483647 h 510"/>
                <a:gd name="T58" fmla="*/ 2147483647 w 602"/>
                <a:gd name="T59" fmla="*/ 2147483647 h 510"/>
                <a:gd name="T60" fmla="*/ 2147483647 w 602"/>
                <a:gd name="T61" fmla="*/ 2147483647 h 510"/>
                <a:gd name="T62" fmla="*/ 2147483647 w 602"/>
                <a:gd name="T63" fmla="*/ 2147483647 h 510"/>
                <a:gd name="T64" fmla="*/ 2147483647 w 602"/>
                <a:gd name="T65" fmla="*/ 2147483647 h 510"/>
                <a:gd name="T66" fmla="*/ 2147483647 w 602"/>
                <a:gd name="T67" fmla="*/ 2147483647 h 510"/>
                <a:gd name="T68" fmla="*/ 2147483647 w 602"/>
                <a:gd name="T69" fmla="*/ 2147483647 h 510"/>
                <a:gd name="T70" fmla="*/ 2147483647 w 602"/>
                <a:gd name="T71" fmla="*/ 2147483647 h 510"/>
                <a:gd name="T72" fmla="*/ 2147483647 w 602"/>
                <a:gd name="T73" fmla="*/ 2147483647 h 510"/>
                <a:gd name="T74" fmla="*/ 2147483647 w 602"/>
                <a:gd name="T75" fmla="*/ 2147483647 h 510"/>
                <a:gd name="T76" fmla="*/ 2147483647 w 602"/>
                <a:gd name="T77" fmla="*/ 2147483647 h 510"/>
                <a:gd name="T78" fmla="*/ 2147483647 w 602"/>
                <a:gd name="T79" fmla="*/ 2147483647 h 510"/>
                <a:gd name="T80" fmla="*/ 2147483647 w 602"/>
                <a:gd name="T81" fmla="*/ 2147483647 h 510"/>
                <a:gd name="T82" fmla="*/ 2147483647 w 602"/>
                <a:gd name="T83" fmla="*/ 2147483647 h 510"/>
                <a:gd name="T84" fmla="*/ 2147483647 w 602"/>
                <a:gd name="T85" fmla="*/ 2147483647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02"/>
                <a:gd name="T130" fmla="*/ 0 h 510"/>
                <a:gd name="T131" fmla="*/ 602 w 602"/>
                <a:gd name="T132" fmla="*/ 510 h 51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w="9525">
              <a:noFill/>
              <a:round/>
              <a:headEnd/>
              <a:tailEnd/>
            </a:ln>
          </p:spPr>
          <p:txBody>
            <a:bodyPr wrap="none" lIns="34290" tIns="17145" rIns="34290" bIns="17145" anchor="ctr"/>
            <a:lstStyle/>
            <a:p>
              <a:endParaRPr lang="zh-CN" altLang="en-US"/>
            </a:p>
          </p:txBody>
        </p:sp>
      </p:grpSp>
      <p:grpSp>
        <p:nvGrpSpPr>
          <p:cNvPr id="7" name="组合 21"/>
          <p:cNvGrpSpPr>
            <a:grpSpLocks/>
          </p:cNvGrpSpPr>
          <p:nvPr/>
        </p:nvGrpSpPr>
        <p:grpSpPr bwMode="auto">
          <a:xfrm>
            <a:off x="3995738" y="1274763"/>
            <a:ext cx="433387" cy="433387"/>
            <a:chOff x="4139952" y="1274820"/>
            <a:chExt cx="432833" cy="432834"/>
          </a:xfrm>
        </p:grpSpPr>
        <p:sp>
          <p:nvSpPr>
            <p:cNvPr id="81931" name="椭圆 16"/>
            <p:cNvSpPr>
              <a:spLocks noChangeArrowheads="1"/>
            </p:cNvSpPr>
            <p:nvPr/>
          </p:nvSpPr>
          <p:spPr bwMode="auto">
            <a:xfrm>
              <a:off x="4139952" y="1274820"/>
              <a:ext cx="432833" cy="432834"/>
            </a:xfrm>
            <a:prstGeom prst="ellipse">
              <a:avLst/>
            </a:prstGeom>
            <a:solidFill>
              <a:srgbClr val="3992DB"/>
            </a:solidFill>
            <a:ln w="9525">
              <a:noFill/>
              <a:round/>
              <a:headEnd/>
              <a:tailEnd/>
            </a:ln>
          </p:spPr>
          <p:txBody>
            <a:bodyPr anchor="ctr"/>
            <a:lstStyle/>
            <a:p>
              <a:pPr algn="ctr"/>
              <a:endParaRPr lang="zh-CN" altLang="en-US">
                <a:solidFill>
                  <a:srgbClr val="FFFFFF"/>
                </a:solidFill>
                <a:latin typeface="Calibri" pitchFamily="34" charset="0"/>
              </a:endParaRPr>
            </a:p>
          </p:txBody>
        </p:sp>
        <p:sp>
          <p:nvSpPr>
            <p:cNvPr id="81932" name="Freeform 84"/>
            <p:cNvSpPr>
              <a:spLocks noChangeArrowheads="1"/>
            </p:cNvSpPr>
            <p:nvPr/>
          </p:nvSpPr>
          <p:spPr bwMode="auto">
            <a:xfrm>
              <a:off x="4241546" y="1366806"/>
              <a:ext cx="248863" cy="248863"/>
            </a:xfrm>
            <a:custGeom>
              <a:avLst/>
              <a:gdLst>
                <a:gd name="T0" fmla="*/ 2147483647 w 602"/>
                <a:gd name="T1" fmla="*/ 2147483647 h 602"/>
                <a:gd name="T2" fmla="*/ 2147483647 w 602"/>
                <a:gd name="T3" fmla="*/ 2147483647 h 602"/>
                <a:gd name="T4" fmla="*/ 2147483647 w 602"/>
                <a:gd name="T5" fmla="*/ 0 h 602"/>
                <a:gd name="T6" fmla="*/ 2147483647 w 602"/>
                <a:gd name="T7" fmla="*/ 2147483647 h 602"/>
                <a:gd name="T8" fmla="*/ 2147483647 w 602"/>
                <a:gd name="T9" fmla="*/ 2147483647 h 602"/>
                <a:gd name="T10" fmla="*/ 2147483647 w 602"/>
                <a:gd name="T11" fmla="*/ 2147483647 h 602"/>
                <a:gd name="T12" fmla="*/ 2147483647 w 602"/>
                <a:gd name="T13" fmla="*/ 2147483647 h 602"/>
                <a:gd name="T14" fmla="*/ 0 w 602"/>
                <a:gd name="T15" fmla="*/ 2147483647 h 602"/>
                <a:gd name="T16" fmla="*/ 2147483647 w 602"/>
                <a:gd name="T17" fmla="*/ 2147483647 h 602"/>
                <a:gd name="T18" fmla="*/ 2147483647 w 602"/>
                <a:gd name="T19" fmla="*/ 2147483647 h 602"/>
                <a:gd name="T20" fmla="*/ 2147483647 w 602"/>
                <a:gd name="T21" fmla="*/ 2147483647 h 602"/>
                <a:gd name="T22" fmla="*/ 2147483647 w 602"/>
                <a:gd name="T23" fmla="*/ 2147483647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2"/>
                <a:gd name="T37" fmla="*/ 0 h 602"/>
                <a:gd name="T38" fmla="*/ 602 w 602"/>
                <a:gd name="T39" fmla="*/ 602 h 6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w="9525">
              <a:noFill/>
              <a:round/>
              <a:headEnd/>
              <a:tailEnd/>
            </a:ln>
          </p:spPr>
          <p:txBody>
            <a:bodyPr wrap="none" lIns="34290" tIns="17145" rIns="34290" bIns="17145" anchor="ctr"/>
            <a:lstStyle/>
            <a:p>
              <a:endParaRPr lang="zh-CN" altLang="en-US"/>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800" fill="hold"/>
                                        <p:tgtEl>
                                          <p:spTgt spid="2"/>
                                        </p:tgtEl>
                                        <p:attrNameLst>
                                          <p:attrName>ppt_x</p:attrName>
                                        </p:attrNameLst>
                                      </p:cBhvr>
                                      <p:tavLst>
                                        <p:tav tm="0">
                                          <p:val>
                                            <p:strVal val="0-#ppt_w/2"/>
                                          </p:val>
                                        </p:tav>
                                        <p:tav tm="100000">
                                          <p:val>
                                            <p:strVal val="#ppt_x"/>
                                          </p:val>
                                        </p:tav>
                                      </p:tavLst>
                                    </p:anim>
                                    <p:anim calcmode="lin" valueType="num">
                                      <p:cBhvr additive="base">
                                        <p:cTn id="8" dur="8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nodeType="withEffect">
                                  <p:stCondLst>
                                    <p:cond delay="20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nodeType="withEffect">
                                  <p:stCondLst>
                                    <p:cond delay="40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par>
                                <p:cTn id="25" presetID="53" presetClass="entr" presetSubtype="16" fill="hold" nodeType="withEffect">
                                  <p:stCondLst>
                                    <p:cond delay="60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par>
                                <p:cTn id="30" presetID="53" presetClass="entr" presetSubtype="16" fill="hold" nodeType="withEffect">
                                  <p:stCondLst>
                                    <p:cond delay="800"/>
                                  </p:stCondLst>
                                  <p:childTnLst>
                                    <p:set>
                                      <p:cBhvr>
                                        <p:cTn id="31" dur="1" fill="hold">
                                          <p:stCondLst>
                                            <p:cond delay="0"/>
                                          </p:stCondLst>
                                        </p:cTn>
                                        <p:tgtEl>
                                          <p:spTgt spid="3"/>
                                        </p:tgtEl>
                                        <p:attrNameLst>
                                          <p:attrName>style.visibility</p:attrName>
                                        </p:attrNameLst>
                                      </p:cBhvr>
                                      <p:to>
                                        <p:strVal val="visible"/>
                                      </p:to>
                                    </p:set>
                                    <p:anim calcmode="lin" valueType="num">
                                      <p:cBhvr>
                                        <p:cTn id="32" dur="500" fill="hold"/>
                                        <p:tgtEl>
                                          <p:spTgt spid="3"/>
                                        </p:tgtEl>
                                        <p:attrNameLst>
                                          <p:attrName>ppt_w</p:attrName>
                                        </p:attrNameLst>
                                      </p:cBhvr>
                                      <p:tavLst>
                                        <p:tav tm="0">
                                          <p:val>
                                            <p:fltVal val="0"/>
                                          </p:val>
                                        </p:tav>
                                        <p:tav tm="100000">
                                          <p:val>
                                            <p:strVal val="#ppt_w"/>
                                          </p:val>
                                        </p:tav>
                                      </p:tavLst>
                                    </p:anim>
                                    <p:anim calcmode="lin" valueType="num">
                                      <p:cBhvr>
                                        <p:cTn id="33" dur="500" fill="hold"/>
                                        <p:tgtEl>
                                          <p:spTgt spid="3"/>
                                        </p:tgtEl>
                                        <p:attrNameLst>
                                          <p:attrName>ppt_h</p:attrName>
                                        </p:attrNameLst>
                                      </p:cBhvr>
                                      <p:tavLst>
                                        <p:tav tm="0">
                                          <p:val>
                                            <p:fltVal val="0"/>
                                          </p:val>
                                        </p:tav>
                                        <p:tav tm="100000">
                                          <p:val>
                                            <p:strVal val="#ppt_h"/>
                                          </p:val>
                                        </p:tav>
                                      </p:tavLst>
                                    </p:anim>
                                    <p:animEffect transition="in" filter="fade">
                                      <p:cBhvr>
                                        <p:cTn id="34" dur="500"/>
                                        <p:tgtEl>
                                          <p:spTgt spid="3"/>
                                        </p:tgtEl>
                                      </p:cBhvr>
                                    </p:animEffect>
                                  </p:childTnLst>
                                </p:cTn>
                              </p:par>
                            </p:childTnLst>
                          </p:cTn>
                        </p:par>
                        <p:par>
                          <p:cTn id="35" fill="hold">
                            <p:stCondLst>
                              <p:cond delay="230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49"/>
                                        </p:tgtEl>
                                        <p:attrNameLst>
                                          <p:attrName>style.visibility</p:attrName>
                                        </p:attrNameLst>
                                      </p:cBhvr>
                                      <p:to>
                                        <p:strVal val="visible"/>
                                      </p:to>
                                    </p:set>
                                    <p:animEffect transition="in" filter="wipe(left)">
                                      <p:cBhvr>
                                        <p:cTn id="38" dur="200"/>
                                        <p:tgtEl>
                                          <p:spTgt spid="49"/>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49"/>
                                        </p:tgtEl>
                                      </p:cBhvr>
                                      <p:to x="80000" y="100000"/>
                                    </p:animScale>
                                    <p:anim by="(#ppt_w*0.10)" calcmode="lin" valueType="num">
                                      <p:cBhvr>
                                        <p:cTn id="41" dur="50" autoRev="1" fill="hold">
                                          <p:stCondLst>
                                            <p:cond delay="0"/>
                                          </p:stCondLst>
                                        </p:cTn>
                                        <p:tgtEl>
                                          <p:spTgt spid="49"/>
                                        </p:tgtEl>
                                        <p:attrNameLst>
                                          <p:attrName>ppt_x</p:attrName>
                                        </p:attrNameLst>
                                      </p:cBhvr>
                                    </p:anim>
                                    <p:anim by="(-#ppt_w*0.10)" calcmode="lin" valueType="num">
                                      <p:cBhvr>
                                        <p:cTn id="42" dur="50" autoRev="1" fill="hold">
                                          <p:stCondLst>
                                            <p:cond delay="0"/>
                                          </p:stCondLst>
                                        </p:cTn>
                                        <p:tgtEl>
                                          <p:spTgt spid="49"/>
                                        </p:tgtEl>
                                        <p:attrNameLst>
                                          <p:attrName>ppt_y</p:attrName>
                                        </p:attrNameLst>
                                      </p:cBhvr>
                                    </p:anim>
                                    <p:animRot by="-480000">
                                      <p:cBhvr>
                                        <p:cTn id="43" dur="50" autoRev="1" fill="hold">
                                          <p:stCondLst>
                                            <p:cond delay="0"/>
                                          </p:stCondLst>
                                        </p:cTn>
                                        <p:tgtEl>
                                          <p:spTgt spid="4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9"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Docer Falling Dust PPT demo 4"/>
          <p:cNvGrpSpPr/>
          <p:nvPr/>
        </p:nvGrpSpPr>
        <p:grpSpPr>
          <a:xfrm>
            <a:off x="512286" y="1435437"/>
            <a:ext cx="1767523" cy="2612529"/>
            <a:chOff x="-1" y="235194"/>
            <a:chExt cx="5501324" cy="8285919"/>
          </a:xfrm>
        </p:grpSpPr>
        <p:sp>
          <p:nvSpPr>
            <p:cNvPr id="29" name="Docer Falling Dust PPT demo 17"/>
            <p:cNvSpPr/>
            <p:nvPr/>
          </p:nvSpPr>
          <p:spPr>
            <a:xfrm>
              <a:off x="-1" y="235194"/>
              <a:ext cx="1269970" cy="1269970"/>
            </a:xfrm>
            <a:custGeom>
              <a:avLst/>
              <a:gdLst/>
              <a:ahLst/>
              <a:cxnLst/>
              <a:rect l="0" t="0" r="r" b="b"/>
              <a:pathLst>
                <a:path w="1269970" h="1269970">
                  <a:moveTo>
                    <a:pt x="1083973" y="185997"/>
                  </a:moveTo>
                  <a:cubicBezTo>
                    <a:pt x="1331991" y="433951"/>
                    <a:pt x="1331991" y="836019"/>
                    <a:pt x="1083973" y="1083973"/>
                  </a:cubicBezTo>
                  <a:cubicBezTo>
                    <a:pt x="836019" y="1331991"/>
                    <a:pt x="433951" y="1331991"/>
                    <a:pt x="185997" y="1083973"/>
                  </a:cubicBezTo>
                  <a:cubicBezTo>
                    <a:pt x="-62021" y="836019"/>
                    <a:pt x="-62021" y="433951"/>
                    <a:pt x="185997" y="185997"/>
                  </a:cubicBezTo>
                  <a:cubicBezTo>
                    <a:pt x="433951" y="-62021"/>
                    <a:pt x="836019" y="-62021"/>
                    <a:pt x="1083973" y="185997"/>
                  </a:cubicBezTo>
                  <a:close/>
                </a:path>
              </a:pathLst>
            </a:custGeom>
            <a:solidFill>
              <a:schemeClr val="accent1"/>
            </a:solidFill>
            <a:ln>
              <a:noFill/>
            </a:ln>
          </p:spPr>
          <p:txBody>
            <a:bodyPr wrap="square" lIns="0" tIns="0" rIns="0" bIns="0" numCol="1" anchor="ctr"/>
            <a:lstStyle/>
            <a:p>
              <a:pPr lvl="0">
                <a:lnSpc>
                  <a:spcPct val="120000"/>
                </a:lnSpc>
                <a:defRPr sz="3200"/>
              </a:pPr>
              <a:endParaRPr sz="900">
                <a:solidFill>
                  <a:schemeClr val="bg1">
                    <a:lumMod val="65000"/>
                  </a:schemeClr>
                </a:solidFill>
                <a:latin typeface="Arial" panose="020B0604020202020204"/>
                <a:ea typeface="微软雅黑" panose="020B0503020204020204" pitchFamily="34" charset="-122"/>
              </a:endParaRPr>
            </a:p>
          </p:txBody>
        </p:sp>
        <p:sp>
          <p:nvSpPr>
            <p:cNvPr id="30" name="Docer Falling Dust PPT demo 16"/>
            <p:cNvSpPr/>
            <p:nvPr/>
          </p:nvSpPr>
          <p:spPr>
            <a:xfrm>
              <a:off x="1764917" y="517591"/>
              <a:ext cx="3241403" cy="658569"/>
            </a:xfrm>
            <a:prstGeom prst="rect">
              <a:avLst/>
            </a:prstGeom>
            <a:noFill/>
            <a:ln>
              <a:noFill/>
            </a:ln>
          </p:spPr>
          <p:txBody>
            <a:bodyPr wrap="square" lIns="0" tIns="0" rIns="0" bIns="0" numCol="1" anchor="t">
              <a:spAutoFit/>
            </a:bodyPr>
            <a:lstStyle>
              <a:lvl1pPr lvl="0" algn="l" defTabSz="457200">
                <a:defRPr sz="3400">
                  <a:solidFill>
                    <a:srgbClr val="828589"/>
                  </a:solidFill>
                  <a:latin typeface="STIXGeneral-Bold"/>
                  <a:ea typeface="STIXGeneral-Bold"/>
                </a:defRPr>
              </a:lvl1pPr>
            </a:lstStyle>
            <a:p>
              <a:pPr defTabSz="685800"/>
              <a:r>
                <a:rPr lang="zh-CN" sz="1350" b="1">
                  <a:solidFill>
                    <a:schemeClr val="tx1">
                      <a:lumMod val="85000"/>
                      <a:lumOff val="15000"/>
                    </a:schemeClr>
                  </a:solidFill>
                  <a:latin typeface="微软雅黑" panose="020B0503020204020204" pitchFamily="34" charset="-122"/>
                  <a:ea typeface="微软雅黑" panose="020B0503020204020204" pitchFamily="34" charset="-122"/>
                </a:rPr>
                <a:t>填写单位信息</a:t>
              </a:r>
            </a:p>
          </p:txBody>
        </p:sp>
        <p:sp>
          <p:nvSpPr>
            <p:cNvPr id="31" name="Docer Falling Dust PPT demo 15"/>
            <p:cNvSpPr/>
            <p:nvPr/>
          </p:nvSpPr>
          <p:spPr>
            <a:xfrm>
              <a:off x="1272310" y="1506451"/>
              <a:ext cx="4229013" cy="7014662"/>
            </a:xfrm>
            <a:prstGeom prst="rect">
              <a:avLst/>
            </a:prstGeom>
            <a:noFill/>
            <a:ln>
              <a:noFill/>
            </a:ln>
          </p:spPr>
          <p:txBody>
            <a:bodyPr wrap="square" lIns="0" tIns="0" rIns="0" bIns="0" numCol="1" anchor="t">
              <a:spAutoFit/>
            </a:bodyPr>
            <a:lstStyle>
              <a:lvl1pPr lvl="0" algn="l" defTabSz="457200">
                <a:defRPr sz="1800">
                  <a:solidFill>
                    <a:srgbClr val="828589"/>
                  </a:solidFill>
                  <a:latin typeface="STIXGeneral-Regular"/>
                  <a:ea typeface="STIXGeneral-Regular"/>
                </a:defRPr>
              </a:lvl1pPr>
            </a:lstStyle>
            <a:p>
              <a:pPr algn="just">
                <a:lnSpc>
                  <a:spcPct val="120000"/>
                </a:lnSpc>
                <a:defRPr sz="1800">
                  <a:solidFill>
                    <a:srgbClr val="000000"/>
                  </a:solidFill>
                </a:defRPr>
              </a:pPr>
              <a:r>
                <a:rPr lang="zh-CN" sz="1200">
                  <a:solidFill>
                    <a:schemeClr val="tx1">
                      <a:lumMod val="85000"/>
                      <a:lumOff val="15000"/>
                    </a:schemeClr>
                  </a:solidFill>
                  <a:latin typeface="微软雅黑" panose="020B0503020204020204" pitchFamily="34" charset="-122"/>
                  <a:ea typeface="微软雅黑" panose="020B0503020204020204" pitchFamily="34" charset="-122"/>
                </a:rPr>
                <a:t>填写统一社会信用代码、单位全称、法定代表人证件类型、法定代表人证件号码、法定代表人姓名。勾选我已阅读并同意《法人用户注册协议》中的内容，点击下一步按钮。</a:t>
              </a:r>
            </a:p>
          </p:txBody>
        </p:sp>
        <p:sp>
          <p:nvSpPr>
            <p:cNvPr id="32" name="Docer Falling Dust PPT demo 14"/>
            <p:cNvSpPr/>
            <p:nvPr/>
          </p:nvSpPr>
          <p:spPr>
            <a:xfrm>
              <a:off x="400065" y="564091"/>
              <a:ext cx="469743" cy="612247"/>
            </a:xfrm>
            <a:prstGeom prst="rect">
              <a:avLst/>
            </a:prstGeom>
            <a:noFill/>
            <a:ln>
              <a:noFill/>
            </a:ln>
          </p:spPr>
          <p:txBody>
            <a:bodyPr wrap="square" lIns="0" tIns="0" rIns="0" bIns="0" numCol="1" anchor="ctr">
              <a:spAutoFit/>
            </a:bodyPr>
            <a:lstStyle>
              <a:lvl1pPr lvl="0">
                <a:defRPr sz="3600">
                  <a:solidFill>
                    <a:srgbClr val="FFFFFF"/>
                  </a:solidFill>
                  <a:latin typeface="Sosa"/>
                  <a:ea typeface="Sosa"/>
                </a:defRPr>
              </a:lvl1pPr>
            </a:lstStyle>
            <a:p>
              <a:pPr lvl="0">
                <a:lnSpc>
                  <a:spcPct val="120000"/>
                </a:lnSpc>
                <a:defRPr sz="1800">
                  <a:solidFill>
                    <a:srgbClr val="000000"/>
                  </a:solidFill>
                </a:defRPr>
              </a:pPr>
              <a:r>
                <a:rPr lang="en-US" sz="1050">
                  <a:solidFill>
                    <a:schemeClr val="bg1"/>
                  </a:solidFill>
                  <a:latin typeface="Arial" panose="020B0604020202020204"/>
                  <a:ea typeface="微软雅黑" panose="020B0503020204020204" pitchFamily="34" charset="-122"/>
                </a:rPr>
                <a:t> </a:t>
              </a:r>
              <a:r>
                <a:rPr lang="en-US" sz="1050" b="1">
                  <a:solidFill>
                    <a:schemeClr val="bg1"/>
                  </a:solidFill>
                  <a:latin typeface="微软雅黑" panose="020B0503020204020204" pitchFamily="34" charset="-122"/>
                  <a:ea typeface="微软雅黑" panose="020B0503020204020204" pitchFamily="34" charset="-122"/>
                </a:rPr>
                <a:t>1</a:t>
              </a:r>
            </a:p>
          </p:txBody>
        </p:sp>
      </p:grpSp>
      <p:pic>
        <p:nvPicPr>
          <p:cNvPr id="4" name="图片 3"/>
          <p:cNvPicPr/>
          <p:nvPr/>
        </p:nvPicPr>
        <p:blipFill>
          <a:blip r:embed="rId2" cstate="print"/>
          <a:stretch>
            <a:fillRect/>
          </a:stretch>
        </p:blipFill>
        <p:spPr>
          <a:xfrm>
            <a:off x="2718911" y="812087"/>
            <a:ext cx="5707800" cy="3215150"/>
          </a:xfrm>
          <a:prstGeom prst="rect">
            <a:avLst/>
          </a:prstGeom>
        </p:spPr>
      </p:pic>
      <p:sp>
        <p:nvSpPr>
          <p:cNvPr id="2" name="Title 1"/>
          <p:cNvSpPr txBox="1"/>
          <p:nvPr/>
        </p:nvSpPr>
        <p:spPr>
          <a:xfrm>
            <a:off x="857885" y="200025"/>
            <a:ext cx="4752975"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GB" sz="1800" b="1" dirty="0">
                <a:solidFill>
                  <a:schemeClr val="tx1">
                    <a:lumMod val="75000"/>
                    <a:lumOff val="25000"/>
                  </a:schemeClr>
                </a:solidFill>
                <a:latin typeface="微软雅黑" panose="020B0503020204020204" pitchFamily="34" charset="-122"/>
                <a:ea typeface="微软雅黑" panose="020B0503020204020204" pitchFamily="34" charset="-122"/>
              </a:rPr>
              <a:t>单位用户注册</a:t>
            </a:r>
            <a:r>
              <a:rPr lang="en-US" altLang="zh-CN" sz="18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线上自助注册</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Freeform 60"/>
          <p:cNvSpPr/>
          <p:nvPr/>
        </p:nvSpPr>
        <p:spPr>
          <a:xfrm>
            <a:off x="5010150" y="1317625"/>
            <a:ext cx="419100" cy="361950"/>
          </a:xfrm>
          <a:custGeom>
            <a:avLst/>
            <a:gdLst/>
            <a:ahLst/>
            <a:cxnLst/>
            <a:rect l="l" t="t" r="r" b="b"/>
            <a:pathLst>
              <a:path w="558108" h="482252">
                <a:moveTo>
                  <a:pt x="142263" y="204248"/>
                </a:moveTo>
                <a:cubicBezTo>
                  <a:pt x="136791" y="198574"/>
                  <a:pt x="120376" y="192901"/>
                  <a:pt x="103961" y="187227"/>
                </a:cubicBezTo>
                <a:cubicBezTo>
                  <a:pt x="87546" y="187227"/>
                  <a:pt x="71131" y="181554"/>
                  <a:pt x="60188" y="181554"/>
                </a:cubicBezTo>
                <a:cubicBezTo>
                  <a:pt x="54716" y="181554"/>
                  <a:pt x="49245" y="181554"/>
                  <a:pt x="49245" y="181554"/>
                </a:cubicBezTo>
                <a:cubicBezTo>
                  <a:pt x="49245" y="181554"/>
                  <a:pt x="54716" y="181554"/>
                  <a:pt x="60188" y="187227"/>
                </a:cubicBezTo>
                <a:cubicBezTo>
                  <a:pt x="71131" y="192901"/>
                  <a:pt x="82075" y="198574"/>
                  <a:pt x="98490" y="198574"/>
                </a:cubicBezTo>
                <a:cubicBezTo>
                  <a:pt x="114905" y="204248"/>
                  <a:pt x="131320" y="209921"/>
                  <a:pt x="142263" y="209921"/>
                </a:cubicBezTo>
                <a:cubicBezTo>
                  <a:pt x="153206" y="209921"/>
                  <a:pt x="153206" y="209921"/>
                  <a:pt x="153206" y="209921"/>
                </a:cubicBezTo>
                <a:cubicBezTo>
                  <a:pt x="153206" y="209921"/>
                  <a:pt x="153206" y="204248"/>
                  <a:pt x="142263" y="204248"/>
                </a:cubicBezTo>
                <a:close/>
                <a:moveTo>
                  <a:pt x="481505" y="289351"/>
                </a:moveTo>
                <a:cubicBezTo>
                  <a:pt x="481505" y="266657"/>
                  <a:pt x="481505" y="266657"/>
                  <a:pt x="481505" y="266657"/>
                </a:cubicBezTo>
                <a:cubicBezTo>
                  <a:pt x="558108" y="266657"/>
                  <a:pt x="558108" y="266657"/>
                  <a:pt x="558108" y="266657"/>
                </a:cubicBezTo>
                <a:cubicBezTo>
                  <a:pt x="558108" y="482252"/>
                  <a:pt x="558108" y="482252"/>
                  <a:pt x="558108" y="482252"/>
                </a:cubicBezTo>
                <a:cubicBezTo>
                  <a:pt x="481505" y="482252"/>
                  <a:pt x="481505" y="482252"/>
                  <a:pt x="481505" y="482252"/>
                </a:cubicBezTo>
                <a:cubicBezTo>
                  <a:pt x="481505" y="448211"/>
                  <a:pt x="481505" y="448211"/>
                  <a:pt x="481505" y="448211"/>
                </a:cubicBezTo>
                <a:cubicBezTo>
                  <a:pt x="383015" y="408496"/>
                  <a:pt x="383015" y="408496"/>
                  <a:pt x="383015" y="408496"/>
                </a:cubicBezTo>
                <a:cubicBezTo>
                  <a:pt x="147734" y="436864"/>
                  <a:pt x="147734" y="436864"/>
                  <a:pt x="147734" y="436864"/>
                </a:cubicBezTo>
                <a:cubicBezTo>
                  <a:pt x="16415" y="368781"/>
                  <a:pt x="16415" y="368781"/>
                  <a:pt x="16415" y="368781"/>
                </a:cubicBezTo>
                <a:cubicBezTo>
                  <a:pt x="21887" y="340413"/>
                  <a:pt x="21887" y="340413"/>
                  <a:pt x="21887" y="340413"/>
                </a:cubicBezTo>
                <a:cubicBezTo>
                  <a:pt x="0" y="329066"/>
                  <a:pt x="0" y="329066"/>
                  <a:pt x="0" y="329066"/>
                </a:cubicBezTo>
                <a:cubicBezTo>
                  <a:pt x="5472" y="300698"/>
                  <a:pt x="5472" y="300698"/>
                  <a:pt x="5472" y="300698"/>
                </a:cubicBezTo>
                <a:cubicBezTo>
                  <a:pt x="0" y="289351"/>
                  <a:pt x="0" y="289351"/>
                  <a:pt x="0" y="289351"/>
                </a:cubicBezTo>
                <a:cubicBezTo>
                  <a:pt x="10943" y="249636"/>
                  <a:pt x="10943" y="249636"/>
                  <a:pt x="10943" y="249636"/>
                </a:cubicBezTo>
                <a:cubicBezTo>
                  <a:pt x="169621" y="300698"/>
                  <a:pt x="169621" y="300698"/>
                  <a:pt x="169621" y="300698"/>
                </a:cubicBezTo>
                <a:cubicBezTo>
                  <a:pt x="295469" y="266657"/>
                  <a:pt x="295469" y="266657"/>
                  <a:pt x="295469" y="266657"/>
                </a:cubicBezTo>
                <a:cubicBezTo>
                  <a:pt x="295469" y="255310"/>
                  <a:pt x="295469" y="255310"/>
                  <a:pt x="295469" y="255310"/>
                </a:cubicBezTo>
                <a:cubicBezTo>
                  <a:pt x="196979" y="255310"/>
                  <a:pt x="196979" y="255310"/>
                  <a:pt x="196979" y="255310"/>
                </a:cubicBezTo>
                <a:cubicBezTo>
                  <a:pt x="218866" y="209921"/>
                  <a:pt x="218866" y="209921"/>
                  <a:pt x="218866" y="209921"/>
                </a:cubicBezTo>
                <a:cubicBezTo>
                  <a:pt x="393959" y="175880"/>
                  <a:pt x="393959" y="175880"/>
                  <a:pt x="393959" y="175880"/>
                </a:cubicBezTo>
                <a:cubicBezTo>
                  <a:pt x="470562" y="283678"/>
                  <a:pt x="470562" y="283678"/>
                  <a:pt x="470562" y="283678"/>
                </a:cubicBezTo>
                <a:cubicBezTo>
                  <a:pt x="481505" y="289351"/>
                  <a:pt x="481505" y="289351"/>
                  <a:pt x="481505" y="289351"/>
                </a:cubicBezTo>
                <a:close/>
                <a:moveTo>
                  <a:pt x="103961" y="181554"/>
                </a:moveTo>
                <a:cubicBezTo>
                  <a:pt x="125848" y="181554"/>
                  <a:pt x="136791" y="187227"/>
                  <a:pt x="147734" y="192901"/>
                </a:cubicBezTo>
                <a:cubicBezTo>
                  <a:pt x="158678" y="198574"/>
                  <a:pt x="164149" y="204248"/>
                  <a:pt x="169621" y="209921"/>
                </a:cubicBezTo>
                <a:cubicBezTo>
                  <a:pt x="169621" y="209921"/>
                  <a:pt x="169621" y="215595"/>
                  <a:pt x="169621" y="215595"/>
                </a:cubicBezTo>
                <a:cubicBezTo>
                  <a:pt x="169621" y="226942"/>
                  <a:pt x="164149" y="238289"/>
                  <a:pt x="164149" y="243963"/>
                </a:cubicBezTo>
                <a:cubicBezTo>
                  <a:pt x="164149" y="249636"/>
                  <a:pt x="158678" y="249636"/>
                  <a:pt x="158678" y="249636"/>
                </a:cubicBezTo>
                <a:cubicBezTo>
                  <a:pt x="136791" y="260983"/>
                  <a:pt x="38302" y="238289"/>
                  <a:pt x="27358" y="215595"/>
                </a:cubicBezTo>
                <a:cubicBezTo>
                  <a:pt x="27358" y="215595"/>
                  <a:pt x="21887" y="209921"/>
                  <a:pt x="27358" y="209921"/>
                </a:cubicBezTo>
                <a:cubicBezTo>
                  <a:pt x="27358" y="198574"/>
                  <a:pt x="32830" y="187227"/>
                  <a:pt x="32830" y="175880"/>
                </a:cubicBezTo>
                <a:cubicBezTo>
                  <a:pt x="32830" y="175880"/>
                  <a:pt x="32830" y="175880"/>
                  <a:pt x="38302" y="170207"/>
                </a:cubicBezTo>
                <a:cubicBezTo>
                  <a:pt x="43773" y="170207"/>
                  <a:pt x="49245" y="170207"/>
                  <a:pt x="60188" y="170207"/>
                </a:cubicBezTo>
                <a:cubicBezTo>
                  <a:pt x="71131" y="170207"/>
                  <a:pt x="87546" y="175880"/>
                  <a:pt x="103961" y="181554"/>
                </a:cubicBezTo>
                <a:close/>
                <a:moveTo>
                  <a:pt x="207923" y="153186"/>
                </a:moveTo>
                <a:cubicBezTo>
                  <a:pt x="207923" y="141839"/>
                  <a:pt x="196979" y="130492"/>
                  <a:pt x="191508" y="113471"/>
                </a:cubicBezTo>
                <a:cubicBezTo>
                  <a:pt x="180564" y="96450"/>
                  <a:pt x="175093" y="85103"/>
                  <a:pt x="169621" y="73756"/>
                </a:cubicBezTo>
                <a:cubicBezTo>
                  <a:pt x="164149" y="68083"/>
                  <a:pt x="158678" y="68083"/>
                  <a:pt x="158678" y="68083"/>
                </a:cubicBezTo>
                <a:cubicBezTo>
                  <a:pt x="158678" y="68083"/>
                  <a:pt x="158678" y="68083"/>
                  <a:pt x="164149" y="79430"/>
                </a:cubicBezTo>
                <a:cubicBezTo>
                  <a:pt x="164149" y="90777"/>
                  <a:pt x="175093" y="102124"/>
                  <a:pt x="180564" y="119145"/>
                </a:cubicBezTo>
                <a:cubicBezTo>
                  <a:pt x="191508" y="136165"/>
                  <a:pt x="196979" y="147512"/>
                  <a:pt x="202451" y="158859"/>
                </a:cubicBezTo>
                <a:cubicBezTo>
                  <a:pt x="207923" y="164533"/>
                  <a:pt x="213394" y="164533"/>
                  <a:pt x="213394" y="164533"/>
                </a:cubicBezTo>
                <a:cubicBezTo>
                  <a:pt x="213394" y="164533"/>
                  <a:pt x="213394" y="158859"/>
                  <a:pt x="207923" y="153186"/>
                </a:cubicBezTo>
                <a:close/>
                <a:moveTo>
                  <a:pt x="202451" y="107798"/>
                </a:moveTo>
                <a:cubicBezTo>
                  <a:pt x="207923" y="124818"/>
                  <a:pt x="213394" y="141839"/>
                  <a:pt x="218866" y="153186"/>
                </a:cubicBezTo>
                <a:cubicBezTo>
                  <a:pt x="224338" y="164533"/>
                  <a:pt x="224338" y="170207"/>
                  <a:pt x="224338" y="175880"/>
                </a:cubicBezTo>
                <a:cubicBezTo>
                  <a:pt x="224338" y="181554"/>
                  <a:pt x="218866" y="181554"/>
                  <a:pt x="218866" y="181554"/>
                </a:cubicBezTo>
                <a:cubicBezTo>
                  <a:pt x="207923" y="187227"/>
                  <a:pt x="202451" y="192901"/>
                  <a:pt x="191508" y="198574"/>
                </a:cubicBezTo>
                <a:cubicBezTo>
                  <a:pt x="186036" y="198574"/>
                  <a:pt x="186036" y="198574"/>
                  <a:pt x="186036" y="198574"/>
                </a:cubicBezTo>
                <a:cubicBezTo>
                  <a:pt x="164149" y="187227"/>
                  <a:pt x="114905" y="96450"/>
                  <a:pt x="120376" y="73756"/>
                </a:cubicBezTo>
                <a:cubicBezTo>
                  <a:pt x="120376" y="68083"/>
                  <a:pt x="120376" y="68083"/>
                  <a:pt x="125848" y="68083"/>
                </a:cubicBezTo>
                <a:cubicBezTo>
                  <a:pt x="131320" y="62409"/>
                  <a:pt x="142263" y="56736"/>
                  <a:pt x="147734" y="51062"/>
                </a:cubicBezTo>
                <a:cubicBezTo>
                  <a:pt x="153206" y="51062"/>
                  <a:pt x="153206" y="51062"/>
                  <a:pt x="158678" y="51062"/>
                </a:cubicBezTo>
                <a:cubicBezTo>
                  <a:pt x="164149" y="51062"/>
                  <a:pt x="169621" y="56736"/>
                  <a:pt x="175093" y="68083"/>
                </a:cubicBezTo>
                <a:cubicBezTo>
                  <a:pt x="180564" y="79430"/>
                  <a:pt x="191508" y="90777"/>
                  <a:pt x="202451" y="107798"/>
                </a:cubicBezTo>
                <a:close/>
                <a:moveTo>
                  <a:pt x="262639" y="22694"/>
                </a:moveTo>
                <a:cubicBezTo>
                  <a:pt x="257167" y="34041"/>
                  <a:pt x="251696" y="45388"/>
                  <a:pt x="246224" y="62409"/>
                </a:cubicBezTo>
                <a:cubicBezTo>
                  <a:pt x="240752" y="73756"/>
                  <a:pt x="235281" y="90777"/>
                  <a:pt x="235281" y="102124"/>
                </a:cubicBezTo>
                <a:cubicBezTo>
                  <a:pt x="235281" y="107798"/>
                  <a:pt x="229809" y="107798"/>
                  <a:pt x="235281" y="107798"/>
                </a:cubicBezTo>
                <a:cubicBezTo>
                  <a:pt x="235281" y="107798"/>
                  <a:pt x="235281" y="107798"/>
                  <a:pt x="240752" y="102124"/>
                </a:cubicBezTo>
                <a:cubicBezTo>
                  <a:pt x="246224" y="90777"/>
                  <a:pt x="251696" y="79430"/>
                  <a:pt x="257167" y="68083"/>
                </a:cubicBezTo>
                <a:cubicBezTo>
                  <a:pt x="262639" y="51062"/>
                  <a:pt x="268111" y="39715"/>
                  <a:pt x="268111" y="28368"/>
                </a:cubicBezTo>
                <a:cubicBezTo>
                  <a:pt x="268111" y="22694"/>
                  <a:pt x="268111" y="17021"/>
                  <a:pt x="268111" y="17021"/>
                </a:cubicBezTo>
                <a:cubicBezTo>
                  <a:pt x="268111" y="17021"/>
                  <a:pt x="268111" y="17021"/>
                  <a:pt x="262639" y="22694"/>
                </a:cubicBezTo>
                <a:close/>
                <a:moveTo>
                  <a:pt x="235281" y="56736"/>
                </a:moveTo>
                <a:cubicBezTo>
                  <a:pt x="229809" y="73756"/>
                  <a:pt x="229809" y="90777"/>
                  <a:pt x="224338" y="96450"/>
                </a:cubicBezTo>
                <a:cubicBezTo>
                  <a:pt x="224338" y="107798"/>
                  <a:pt x="224338" y="119145"/>
                  <a:pt x="224338" y="119145"/>
                </a:cubicBezTo>
                <a:cubicBezTo>
                  <a:pt x="224338" y="124818"/>
                  <a:pt x="224338" y="124818"/>
                  <a:pt x="229809" y="124818"/>
                </a:cubicBezTo>
                <a:cubicBezTo>
                  <a:pt x="235281" y="130492"/>
                  <a:pt x="246224" y="130492"/>
                  <a:pt x="251696" y="136165"/>
                </a:cubicBezTo>
                <a:cubicBezTo>
                  <a:pt x="257167" y="136165"/>
                  <a:pt x="257167" y="136165"/>
                  <a:pt x="262639" y="136165"/>
                </a:cubicBezTo>
                <a:cubicBezTo>
                  <a:pt x="279054" y="124818"/>
                  <a:pt x="311884" y="39715"/>
                  <a:pt x="306412" y="17021"/>
                </a:cubicBezTo>
                <a:cubicBezTo>
                  <a:pt x="306412" y="17021"/>
                  <a:pt x="306412" y="17021"/>
                  <a:pt x="300941" y="11347"/>
                </a:cubicBezTo>
                <a:cubicBezTo>
                  <a:pt x="295469" y="11347"/>
                  <a:pt x="284526" y="5674"/>
                  <a:pt x="273582" y="0"/>
                </a:cubicBezTo>
                <a:cubicBezTo>
                  <a:pt x="273582" y="0"/>
                  <a:pt x="273582" y="0"/>
                  <a:pt x="268111" y="5674"/>
                </a:cubicBezTo>
                <a:cubicBezTo>
                  <a:pt x="268111" y="5674"/>
                  <a:pt x="262639" y="11347"/>
                  <a:pt x="257167" y="17021"/>
                </a:cubicBezTo>
                <a:cubicBezTo>
                  <a:pt x="251696" y="28368"/>
                  <a:pt x="246224" y="45388"/>
                  <a:pt x="235281" y="56736"/>
                </a:cubicBezTo>
                <a:close/>
              </a:path>
            </a:pathLst>
          </a:custGeom>
          <a:solidFill>
            <a:schemeClr val="bg1"/>
          </a:solidFill>
          <a:ln>
            <a:noFill/>
          </a:ln>
        </p:spPr>
        <p:txBody>
          <a:bodyPr lIns="91437" tIns="45718" rIns="91437" bIns="45718"/>
          <a:lstStyle/>
          <a:p>
            <a:pPr fontAlgn="auto">
              <a:spcBef>
                <a:spcPts val="0"/>
              </a:spcBef>
              <a:spcAft>
                <a:spcPts val="0"/>
              </a:spcAft>
              <a:defRPr/>
            </a:pPr>
            <a:endParaRPr lang="zh-CN" sz="1350">
              <a:latin typeface="+mn-lt"/>
              <a:ea typeface="+mn-ea"/>
            </a:endParaRPr>
          </a:p>
        </p:txBody>
      </p:sp>
      <p:sp>
        <p:nvSpPr>
          <p:cNvPr id="31" name="Title 1"/>
          <p:cNvSpPr txBox="1"/>
          <p:nvPr/>
        </p:nvSpPr>
        <p:spPr>
          <a:xfrm>
            <a:off x="817563" y="188913"/>
            <a:ext cx="4752975" cy="379412"/>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fontAlgn="auto">
              <a:spcAft>
                <a:spcPts val="0"/>
              </a:spcAft>
              <a:defRPr/>
            </a:pPr>
            <a:r>
              <a:rPr lang="zh-CN" altLang="en-GB" sz="1800" b="1" dirty="0">
                <a:solidFill>
                  <a:schemeClr val="tx1">
                    <a:lumMod val="75000"/>
                    <a:lumOff val="25000"/>
                  </a:schemeClr>
                </a:solidFill>
                <a:latin typeface="微软雅黑" panose="020B0503020204020204" pitchFamily="34" charset="-122"/>
                <a:ea typeface="微软雅黑" panose="020B0503020204020204" pitchFamily="34" charset="-122"/>
              </a:rPr>
              <a:t>单位用户登录</a:t>
            </a:r>
            <a:r>
              <a:rPr lang="en-US" altLang="zh-CN" sz="18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账号密码登录</a:t>
            </a:r>
          </a:p>
        </p:txBody>
      </p:sp>
      <p:pic>
        <p:nvPicPr>
          <p:cNvPr id="6" name="图片 5" descr="01.JPG"/>
          <p:cNvPicPr>
            <a:picLocks noChangeAspect="1"/>
          </p:cNvPicPr>
          <p:nvPr/>
        </p:nvPicPr>
        <p:blipFill>
          <a:blip r:embed="rId2"/>
          <a:srcRect/>
          <a:stretch>
            <a:fillRect/>
          </a:stretch>
        </p:blipFill>
        <p:spPr bwMode="auto">
          <a:xfrm>
            <a:off x="428625" y="928688"/>
            <a:ext cx="8429625" cy="3865562"/>
          </a:xfrm>
          <a:prstGeom prst="rect">
            <a:avLst/>
          </a:prstGeom>
          <a:noFill/>
          <a:ln w="9525">
            <a:noFill/>
            <a:miter lim="800000"/>
            <a:headEnd/>
            <a:tailEnd/>
          </a:ln>
        </p:spPr>
      </p:pic>
      <p:sp>
        <p:nvSpPr>
          <p:cNvPr id="8" name="椭圆 7"/>
          <p:cNvSpPr/>
          <p:nvPr/>
        </p:nvSpPr>
        <p:spPr>
          <a:xfrm>
            <a:off x="5000625" y="1143000"/>
            <a:ext cx="785813" cy="4286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椭圆 8"/>
          <p:cNvSpPr/>
          <p:nvPr/>
        </p:nvSpPr>
        <p:spPr>
          <a:xfrm>
            <a:off x="3786188" y="3714750"/>
            <a:ext cx="642937" cy="4286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椭圆 14"/>
          <p:cNvSpPr/>
          <p:nvPr/>
        </p:nvSpPr>
        <p:spPr>
          <a:xfrm>
            <a:off x="5000625" y="1643063"/>
            <a:ext cx="571500" cy="3571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31"/>
                                        </p:tgtEl>
                                        <p:attrNameLst>
                                          <p:attrName>style.visibility</p:attrName>
                                        </p:attrNameLst>
                                      </p:cBhvr>
                                      <p:to>
                                        <p:strVal val="visible"/>
                                      </p:to>
                                    </p:set>
                                    <p:anim calcmode="lin" valueType="num">
                                      <p:cBhvr>
                                        <p:cTn id="11"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31"/>
                                        </p:tgtEl>
                                        <p:attrNameLst>
                                          <p:attrName>ppt_y</p:attrName>
                                        </p:attrNameLst>
                                      </p:cBhvr>
                                      <p:tavLst>
                                        <p:tav tm="0">
                                          <p:val>
                                            <p:strVal val="#ppt_y"/>
                                          </p:val>
                                        </p:tav>
                                        <p:tav tm="100000">
                                          <p:val>
                                            <p:strVal val="#ppt_y"/>
                                          </p:val>
                                        </p:tav>
                                      </p:tavLst>
                                    </p:anim>
                                    <p:anim calcmode="lin" valueType="num">
                                      <p:cBhvr>
                                        <p:cTn id="13"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31"/>
                                        </p:tgtEl>
                                      </p:cBhvr>
                                    </p:animEffect>
                                  </p:childTnLst>
                                </p:cTn>
                              </p:par>
                            </p:childTnLst>
                          </p:cTn>
                        </p:par>
                        <p:par>
                          <p:cTn id="16" fill="hold">
                            <p:stCondLst>
                              <p:cond delay="165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20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20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8" grpId="0" animBg="1"/>
      <p:bldP spid="9" grpId="0" animBg="1"/>
      <p:bldP spid="15"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Freeform 60"/>
          <p:cNvSpPr/>
          <p:nvPr/>
        </p:nvSpPr>
        <p:spPr>
          <a:xfrm>
            <a:off x="5010150" y="1317625"/>
            <a:ext cx="419100" cy="361950"/>
          </a:xfrm>
          <a:custGeom>
            <a:avLst/>
            <a:gdLst/>
            <a:ahLst/>
            <a:cxnLst/>
            <a:rect l="l" t="t" r="r" b="b"/>
            <a:pathLst>
              <a:path w="558108" h="482252">
                <a:moveTo>
                  <a:pt x="142263" y="204248"/>
                </a:moveTo>
                <a:cubicBezTo>
                  <a:pt x="136791" y="198574"/>
                  <a:pt x="120376" y="192901"/>
                  <a:pt x="103961" y="187227"/>
                </a:cubicBezTo>
                <a:cubicBezTo>
                  <a:pt x="87546" y="187227"/>
                  <a:pt x="71131" y="181554"/>
                  <a:pt x="60188" y="181554"/>
                </a:cubicBezTo>
                <a:cubicBezTo>
                  <a:pt x="54716" y="181554"/>
                  <a:pt x="49245" y="181554"/>
                  <a:pt x="49245" y="181554"/>
                </a:cubicBezTo>
                <a:cubicBezTo>
                  <a:pt x="49245" y="181554"/>
                  <a:pt x="54716" y="181554"/>
                  <a:pt x="60188" y="187227"/>
                </a:cubicBezTo>
                <a:cubicBezTo>
                  <a:pt x="71131" y="192901"/>
                  <a:pt x="82075" y="198574"/>
                  <a:pt x="98490" y="198574"/>
                </a:cubicBezTo>
                <a:cubicBezTo>
                  <a:pt x="114905" y="204248"/>
                  <a:pt x="131320" y="209921"/>
                  <a:pt x="142263" y="209921"/>
                </a:cubicBezTo>
                <a:cubicBezTo>
                  <a:pt x="153206" y="209921"/>
                  <a:pt x="153206" y="209921"/>
                  <a:pt x="153206" y="209921"/>
                </a:cubicBezTo>
                <a:cubicBezTo>
                  <a:pt x="153206" y="209921"/>
                  <a:pt x="153206" y="204248"/>
                  <a:pt x="142263" y="204248"/>
                </a:cubicBezTo>
                <a:close/>
                <a:moveTo>
                  <a:pt x="481505" y="289351"/>
                </a:moveTo>
                <a:cubicBezTo>
                  <a:pt x="481505" y="266657"/>
                  <a:pt x="481505" y="266657"/>
                  <a:pt x="481505" y="266657"/>
                </a:cubicBezTo>
                <a:cubicBezTo>
                  <a:pt x="558108" y="266657"/>
                  <a:pt x="558108" y="266657"/>
                  <a:pt x="558108" y="266657"/>
                </a:cubicBezTo>
                <a:cubicBezTo>
                  <a:pt x="558108" y="482252"/>
                  <a:pt x="558108" y="482252"/>
                  <a:pt x="558108" y="482252"/>
                </a:cubicBezTo>
                <a:cubicBezTo>
                  <a:pt x="481505" y="482252"/>
                  <a:pt x="481505" y="482252"/>
                  <a:pt x="481505" y="482252"/>
                </a:cubicBezTo>
                <a:cubicBezTo>
                  <a:pt x="481505" y="448211"/>
                  <a:pt x="481505" y="448211"/>
                  <a:pt x="481505" y="448211"/>
                </a:cubicBezTo>
                <a:cubicBezTo>
                  <a:pt x="383015" y="408496"/>
                  <a:pt x="383015" y="408496"/>
                  <a:pt x="383015" y="408496"/>
                </a:cubicBezTo>
                <a:cubicBezTo>
                  <a:pt x="147734" y="436864"/>
                  <a:pt x="147734" y="436864"/>
                  <a:pt x="147734" y="436864"/>
                </a:cubicBezTo>
                <a:cubicBezTo>
                  <a:pt x="16415" y="368781"/>
                  <a:pt x="16415" y="368781"/>
                  <a:pt x="16415" y="368781"/>
                </a:cubicBezTo>
                <a:cubicBezTo>
                  <a:pt x="21887" y="340413"/>
                  <a:pt x="21887" y="340413"/>
                  <a:pt x="21887" y="340413"/>
                </a:cubicBezTo>
                <a:cubicBezTo>
                  <a:pt x="0" y="329066"/>
                  <a:pt x="0" y="329066"/>
                  <a:pt x="0" y="329066"/>
                </a:cubicBezTo>
                <a:cubicBezTo>
                  <a:pt x="5472" y="300698"/>
                  <a:pt x="5472" y="300698"/>
                  <a:pt x="5472" y="300698"/>
                </a:cubicBezTo>
                <a:cubicBezTo>
                  <a:pt x="0" y="289351"/>
                  <a:pt x="0" y="289351"/>
                  <a:pt x="0" y="289351"/>
                </a:cubicBezTo>
                <a:cubicBezTo>
                  <a:pt x="10943" y="249636"/>
                  <a:pt x="10943" y="249636"/>
                  <a:pt x="10943" y="249636"/>
                </a:cubicBezTo>
                <a:cubicBezTo>
                  <a:pt x="169621" y="300698"/>
                  <a:pt x="169621" y="300698"/>
                  <a:pt x="169621" y="300698"/>
                </a:cubicBezTo>
                <a:cubicBezTo>
                  <a:pt x="295469" y="266657"/>
                  <a:pt x="295469" y="266657"/>
                  <a:pt x="295469" y="266657"/>
                </a:cubicBezTo>
                <a:cubicBezTo>
                  <a:pt x="295469" y="255310"/>
                  <a:pt x="295469" y="255310"/>
                  <a:pt x="295469" y="255310"/>
                </a:cubicBezTo>
                <a:cubicBezTo>
                  <a:pt x="196979" y="255310"/>
                  <a:pt x="196979" y="255310"/>
                  <a:pt x="196979" y="255310"/>
                </a:cubicBezTo>
                <a:cubicBezTo>
                  <a:pt x="218866" y="209921"/>
                  <a:pt x="218866" y="209921"/>
                  <a:pt x="218866" y="209921"/>
                </a:cubicBezTo>
                <a:cubicBezTo>
                  <a:pt x="393959" y="175880"/>
                  <a:pt x="393959" y="175880"/>
                  <a:pt x="393959" y="175880"/>
                </a:cubicBezTo>
                <a:cubicBezTo>
                  <a:pt x="470562" y="283678"/>
                  <a:pt x="470562" y="283678"/>
                  <a:pt x="470562" y="283678"/>
                </a:cubicBezTo>
                <a:cubicBezTo>
                  <a:pt x="481505" y="289351"/>
                  <a:pt x="481505" y="289351"/>
                  <a:pt x="481505" y="289351"/>
                </a:cubicBezTo>
                <a:close/>
                <a:moveTo>
                  <a:pt x="103961" y="181554"/>
                </a:moveTo>
                <a:cubicBezTo>
                  <a:pt x="125848" y="181554"/>
                  <a:pt x="136791" y="187227"/>
                  <a:pt x="147734" y="192901"/>
                </a:cubicBezTo>
                <a:cubicBezTo>
                  <a:pt x="158678" y="198574"/>
                  <a:pt x="164149" y="204248"/>
                  <a:pt x="169621" y="209921"/>
                </a:cubicBezTo>
                <a:cubicBezTo>
                  <a:pt x="169621" y="209921"/>
                  <a:pt x="169621" y="215595"/>
                  <a:pt x="169621" y="215595"/>
                </a:cubicBezTo>
                <a:cubicBezTo>
                  <a:pt x="169621" y="226942"/>
                  <a:pt x="164149" y="238289"/>
                  <a:pt x="164149" y="243963"/>
                </a:cubicBezTo>
                <a:cubicBezTo>
                  <a:pt x="164149" y="249636"/>
                  <a:pt x="158678" y="249636"/>
                  <a:pt x="158678" y="249636"/>
                </a:cubicBezTo>
                <a:cubicBezTo>
                  <a:pt x="136791" y="260983"/>
                  <a:pt x="38302" y="238289"/>
                  <a:pt x="27358" y="215595"/>
                </a:cubicBezTo>
                <a:cubicBezTo>
                  <a:pt x="27358" y="215595"/>
                  <a:pt x="21887" y="209921"/>
                  <a:pt x="27358" y="209921"/>
                </a:cubicBezTo>
                <a:cubicBezTo>
                  <a:pt x="27358" y="198574"/>
                  <a:pt x="32830" y="187227"/>
                  <a:pt x="32830" y="175880"/>
                </a:cubicBezTo>
                <a:cubicBezTo>
                  <a:pt x="32830" y="175880"/>
                  <a:pt x="32830" y="175880"/>
                  <a:pt x="38302" y="170207"/>
                </a:cubicBezTo>
                <a:cubicBezTo>
                  <a:pt x="43773" y="170207"/>
                  <a:pt x="49245" y="170207"/>
                  <a:pt x="60188" y="170207"/>
                </a:cubicBezTo>
                <a:cubicBezTo>
                  <a:pt x="71131" y="170207"/>
                  <a:pt x="87546" y="175880"/>
                  <a:pt x="103961" y="181554"/>
                </a:cubicBezTo>
                <a:close/>
                <a:moveTo>
                  <a:pt x="207923" y="153186"/>
                </a:moveTo>
                <a:cubicBezTo>
                  <a:pt x="207923" y="141839"/>
                  <a:pt x="196979" y="130492"/>
                  <a:pt x="191508" y="113471"/>
                </a:cubicBezTo>
                <a:cubicBezTo>
                  <a:pt x="180564" y="96450"/>
                  <a:pt x="175093" y="85103"/>
                  <a:pt x="169621" y="73756"/>
                </a:cubicBezTo>
                <a:cubicBezTo>
                  <a:pt x="164149" y="68083"/>
                  <a:pt x="158678" y="68083"/>
                  <a:pt x="158678" y="68083"/>
                </a:cubicBezTo>
                <a:cubicBezTo>
                  <a:pt x="158678" y="68083"/>
                  <a:pt x="158678" y="68083"/>
                  <a:pt x="164149" y="79430"/>
                </a:cubicBezTo>
                <a:cubicBezTo>
                  <a:pt x="164149" y="90777"/>
                  <a:pt x="175093" y="102124"/>
                  <a:pt x="180564" y="119145"/>
                </a:cubicBezTo>
                <a:cubicBezTo>
                  <a:pt x="191508" y="136165"/>
                  <a:pt x="196979" y="147512"/>
                  <a:pt x="202451" y="158859"/>
                </a:cubicBezTo>
                <a:cubicBezTo>
                  <a:pt x="207923" y="164533"/>
                  <a:pt x="213394" y="164533"/>
                  <a:pt x="213394" y="164533"/>
                </a:cubicBezTo>
                <a:cubicBezTo>
                  <a:pt x="213394" y="164533"/>
                  <a:pt x="213394" y="158859"/>
                  <a:pt x="207923" y="153186"/>
                </a:cubicBezTo>
                <a:close/>
                <a:moveTo>
                  <a:pt x="202451" y="107798"/>
                </a:moveTo>
                <a:cubicBezTo>
                  <a:pt x="207923" y="124818"/>
                  <a:pt x="213394" y="141839"/>
                  <a:pt x="218866" y="153186"/>
                </a:cubicBezTo>
                <a:cubicBezTo>
                  <a:pt x="224338" y="164533"/>
                  <a:pt x="224338" y="170207"/>
                  <a:pt x="224338" y="175880"/>
                </a:cubicBezTo>
                <a:cubicBezTo>
                  <a:pt x="224338" y="181554"/>
                  <a:pt x="218866" y="181554"/>
                  <a:pt x="218866" y="181554"/>
                </a:cubicBezTo>
                <a:cubicBezTo>
                  <a:pt x="207923" y="187227"/>
                  <a:pt x="202451" y="192901"/>
                  <a:pt x="191508" y="198574"/>
                </a:cubicBezTo>
                <a:cubicBezTo>
                  <a:pt x="186036" y="198574"/>
                  <a:pt x="186036" y="198574"/>
                  <a:pt x="186036" y="198574"/>
                </a:cubicBezTo>
                <a:cubicBezTo>
                  <a:pt x="164149" y="187227"/>
                  <a:pt x="114905" y="96450"/>
                  <a:pt x="120376" y="73756"/>
                </a:cubicBezTo>
                <a:cubicBezTo>
                  <a:pt x="120376" y="68083"/>
                  <a:pt x="120376" y="68083"/>
                  <a:pt x="125848" y="68083"/>
                </a:cubicBezTo>
                <a:cubicBezTo>
                  <a:pt x="131320" y="62409"/>
                  <a:pt x="142263" y="56736"/>
                  <a:pt x="147734" y="51062"/>
                </a:cubicBezTo>
                <a:cubicBezTo>
                  <a:pt x="153206" y="51062"/>
                  <a:pt x="153206" y="51062"/>
                  <a:pt x="158678" y="51062"/>
                </a:cubicBezTo>
                <a:cubicBezTo>
                  <a:pt x="164149" y="51062"/>
                  <a:pt x="169621" y="56736"/>
                  <a:pt x="175093" y="68083"/>
                </a:cubicBezTo>
                <a:cubicBezTo>
                  <a:pt x="180564" y="79430"/>
                  <a:pt x="191508" y="90777"/>
                  <a:pt x="202451" y="107798"/>
                </a:cubicBezTo>
                <a:close/>
                <a:moveTo>
                  <a:pt x="262639" y="22694"/>
                </a:moveTo>
                <a:cubicBezTo>
                  <a:pt x="257167" y="34041"/>
                  <a:pt x="251696" y="45388"/>
                  <a:pt x="246224" y="62409"/>
                </a:cubicBezTo>
                <a:cubicBezTo>
                  <a:pt x="240752" y="73756"/>
                  <a:pt x="235281" y="90777"/>
                  <a:pt x="235281" y="102124"/>
                </a:cubicBezTo>
                <a:cubicBezTo>
                  <a:pt x="235281" y="107798"/>
                  <a:pt x="229809" y="107798"/>
                  <a:pt x="235281" y="107798"/>
                </a:cubicBezTo>
                <a:cubicBezTo>
                  <a:pt x="235281" y="107798"/>
                  <a:pt x="235281" y="107798"/>
                  <a:pt x="240752" y="102124"/>
                </a:cubicBezTo>
                <a:cubicBezTo>
                  <a:pt x="246224" y="90777"/>
                  <a:pt x="251696" y="79430"/>
                  <a:pt x="257167" y="68083"/>
                </a:cubicBezTo>
                <a:cubicBezTo>
                  <a:pt x="262639" y="51062"/>
                  <a:pt x="268111" y="39715"/>
                  <a:pt x="268111" y="28368"/>
                </a:cubicBezTo>
                <a:cubicBezTo>
                  <a:pt x="268111" y="22694"/>
                  <a:pt x="268111" y="17021"/>
                  <a:pt x="268111" y="17021"/>
                </a:cubicBezTo>
                <a:cubicBezTo>
                  <a:pt x="268111" y="17021"/>
                  <a:pt x="268111" y="17021"/>
                  <a:pt x="262639" y="22694"/>
                </a:cubicBezTo>
                <a:close/>
                <a:moveTo>
                  <a:pt x="235281" y="56736"/>
                </a:moveTo>
                <a:cubicBezTo>
                  <a:pt x="229809" y="73756"/>
                  <a:pt x="229809" y="90777"/>
                  <a:pt x="224338" y="96450"/>
                </a:cubicBezTo>
                <a:cubicBezTo>
                  <a:pt x="224338" y="107798"/>
                  <a:pt x="224338" y="119145"/>
                  <a:pt x="224338" y="119145"/>
                </a:cubicBezTo>
                <a:cubicBezTo>
                  <a:pt x="224338" y="124818"/>
                  <a:pt x="224338" y="124818"/>
                  <a:pt x="229809" y="124818"/>
                </a:cubicBezTo>
                <a:cubicBezTo>
                  <a:pt x="235281" y="130492"/>
                  <a:pt x="246224" y="130492"/>
                  <a:pt x="251696" y="136165"/>
                </a:cubicBezTo>
                <a:cubicBezTo>
                  <a:pt x="257167" y="136165"/>
                  <a:pt x="257167" y="136165"/>
                  <a:pt x="262639" y="136165"/>
                </a:cubicBezTo>
                <a:cubicBezTo>
                  <a:pt x="279054" y="124818"/>
                  <a:pt x="311884" y="39715"/>
                  <a:pt x="306412" y="17021"/>
                </a:cubicBezTo>
                <a:cubicBezTo>
                  <a:pt x="306412" y="17021"/>
                  <a:pt x="306412" y="17021"/>
                  <a:pt x="300941" y="11347"/>
                </a:cubicBezTo>
                <a:cubicBezTo>
                  <a:pt x="295469" y="11347"/>
                  <a:pt x="284526" y="5674"/>
                  <a:pt x="273582" y="0"/>
                </a:cubicBezTo>
                <a:cubicBezTo>
                  <a:pt x="273582" y="0"/>
                  <a:pt x="273582" y="0"/>
                  <a:pt x="268111" y="5674"/>
                </a:cubicBezTo>
                <a:cubicBezTo>
                  <a:pt x="268111" y="5674"/>
                  <a:pt x="262639" y="11347"/>
                  <a:pt x="257167" y="17021"/>
                </a:cubicBezTo>
                <a:cubicBezTo>
                  <a:pt x="251696" y="28368"/>
                  <a:pt x="246224" y="45388"/>
                  <a:pt x="235281" y="56736"/>
                </a:cubicBezTo>
                <a:close/>
              </a:path>
            </a:pathLst>
          </a:custGeom>
          <a:solidFill>
            <a:schemeClr val="bg1"/>
          </a:solidFill>
          <a:ln>
            <a:noFill/>
          </a:ln>
        </p:spPr>
        <p:txBody>
          <a:bodyPr lIns="91437" tIns="45718" rIns="91437" bIns="45718"/>
          <a:lstStyle/>
          <a:p>
            <a:pPr fontAlgn="auto">
              <a:spcBef>
                <a:spcPts val="0"/>
              </a:spcBef>
              <a:spcAft>
                <a:spcPts val="0"/>
              </a:spcAft>
              <a:defRPr/>
            </a:pPr>
            <a:endParaRPr lang="zh-CN" sz="1350">
              <a:latin typeface="+mn-lt"/>
              <a:ea typeface="+mn-ea"/>
            </a:endParaRPr>
          </a:p>
        </p:txBody>
      </p:sp>
      <p:sp>
        <p:nvSpPr>
          <p:cNvPr id="31" name="Title 1"/>
          <p:cNvSpPr txBox="1"/>
          <p:nvPr/>
        </p:nvSpPr>
        <p:spPr>
          <a:xfrm>
            <a:off x="817563" y="188913"/>
            <a:ext cx="4752975" cy="379412"/>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fontAlgn="auto">
              <a:spcAft>
                <a:spcPts val="0"/>
              </a:spcAft>
              <a:defRPr/>
            </a:pPr>
            <a:r>
              <a:rPr lang="zh-CN" altLang="en-GB" sz="1800" b="1" dirty="0">
                <a:solidFill>
                  <a:schemeClr val="tx1">
                    <a:lumMod val="75000"/>
                    <a:lumOff val="25000"/>
                  </a:schemeClr>
                </a:solidFill>
                <a:latin typeface="微软雅黑" panose="020B0503020204020204" pitchFamily="34" charset="-122"/>
                <a:ea typeface="微软雅黑" panose="020B0503020204020204" pitchFamily="34" charset="-122"/>
              </a:rPr>
              <a:t>单位用户登录</a:t>
            </a:r>
            <a:endPar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5" name="图片 4" descr="1.JPG"/>
          <p:cNvPicPr>
            <a:picLocks noChangeAspect="1"/>
          </p:cNvPicPr>
          <p:nvPr/>
        </p:nvPicPr>
        <p:blipFill>
          <a:blip r:embed="rId2"/>
          <a:srcRect/>
          <a:stretch>
            <a:fillRect/>
          </a:stretch>
        </p:blipFill>
        <p:spPr bwMode="auto">
          <a:xfrm>
            <a:off x="571500" y="1000125"/>
            <a:ext cx="4857750" cy="3700463"/>
          </a:xfrm>
          <a:prstGeom prst="rect">
            <a:avLst/>
          </a:prstGeom>
          <a:noFill/>
          <a:ln w="9525">
            <a:noFill/>
            <a:miter lim="800000"/>
            <a:headEnd/>
            <a:tailEnd/>
          </a:ln>
        </p:spPr>
      </p:pic>
      <p:sp>
        <p:nvSpPr>
          <p:cNvPr id="6" name="圆角矩形 5"/>
          <p:cNvSpPr/>
          <p:nvPr/>
        </p:nvSpPr>
        <p:spPr>
          <a:xfrm>
            <a:off x="5786438" y="1000125"/>
            <a:ext cx="685800" cy="685800"/>
          </a:xfrm>
          <a:prstGeom prst="roundRect">
            <a:avLst/>
          </a:prstGeom>
          <a:solidFill>
            <a:schemeClr val="accent2"/>
          </a:solidFill>
          <a:ln>
            <a:noFill/>
          </a:ln>
        </p:spPr>
        <p:txBody>
          <a:bodyPr anchor="ctr"/>
          <a:lstStyle/>
          <a:p>
            <a:pPr algn="ctr" fontAlgn="auto">
              <a:spcBef>
                <a:spcPts val="0"/>
              </a:spcBef>
              <a:spcAft>
                <a:spcPts val="0"/>
              </a:spcAft>
              <a:defRPr/>
            </a:pPr>
            <a:endParaRPr lang="zh-CN" sz="1350">
              <a:solidFill>
                <a:schemeClr val="lt1"/>
              </a:solidFill>
              <a:latin typeface="+mn-lt"/>
              <a:ea typeface="+mn-ea"/>
            </a:endParaRPr>
          </a:p>
        </p:txBody>
      </p:sp>
      <p:sp>
        <p:nvSpPr>
          <p:cNvPr id="7" name="Freeform 60"/>
          <p:cNvSpPr/>
          <p:nvPr/>
        </p:nvSpPr>
        <p:spPr>
          <a:xfrm>
            <a:off x="5913438" y="1162050"/>
            <a:ext cx="417512" cy="361950"/>
          </a:xfrm>
          <a:custGeom>
            <a:avLst/>
            <a:gdLst/>
            <a:ahLst/>
            <a:cxnLst/>
            <a:rect l="l" t="t" r="r" b="b"/>
            <a:pathLst>
              <a:path w="558108" h="482252">
                <a:moveTo>
                  <a:pt x="142263" y="204248"/>
                </a:moveTo>
                <a:cubicBezTo>
                  <a:pt x="136791" y="198574"/>
                  <a:pt x="120376" y="192901"/>
                  <a:pt x="103961" y="187227"/>
                </a:cubicBezTo>
                <a:cubicBezTo>
                  <a:pt x="87546" y="187227"/>
                  <a:pt x="71131" y="181554"/>
                  <a:pt x="60188" y="181554"/>
                </a:cubicBezTo>
                <a:cubicBezTo>
                  <a:pt x="54716" y="181554"/>
                  <a:pt x="49245" y="181554"/>
                  <a:pt x="49245" y="181554"/>
                </a:cubicBezTo>
                <a:cubicBezTo>
                  <a:pt x="49245" y="181554"/>
                  <a:pt x="54716" y="181554"/>
                  <a:pt x="60188" y="187227"/>
                </a:cubicBezTo>
                <a:cubicBezTo>
                  <a:pt x="71131" y="192901"/>
                  <a:pt x="82075" y="198574"/>
                  <a:pt x="98490" y="198574"/>
                </a:cubicBezTo>
                <a:cubicBezTo>
                  <a:pt x="114905" y="204248"/>
                  <a:pt x="131320" y="209921"/>
                  <a:pt x="142263" y="209921"/>
                </a:cubicBezTo>
                <a:cubicBezTo>
                  <a:pt x="153206" y="209921"/>
                  <a:pt x="153206" y="209921"/>
                  <a:pt x="153206" y="209921"/>
                </a:cubicBezTo>
                <a:cubicBezTo>
                  <a:pt x="153206" y="209921"/>
                  <a:pt x="153206" y="204248"/>
                  <a:pt x="142263" y="204248"/>
                </a:cubicBezTo>
                <a:close/>
                <a:moveTo>
                  <a:pt x="481505" y="289351"/>
                </a:moveTo>
                <a:cubicBezTo>
                  <a:pt x="481505" y="266657"/>
                  <a:pt x="481505" y="266657"/>
                  <a:pt x="481505" y="266657"/>
                </a:cubicBezTo>
                <a:cubicBezTo>
                  <a:pt x="558108" y="266657"/>
                  <a:pt x="558108" y="266657"/>
                  <a:pt x="558108" y="266657"/>
                </a:cubicBezTo>
                <a:cubicBezTo>
                  <a:pt x="558108" y="482252"/>
                  <a:pt x="558108" y="482252"/>
                  <a:pt x="558108" y="482252"/>
                </a:cubicBezTo>
                <a:cubicBezTo>
                  <a:pt x="481505" y="482252"/>
                  <a:pt x="481505" y="482252"/>
                  <a:pt x="481505" y="482252"/>
                </a:cubicBezTo>
                <a:cubicBezTo>
                  <a:pt x="481505" y="448211"/>
                  <a:pt x="481505" y="448211"/>
                  <a:pt x="481505" y="448211"/>
                </a:cubicBezTo>
                <a:cubicBezTo>
                  <a:pt x="383015" y="408496"/>
                  <a:pt x="383015" y="408496"/>
                  <a:pt x="383015" y="408496"/>
                </a:cubicBezTo>
                <a:cubicBezTo>
                  <a:pt x="147734" y="436864"/>
                  <a:pt x="147734" y="436864"/>
                  <a:pt x="147734" y="436864"/>
                </a:cubicBezTo>
                <a:cubicBezTo>
                  <a:pt x="16415" y="368781"/>
                  <a:pt x="16415" y="368781"/>
                  <a:pt x="16415" y="368781"/>
                </a:cubicBezTo>
                <a:cubicBezTo>
                  <a:pt x="21887" y="340413"/>
                  <a:pt x="21887" y="340413"/>
                  <a:pt x="21887" y="340413"/>
                </a:cubicBezTo>
                <a:cubicBezTo>
                  <a:pt x="0" y="329066"/>
                  <a:pt x="0" y="329066"/>
                  <a:pt x="0" y="329066"/>
                </a:cubicBezTo>
                <a:cubicBezTo>
                  <a:pt x="5472" y="300698"/>
                  <a:pt x="5472" y="300698"/>
                  <a:pt x="5472" y="300698"/>
                </a:cubicBezTo>
                <a:cubicBezTo>
                  <a:pt x="0" y="289351"/>
                  <a:pt x="0" y="289351"/>
                  <a:pt x="0" y="289351"/>
                </a:cubicBezTo>
                <a:cubicBezTo>
                  <a:pt x="10943" y="249636"/>
                  <a:pt x="10943" y="249636"/>
                  <a:pt x="10943" y="249636"/>
                </a:cubicBezTo>
                <a:cubicBezTo>
                  <a:pt x="169621" y="300698"/>
                  <a:pt x="169621" y="300698"/>
                  <a:pt x="169621" y="300698"/>
                </a:cubicBezTo>
                <a:cubicBezTo>
                  <a:pt x="295469" y="266657"/>
                  <a:pt x="295469" y="266657"/>
                  <a:pt x="295469" y="266657"/>
                </a:cubicBezTo>
                <a:cubicBezTo>
                  <a:pt x="295469" y="255310"/>
                  <a:pt x="295469" y="255310"/>
                  <a:pt x="295469" y="255310"/>
                </a:cubicBezTo>
                <a:cubicBezTo>
                  <a:pt x="196979" y="255310"/>
                  <a:pt x="196979" y="255310"/>
                  <a:pt x="196979" y="255310"/>
                </a:cubicBezTo>
                <a:cubicBezTo>
                  <a:pt x="218866" y="209921"/>
                  <a:pt x="218866" y="209921"/>
                  <a:pt x="218866" y="209921"/>
                </a:cubicBezTo>
                <a:cubicBezTo>
                  <a:pt x="393959" y="175880"/>
                  <a:pt x="393959" y="175880"/>
                  <a:pt x="393959" y="175880"/>
                </a:cubicBezTo>
                <a:cubicBezTo>
                  <a:pt x="470562" y="283678"/>
                  <a:pt x="470562" y="283678"/>
                  <a:pt x="470562" y="283678"/>
                </a:cubicBezTo>
                <a:cubicBezTo>
                  <a:pt x="481505" y="289351"/>
                  <a:pt x="481505" y="289351"/>
                  <a:pt x="481505" y="289351"/>
                </a:cubicBezTo>
                <a:close/>
                <a:moveTo>
                  <a:pt x="103961" y="181554"/>
                </a:moveTo>
                <a:cubicBezTo>
                  <a:pt x="125848" y="181554"/>
                  <a:pt x="136791" y="187227"/>
                  <a:pt x="147734" y="192901"/>
                </a:cubicBezTo>
                <a:cubicBezTo>
                  <a:pt x="158678" y="198574"/>
                  <a:pt x="164149" y="204248"/>
                  <a:pt x="169621" y="209921"/>
                </a:cubicBezTo>
                <a:cubicBezTo>
                  <a:pt x="169621" y="209921"/>
                  <a:pt x="169621" y="215595"/>
                  <a:pt x="169621" y="215595"/>
                </a:cubicBezTo>
                <a:cubicBezTo>
                  <a:pt x="169621" y="226942"/>
                  <a:pt x="164149" y="238289"/>
                  <a:pt x="164149" y="243963"/>
                </a:cubicBezTo>
                <a:cubicBezTo>
                  <a:pt x="164149" y="249636"/>
                  <a:pt x="158678" y="249636"/>
                  <a:pt x="158678" y="249636"/>
                </a:cubicBezTo>
                <a:cubicBezTo>
                  <a:pt x="136791" y="260983"/>
                  <a:pt x="38302" y="238289"/>
                  <a:pt x="27358" y="215595"/>
                </a:cubicBezTo>
                <a:cubicBezTo>
                  <a:pt x="27358" y="215595"/>
                  <a:pt x="21887" y="209921"/>
                  <a:pt x="27358" y="209921"/>
                </a:cubicBezTo>
                <a:cubicBezTo>
                  <a:pt x="27358" y="198574"/>
                  <a:pt x="32830" y="187227"/>
                  <a:pt x="32830" y="175880"/>
                </a:cubicBezTo>
                <a:cubicBezTo>
                  <a:pt x="32830" y="175880"/>
                  <a:pt x="32830" y="175880"/>
                  <a:pt x="38302" y="170207"/>
                </a:cubicBezTo>
                <a:cubicBezTo>
                  <a:pt x="43773" y="170207"/>
                  <a:pt x="49245" y="170207"/>
                  <a:pt x="60188" y="170207"/>
                </a:cubicBezTo>
                <a:cubicBezTo>
                  <a:pt x="71131" y="170207"/>
                  <a:pt x="87546" y="175880"/>
                  <a:pt x="103961" y="181554"/>
                </a:cubicBezTo>
                <a:close/>
                <a:moveTo>
                  <a:pt x="207923" y="153186"/>
                </a:moveTo>
                <a:cubicBezTo>
                  <a:pt x="207923" y="141839"/>
                  <a:pt x="196979" y="130492"/>
                  <a:pt x="191508" y="113471"/>
                </a:cubicBezTo>
                <a:cubicBezTo>
                  <a:pt x="180564" y="96450"/>
                  <a:pt x="175093" y="85103"/>
                  <a:pt x="169621" y="73756"/>
                </a:cubicBezTo>
                <a:cubicBezTo>
                  <a:pt x="164149" y="68083"/>
                  <a:pt x="158678" y="68083"/>
                  <a:pt x="158678" y="68083"/>
                </a:cubicBezTo>
                <a:cubicBezTo>
                  <a:pt x="158678" y="68083"/>
                  <a:pt x="158678" y="68083"/>
                  <a:pt x="164149" y="79430"/>
                </a:cubicBezTo>
                <a:cubicBezTo>
                  <a:pt x="164149" y="90777"/>
                  <a:pt x="175093" y="102124"/>
                  <a:pt x="180564" y="119145"/>
                </a:cubicBezTo>
                <a:cubicBezTo>
                  <a:pt x="191508" y="136165"/>
                  <a:pt x="196979" y="147512"/>
                  <a:pt x="202451" y="158859"/>
                </a:cubicBezTo>
                <a:cubicBezTo>
                  <a:pt x="207923" y="164533"/>
                  <a:pt x="213394" y="164533"/>
                  <a:pt x="213394" y="164533"/>
                </a:cubicBezTo>
                <a:cubicBezTo>
                  <a:pt x="213394" y="164533"/>
                  <a:pt x="213394" y="158859"/>
                  <a:pt x="207923" y="153186"/>
                </a:cubicBezTo>
                <a:close/>
                <a:moveTo>
                  <a:pt x="202451" y="107798"/>
                </a:moveTo>
                <a:cubicBezTo>
                  <a:pt x="207923" y="124818"/>
                  <a:pt x="213394" y="141839"/>
                  <a:pt x="218866" y="153186"/>
                </a:cubicBezTo>
                <a:cubicBezTo>
                  <a:pt x="224338" y="164533"/>
                  <a:pt x="224338" y="170207"/>
                  <a:pt x="224338" y="175880"/>
                </a:cubicBezTo>
                <a:cubicBezTo>
                  <a:pt x="224338" y="181554"/>
                  <a:pt x="218866" y="181554"/>
                  <a:pt x="218866" y="181554"/>
                </a:cubicBezTo>
                <a:cubicBezTo>
                  <a:pt x="207923" y="187227"/>
                  <a:pt x="202451" y="192901"/>
                  <a:pt x="191508" y="198574"/>
                </a:cubicBezTo>
                <a:cubicBezTo>
                  <a:pt x="186036" y="198574"/>
                  <a:pt x="186036" y="198574"/>
                  <a:pt x="186036" y="198574"/>
                </a:cubicBezTo>
                <a:cubicBezTo>
                  <a:pt x="164149" y="187227"/>
                  <a:pt x="114905" y="96450"/>
                  <a:pt x="120376" y="73756"/>
                </a:cubicBezTo>
                <a:cubicBezTo>
                  <a:pt x="120376" y="68083"/>
                  <a:pt x="120376" y="68083"/>
                  <a:pt x="125848" y="68083"/>
                </a:cubicBezTo>
                <a:cubicBezTo>
                  <a:pt x="131320" y="62409"/>
                  <a:pt x="142263" y="56736"/>
                  <a:pt x="147734" y="51062"/>
                </a:cubicBezTo>
                <a:cubicBezTo>
                  <a:pt x="153206" y="51062"/>
                  <a:pt x="153206" y="51062"/>
                  <a:pt x="158678" y="51062"/>
                </a:cubicBezTo>
                <a:cubicBezTo>
                  <a:pt x="164149" y="51062"/>
                  <a:pt x="169621" y="56736"/>
                  <a:pt x="175093" y="68083"/>
                </a:cubicBezTo>
                <a:cubicBezTo>
                  <a:pt x="180564" y="79430"/>
                  <a:pt x="191508" y="90777"/>
                  <a:pt x="202451" y="107798"/>
                </a:cubicBezTo>
                <a:close/>
                <a:moveTo>
                  <a:pt x="262639" y="22694"/>
                </a:moveTo>
                <a:cubicBezTo>
                  <a:pt x="257167" y="34041"/>
                  <a:pt x="251696" y="45388"/>
                  <a:pt x="246224" y="62409"/>
                </a:cubicBezTo>
                <a:cubicBezTo>
                  <a:pt x="240752" y="73756"/>
                  <a:pt x="235281" y="90777"/>
                  <a:pt x="235281" y="102124"/>
                </a:cubicBezTo>
                <a:cubicBezTo>
                  <a:pt x="235281" y="107798"/>
                  <a:pt x="229809" y="107798"/>
                  <a:pt x="235281" y="107798"/>
                </a:cubicBezTo>
                <a:cubicBezTo>
                  <a:pt x="235281" y="107798"/>
                  <a:pt x="235281" y="107798"/>
                  <a:pt x="240752" y="102124"/>
                </a:cubicBezTo>
                <a:cubicBezTo>
                  <a:pt x="246224" y="90777"/>
                  <a:pt x="251696" y="79430"/>
                  <a:pt x="257167" y="68083"/>
                </a:cubicBezTo>
                <a:cubicBezTo>
                  <a:pt x="262639" y="51062"/>
                  <a:pt x="268111" y="39715"/>
                  <a:pt x="268111" y="28368"/>
                </a:cubicBezTo>
                <a:cubicBezTo>
                  <a:pt x="268111" y="22694"/>
                  <a:pt x="268111" y="17021"/>
                  <a:pt x="268111" y="17021"/>
                </a:cubicBezTo>
                <a:cubicBezTo>
                  <a:pt x="268111" y="17021"/>
                  <a:pt x="268111" y="17021"/>
                  <a:pt x="262639" y="22694"/>
                </a:cubicBezTo>
                <a:close/>
                <a:moveTo>
                  <a:pt x="235281" y="56736"/>
                </a:moveTo>
                <a:cubicBezTo>
                  <a:pt x="229809" y="73756"/>
                  <a:pt x="229809" y="90777"/>
                  <a:pt x="224338" y="96450"/>
                </a:cubicBezTo>
                <a:cubicBezTo>
                  <a:pt x="224338" y="107798"/>
                  <a:pt x="224338" y="119145"/>
                  <a:pt x="224338" y="119145"/>
                </a:cubicBezTo>
                <a:cubicBezTo>
                  <a:pt x="224338" y="124818"/>
                  <a:pt x="224338" y="124818"/>
                  <a:pt x="229809" y="124818"/>
                </a:cubicBezTo>
                <a:cubicBezTo>
                  <a:pt x="235281" y="130492"/>
                  <a:pt x="246224" y="130492"/>
                  <a:pt x="251696" y="136165"/>
                </a:cubicBezTo>
                <a:cubicBezTo>
                  <a:pt x="257167" y="136165"/>
                  <a:pt x="257167" y="136165"/>
                  <a:pt x="262639" y="136165"/>
                </a:cubicBezTo>
                <a:cubicBezTo>
                  <a:pt x="279054" y="124818"/>
                  <a:pt x="311884" y="39715"/>
                  <a:pt x="306412" y="17021"/>
                </a:cubicBezTo>
                <a:cubicBezTo>
                  <a:pt x="306412" y="17021"/>
                  <a:pt x="306412" y="17021"/>
                  <a:pt x="300941" y="11347"/>
                </a:cubicBezTo>
                <a:cubicBezTo>
                  <a:pt x="295469" y="11347"/>
                  <a:pt x="284526" y="5674"/>
                  <a:pt x="273582" y="0"/>
                </a:cubicBezTo>
                <a:cubicBezTo>
                  <a:pt x="273582" y="0"/>
                  <a:pt x="273582" y="0"/>
                  <a:pt x="268111" y="5674"/>
                </a:cubicBezTo>
                <a:cubicBezTo>
                  <a:pt x="268111" y="5674"/>
                  <a:pt x="262639" y="11347"/>
                  <a:pt x="257167" y="17021"/>
                </a:cubicBezTo>
                <a:cubicBezTo>
                  <a:pt x="251696" y="28368"/>
                  <a:pt x="246224" y="45388"/>
                  <a:pt x="235281" y="56736"/>
                </a:cubicBezTo>
                <a:close/>
              </a:path>
            </a:pathLst>
          </a:custGeom>
          <a:solidFill>
            <a:schemeClr val="bg1"/>
          </a:solidFill>
          <a:ln>
            <a:noFill/>
          </a:ln>
        </p:spPr>
        <p:txBody>
          <a:bodyPr lIns="91437" tIns="45718" rIns="91437" bIns="45718"/>
          <a:lstStyle/>
          <a:p>
            <a:pPr fontAlgn="auto">
              <a:spcBef>
                <a:spcPts val="0"/>
              </a:spcBef>
              <a:spcAft>
                <a:spcPts val="0"/>
              </a:spcAft>
              <a:defRPr/>
            </a:pPr>
            <a:endParaRPr lang="zh-CN" sz="1350">
              <a:latin typeface="+mn-lt"/>
              <a:ea typeface="+mn-ea"/>
            </a:endParaRPr>
          </a:p>
        </p:txBody>
      </p:sp>
      <p:sp>
        <p:nvSpPr>
          <p:cNvPr id="84998" name="文本框 55"/>
          <p:cNvSpPr txBox="1">
            <a:spLocks noChangeArrowheads="1"/>
          </p:cNvSpPr>
          <p:nvPr/>
        </p:nvSpPr>
        <p:spPr bwMode="auto">
          <a:xfrm>
            <a:off x="6572250" y="1071563"/>
            <a:ext cx="1754188" cy="554037"/>
          </a:xfrm>
          <a:prstGeom prst="rect">
            <a:avLst/>
          </a:prstGeom>
          <a:noFill/>
          <a:ln w="9525">
            <a:noFill/>
            <a:miter lim="800000"/>
            <a:headEnd/>
            <a:tailEnd/>
          </a:ln>
        </p:spPr>
        <p:txBody>
          <a:bodyPr>
            <a:spAutoFit/>
          </a:bodyPr>
          <a:lstStyle/>
          <a:p>
            <a:r>
              <a:rPr lang="zh-CN" altLang="en-US" sz="3000" b="1">
                <a:solidFill>
                  <a:schemeClr val="accent1"/>
                </a:solidFill>
                <a:latin typeface="微软雅黑" pitchFamily="34" charset="-122"/>
                <a:ea typeface="微软雅黑" pitchFamily="34" charset="-122"/>
              </a:rPr>
              <a:t>注册</a:t>
            </a:r>
          </a:p>
        </p:txBody>
      </p:sp>
      <p:sp>
        <p:nvSpPr>
          <p:cNvPr id="9" name="文本框 56"/>
          <p:cNvSpPr txBox="1">
            <a:spLocks noChangeArrowheads="1"/>
          </p:cNvSpPr>
          <p:nvPr/>
        </p:nvSpPr>
        <p:spPr bwMode="auto">
          <a:xfrm>
            <a:off x="6072188" y="2214563"/>
            <a:ext cx="2714625" cy="2419350"/>
          </a:xfrm>
          <a:prstGeom prst="rect">
            <a:avLst/>
          </a:prstGeom>
          <a:noFill/>
          <a:ln w="9525">
            <a:noFill/>
            <a:miter lim="800000"/>
            <a:headEnd/>
            <a:tailEnd/>
          </a:ln>
        </p:spPr>
        <p:txBody>
          <a:bodyPr>
            <a:spAutoFit/>
          </a:bodyPr>
          <a:lstStyle/>
          <a:p>
            <a:pPr>
              <a:lnSpc>
                <a:spcPct val="150000"/>
              </a:lnSpc>
            </a:pPr>
            <a:r>
              <a:rPr lang="zh-CN" altLang="en-US">
                <a:solidFill>
                  <a:schemeClr val="accent1"/>
                </a:solidFill>
                <a:latin typeface="微软雅黑" pitchFamily="34" charset="-122"/>
                <a:ea typeface="微软雅黑" pitchFamily="34" charset="-122"/>
              </a:rPr>
              <a:t>填写单位信息</a:t>
            </a:r>
            <a:endParaRPr lang="en-US" altLang="zh-CN">
              <a:solidFill>
                <a:schemeClr val="accent1"/>
              </a:solidFill>
              <a:latin typeface="微软雅黑" pitchFamily="34" charset="-122"/>
              <a:ea typeface="微软雅黑" pitchFamily="34" charset="-122"/>
            </a:endParaRPr>
          </a:p>
          <a:p>
            <a:pPr>
              <a:lnSpc>
                <a:spcPct val="150000"/>
              </a:lnSpc>
            </a:pPr>
            <a:r>
              <a:rPr lang="zh-CN" altLang="en-US">
                <a:solidFill>
                  <a:schemeClr val="accent1"/>
                </a:solidFill>
                <a:latin typeface="微软雅黑" pitchFamily="34" charset="-122"/>
                <a:ea typeface="微软雅黑" pitchFamily="34" charset="-122"/>
              </a:rPr>
              <a:t>法定代表人认证</a:t>
            </a:r>
            <a:endParaRPr lang="en-US" altLang="zh-CN">
              <a:solidFill>
                <a:schemeClr val="accent1"/>
              </a:solidFill>
              <a:latin typeface="微软雅黑" pitchFamily="34" charset="-122"/>
              <a:ea typeface="微软雅黑" pitchFamily="34" charset="-122"/>
            </a:endParaRPr>
          </a:p>
          <a:p>
            <a:pPr>
              <a:lnSpc>
                <a:spcPct val="150000"/>
              </a:lnSpc>
            </a:pPr>
            <a:r>
              <a:rPr lang="zh-CN" altLang="en-US">
                <a:solidFill>
                  <a:schemeClr val="accent1"/>
                </a:solidFill>
                <a:latin typeface="微软雅黑" pitchFamily="34" charset="-122"/>
                <a:ea typeface="微软雅黑" pitchFamily="34" charset="-122"/>
              </a:rPr>
              <a:t>填写账户信息</a:t>
            </a:r>
            <a:endParaRPr lang="en-US" altLang="zh-CN">
              <a:solidFill>
                <a:schemeClr val="accent1"/>
              </a:solidFill>
              <a:latin typeface="微软雅黑" pitchFamily="34" charset="-122"/>
              <a:ea typeface="微软雅黑" pitchFamily="34" charset="-122"/>
            </a:endParaRPr>
          </a:p>
          <a:p>
            <a:pPr>
              <a:lnSpc>
                <a:spcPct val="150000"/>
              </a:lnSpc>
            </a:pPr>
            <a:r>
              <a:rPr lang="zh-CN" altLang="en-US">
                <a:solidFill>
                  <a:schemeClr val="accent1"/>
                </a:solidFill>
                <a:latin typeface="微软雅黑" pitchFamily="34" charset="-122"/>
                <a:ea typeface="微软雅黑" pitchFamily="34" charset="-122"/>
              </a:rPr>
              <a:t>完成注册</a:t>
            </a:r>
            <a:endParaRPr lang="en-US" altLang="zh-CN">
              <a:solidFill>
                <a:schemeClr val="accent1"/>
              </a:solidFill>
              <a:latin typeface="微软雅黑" pitchFamily="34" charset="-122"/>
              <a:ea typeface="微软雅黑" pitchFamily="34" charset="-122"/>
            </a:endParaRPr>
          </a:p>
          <a:p>
            <a:pPr>
              <a:lnSpc>
                <a:spcPct val="120000"/>
              </a:lnSpc>
            </a:pPr>
            <a:endParaRPr lang="zh-CN" altLang="zh-CN">
              <a:solidFill>
                <a:srgbClr val="FF0000"/>
              </a:solidFill>
              <a:latin typeface="微软雅黑" pitchFamily="34" charset="-122"/>
              <a:ea typeface="微软雅黑" pitchFamily="34" charset="-122"/>
            </a:endParaRPr>
          </a:p>
          <a:p>
            <a:pPr>
              <a:lnSpc>
                <a:spcPct val="120000"/>
              </a:lnSpc>
            </a:pPr>
            <a:endParaRPr lang="zh-CN" altLang="en-US">
              <a:solidFill>
                <a:schemeClr val="accent1"/>
              </a:solidFill>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000"/>
                                        <p:tgtEl>
                                          <p:spTgt spid="9"/>
                                        </p:tgtEl>
                                      </p:cBhvr>
                                    </p:animEffect>
                                    <p:anim calcmode="lin" valueType="num">
                                      <p:cBhvr>
                                        <p:cTn id="14" dur="2000" fill="hold"/>
                                        <p:tgtEl>
                                          <p:spTgt spid="9"/>
                                        </p:tgtEl>
                                        <p:attrNameLst>
                                          <p:attrName>ppt_x</p:attrName>
                                        </p:attrNameLst>
                                      </p:cBhvr>
                                      <p:tavLst>
                                        <p:tav tm="0">
                                          <p:val>
                                            <p:strVal val="#ppt_x"/>
                                          </p:val>
                                        </p:tav>
                                        <p:tav tm="100000">
                                          <p:val>
                                            <p:strVal val="#ppt_x"/>
                                          </p:val>
                                        </p:tav>
                                      </p:tavLst>
                                    </p:anim>
                                    <p:anim calcmode="lin" valueType="num">
                                      <p:cBhvr>
                                        <p:cTn id="15" dur="2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ocer Falling Dust PPT demo 9"/>
          <p:cNvSpPr txBox="1">
            <a:spLocks noChangeArrowheads="1"/>
          </p:cNvSpPr>
          <p:nvPr/>
        </p:nvSpPr>
        <p:spPr bwMode="auto">
          <a:xfrm>
            <a:off x="500063" y="2071688"/>
            <a:ext cx="2000250" cy="630237"/>
          </a:xfrm>
          <a:prstGeom prst="rect">
            <a:avLst/>
          </a:prstGeom>
          <a:noFill/>
          <a:ln w="9525">
            <a:noFill/>
            <a:miter lim="800000"/>
            <a:headEnd/>
            <a:tailEnd/>
          </a:ln>
        </p:spPr>
        <p:txBody>
          <a:bodyPr>
            <a:spAutoFit/>
          </a:bodyPr>
          <a:lstStyle/>
          <a:p>
            <a:pPr>
              <a:lnSpc>
                <a:spcPct val="150000"/>
              </a:lnSpc>
            </a:pPr>
            <a:r>
              <a:rPr lang="zh-CN" altLang="en-US" sz="1400" b="1">
                <a:solidFill>
                  <a:schemeClr val="accent1"/>
                </a:solidFill>
                <a:ea typeface="微软雅黑" pitchFamily="34" charset="-122"/>
              </a:rPr>
              <a:t>登陆后进入网办大厅</a:t>
            </a:r>
            <a:endParaRPr lang="en-US" altLang="zh-CN" sz="1400" b="1">
              <a:solidFill>
                <a:schemeClr val="accent1"/>
              </a:solidFill>
              <a:ea typeface="微软雅黑" pitchFamily="34" charset="-122"/>
            </a:endParaRPr>
          </a:p>
          <a:p>
            <a:endParaRPr lang="zh-CN" altLang="en-US" sz="1400" b="1">
              <a:solidFill>
                <a:schemeClr val="accent1"/>
              </a:solidFill>
              <a:ea typeface="微软雅黑" pitchFamily="34" charset="-122"/>
            </a:endParaRPr>
          </a:p>
        </p:txBody>
      </p:sp>
      <p:sp>
        <p:nvSpPr>
          <p:cNvPr id="9" name="右箭头 8"/>
          <p:cNvSpPr/>
          <p:nvPr/>
        </p:nvSpPr>
        <p:spPr>
          <a:xfrm>
            <a:off x="571500" y="1071563"/>
            <a:ext cx="1670050" cy="912812"/>
          </a:xfrm>
          <a:prstGeom prst="rightArrow">
            <a:avLst/>
          </a:prstGeom>
          <a:solidFill>
            <a:srgbClr val="005DA2"/>
          </a:solidFill>
          <a:ln w="12700" cap="flat" cmpd="sng">
            <a:solidFill>
              <a:schemeClr val="accent2">
                <a:shade val="50000"/>
              </a:schemeClr>
            </a:solidFill>
            <a:prstDash val="solid"/>
            <a:miter/>
          </a:ln>
        </p:spPr>
        <p:txBody>
          <a:bodyPr anchor="ctr"/>
          <a:lstStyle/>
          <a:p>
            <a:pPr algn="ctr" fontAlgn="auto">
              <a:spcBef>
                <a:spcPts val="0"/>
              </a:spcBef>
              <a:spcAft>
                <a:spcPts val="0"/>
              </a:spcAft>
              <a:defRPr/>
            </a:pPr>
            <a:r>
              <a:rPr lang="zh-CN" sz="1500" b="1">
                <a:solidFill>
                  <a:schemeClr val="lt1"/>
                </a:solidFill>
                <a:latin typeface="微软雅黑" panose="020B0503020204020204" pitchFamily="34" charset="-122"/>
                <a:ea typeface="微软雅黑" panose="020B0503020204020204" pitchFamily="34" charset="-122"/>
              </a:rPr>
              <a:t>主页面介绍</a:t>
            </a:r>
          </a:p>
        </p:txBody>
      </p:sp>
      <p:sp>
        <p:nvSpPr>
          <p:cNvPr id="31" name="Title 1"/>
          <p:cNvSpPr txBox="1"/>
          <p:nvPr/>
        </p:nvSpPr>
        <p:spPr>
          <a:xfrm>
            <a:off x="857250" y="200025"/>
            <a:ext cx="4752975"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fontAlgn="auto">
              <a:spcAft>
                <a:spcPts val="0"/>
              </a:spcAft>
              <a:defRPr/>
            </a:pPr>
            <a:r>
              <a:rPr lang="zh-CN" altLang="en-GB" sz="1800" b="1" dirty="0">
                <a:solidFill>
                  <a:schemeClr val="tx1">
                    <a:lumMod val="75000"/>
                    <a:lumOff val="25000"/>
                  </a:schemeClr>
                </a:solidFill>
                <a:latin typeface="微软雅黑" panose="020B0503020204020204" pitchFamily="34" charset="-122"/>
                <a:ea typeface="微软雅黑" panose="020B0503020204020204" pitchFamily="34" charset="-122"/>
              </a:rPr>
              <a:t>单位用户登录</a:t>
            </a:r>
            <a:endPar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7" name="图片 6" descr="2.JPG"/>
          <p:cNvPicPr>
            <a:picLocks noChangeAspect="1"/>
          </p:cNvPicPr>
          <p:nvPr/>
        </p:nvPicPr>
        <p:blipFill>
          <a:blip r:embed="rId3"/>
          <a:srcRect/>
          <a:stretch>
            <a:fillRect/>
          </a:stretch>
        </p:blipFill>
        <p:spPr bwMode="auto">
          <a:xfrm>
            <a:off x="2500313" y="1071563"/>
            <a:ext cx="6224587" cy="3214687"/>
          </a:xfrm>
          <a:prstGeom prst="rect">
            <a:avLst/>
          </a:prstGeom>
          <a:noFill/>
          <a:ln w="9525">
            <a:noFill/>
            <a:miter lim="800000"/>
            <a:headEnd/>
            <a:tailEnd/>
          </a:ln>
        </p:spPr>
      </p:pic>
      <p:sp>
        <p:nvSpPr>
          <p:cNvPr id="6" name="矩形 5"/>
          <p:cNvSpPr>
            <a:spLocks noChangeArrowheads="1"/>
          </p:cNvSpPr>
          <p:nvPr/>
        </p:nvSpPr>
        <p:spPr bwMode="auto">
          <a:xfrm>
            <a:off x="571500" y="2786063"/>
            <a:ext cx="1595438" cy="415925"/>
          </a:xfrm>
          <a:prstGeom prst="rect">
            <a:avLst/>
          </a:prstGeom>
          <a:noFill/>
          <a:ln w="9525">
            <a:noFill/>
            <a:miter lim="800000"/>
            <a:headEnd/>
            <a:tailEnd/>
          </a:ln>
        </p:spPr>
        <p:txBody>
          <a:bodyPr wrap="none">
            <a:spAutoFit/>
          </a:bodyPr>
          <a:lstStyle/>
          <a:p>
            <a:pPr>
              <a:lnSpc>
                <a:spcPct val="150000"/>
              </a:lnSpc>
            </a:pPr>
            <a:r>
              <a:rPr lang="en-US" altLang="zh-CN" sz="1400" b="1">
                <a:solidFill>
                  <a:schemeClr val="accent1"/>
                </a:solidFill>
                <a:ea typeface="微软雅黑" pitchFamily="34" charset="-122"/>
              </a:rPr>
              <a:t>&gt; </a:t>
            </a:r>
            <a:r>
              <a:rPr lang="zh-CN" altLang="en-US" sz="1400" b="1">
                <a:solidFill>
                  <a:schemeClr val="accent1"/>
                </a:solidFill>
                <a:ea typeface="微软雅黑" pitchFamily="34" charset="-122"/>
              </a:rPr>
              <a:t>地区选择为苏州</a:t>
            </a:r>
            <a:endParaRPr lang="en-US" altLang="zh-CN" sz="1400" b="1">
              <a:solidFill>
                <a:schemeClr val="accent1"/>
              </a:solidFill>
              <a:ea typeface="微软雅黑" pitchFamily="34" charset="-122"/>
            </a:endParaRPr>
          </a:p>
        </p:txBody>
      </p:sp>
      <p:sp>
        <p:nvSpPr>
          <p:cNvPr id="10" name="矩形 9"/>
          <p:cNvSpPr>
            <a:spLocks noChangeArrowheads="1"/>
          </p:cNvSpPr>
          <p:nvPr/>
        </p:nvSpPr>
        <p:spPr bwMode="auto">
          <a:xfrm>
            <a:off x="571500" y="3143250"/>
            <a:ext cx="1057275" cy="415925"/>
          </a:xfrm>
          <a:prstGeom prst="rect">
            <a:avLst/>
          </a:prstGeom>
          <a:noFill/>
          <a:ln w="9525">
            <a:noFill/>
            <a:miter lim="800000"/>
            <a:headEnd/>
            <a:tailEnd/>
          </a:ln>
        </p:spPr>
        <p:txBody>
          <a:bodyPr wrap="none">
            <a:spAutoFit/>
          </a:bodyPr>
          <a:lstStyle/>
          <a:p>
            <a:pPr>
              <a:lnSpc>
                <a:spcPct val="150000"/>
              </a:lnSpc>
            </a:pPr>
            <a:r>
              <a:rPr lang="en-US" altLang="zh-CN" sz="1400" b="1">
                <a:solidFill>
                  <a:schemeClr val="accent1"/>
                </a:solidFill>
                <a:ea typeface="微软雅黑" pitchFamily="34" charset="-122"/>
              </a:rPr>
              <a:t>&gt; </a:t>
            </a:r>
            <a:r>
              <a:rPr lang="zh-CN" altLang="en-US" sz="1400" b="1">
                <a:solidFill>
                  <a:schemeClr val="accent1"/>
                </a:solidFill>
                <a:ea typeface="微软雅黑" pitchFamily="34" charset="-122"/>
              </a:rPr>
              <a:t>单位办事</a:t>
            </a:r>
            <a:endParaRPr lang="en-US" altLang="zh-CN" sz="1400" b="1">
              <a:solidFill>
                <a:schemeClr val="accent1"/>
              </a:solidFill>
              <a:ea typeface="微软雅黑" pitchFamily="34" charset="-122"/>
            </a:endParaRPr>
          </a:p>
        </p:txBody>
      </p:sp>
      <p:sp>
        <p:nvSpPr>
          <p:cNvPr id="11" name="矩形 10"/>
          <p:cNvSpPr>
            <a:spLocks noChangeArrowheads="1"/>
          </p:cNvSpPr>
          <p:nvPr/>
        </p:nvSpPr>
        <p:spPr bwMode="auto">
          <a:xfrm>
            <a:off x="571500" y="3500438"/>
            <a:ext cx="1057275" cy="377825"/>
          </a:xfrm>
          <a:prstGeom prst="rect">
            <a:avLst/>
          </a:prstGeom>
          <a:noFill/>
          <a:ln w="9525">
            <a:noFill/>
            <a:miter lim="800000"/>
            <a:headEnd/>
            <a:tailEnd/>
          </a:ln>
        </p:spPr>
        <p:txBody>
          <a:bodyPr wrap="none">
            <a:spAutoFit/>
          </a:bodyPr>
          <a:lstStyle/>
          <a:p>
            <a:pPr>
              <a:lnSpc>
                <a:spcPct val="150000"/>
              </a:lnSpc>
            </a:pPr>
            <a:r>
              <a:rPr lang="en-US" altLang="zh-CN" sz="1400" b="1">
                <a:solidFill>
                  <a:schemeClr val="accent1"/>
                </a:solidFill>
                <a:ea typeface="微软雅黑" pitchFamily="34" charset="-122"/>
              </a:rPr>
              <a:t>&gt; </a:t>
            </a:r>
            <a:r>
              <a:rPr lang="zh-CN" altLang="en-US" sz="1400" b="1">
                <a:solidFill>
                  <a:schemeClr val="accent1"/>
                </a:solidFill>
                <a:ea typeface="微软雅黑" pitchFamily="34" charset="-122"/>
              </a:rPr>
              <a:t>社会保险</a:t>
            </a:r>
            <a:endParaRPr lang="en-US" altLang="zh-CN" sz="1400" b="1">
              <a:solidFill>
                <a:schemeClr val="accent1"/>
              </a:solidFill>
              <a:ea typeface="微软雅黑" pitchFamily="34" charset="-122"/>
            </a:endParaRPr>
          </a:p>
        </p:txBody>
      </p:sp>
      <p:sp>
        <p:nvSpPr>
          <p:cNvPr id="12" name="矩形 11"/>
          <p:cNvSpPr>
            <a:spLocks noChangeArrowheads="1"/>
          </p:cNvSpPr>
          <p:nvPr/>
        </p:nvSpPr>
        <p:spPr bwMode="auto">
          <a:xfrm>
            <a:off x="571500" y="3857625"/>
            <a:ext cx="1416050" cy="415925"/>
          </a:xfrm>
          <a:prstGeom prst="rect">
            <a:avLst/>
          </a:prstGeom>
          <a:noFill/>
          <a:ln w="9525">
            <a:noFill/>
            <a:miter lim="800000"/>
            <a:headEnd/>
            <a:tailEnd/>
          </a:ln>
        </p:spPr>
        <p:txBody>
          <a:bodyPr wrap="none">
            <a:spAutoFit/>
          </a:bodyPr>
          <a:lstStyle/>
          <a:p>
            <a:pPr>
              <a:lnSpc>
                <a:spcPct val="150000"/>
              </a:lnSpc>
            </a:pPr>
            <a:r>
              <a:rPr lang="en-US" altLang="zh-CN" sz="1400" b="1">
                <a:solidFill>
                  <a:schemeClr val="accent1"/>
                </a:solidFill>
                <a:ea typeface="微软雅黑" pitchFamily="34" charset="-122"/>
              </a:rPr>
              <a:t>&gt; </a:t>
            </a:r>
            <a:r>
              <a:rPr lang="zh-CN" altLang="en-US" sz="1400" b="1">
                <a:solidFill>
                  <a:schemeClr val="accent1"/>
                </a:solidFill>
                <a:ea typeface="微软雅黑" pitchFamily="34" charset="-122"/>
              </a:rPr>
              <a:t>工伤保险服务</a:t>
            </a:r>
            <a:endParaRPr lang="en-US" altLang="zh-CN" sz="1400" b="1">
              <a:solidFill>
                <a:schemeClr val="accent1"/>
              </a:solidFill>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1"/>
                                          </p:val>
                                        </p:tav>
                                        <p:tav tm="100000">
                                          <p:val>
                                            <p:strVal val="#ppt_x"/>
                                          </p:val>
                                        </p:tav>
                                      </p:tavLst>
                                    </p:anim>
                                    <p:anim calcmode="lin" valueType="num">
                                      <p:cBhvr>
                                        <p:cTn id="9" dur="1000" fill="hold"/>
                                        <p:tgtEl>
                                          <p:spTgt spid="9"/>
                                        </p:tgtEl>
                                        <p:attrNameLst>
                                          <p:attrName>ppt_y</p:attrName>
                                        </p:attrNameLst>
                                      </p:cBhvr>
                                      <p:tavLst>
                                        <p:tav tm="0">
                                          <p:val>
                                            <p:strVal val="#ppt_y"/>
                                          </p:val>
                                        </p:tav>
                                        <p:tav tm="100000">
                                          <p:val>
                                            <p:strVal val="#ppt_y"/>
                                          </p:val>
                                        </p:tav>
                                      </p:tavLst>
                                    </p:anim>
                                  </p:childTnLst>
                                </p:cTn>
                              </p:par>
                            </p:childTnLst>
                          </p:cTn>
                        </p:par>
                        <p:par>
                          <p:cTn id="10" fill="hold">
                            <p:stCondLst>
                              <p:cond delay="1400"/>
                            </p:stCondLst>
                            <p:childTnLst>
                              <p:par>
                                <p:cTn id="11" presetID="29"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ppt_x</p:attrName>
                                        </p:attrNameLst>
                                      </p:cBhvr>
                                      <p:tavLst>
                                        <p:tav tm="0">
                                          <p:val>
                                            <p:strVal val="#ppt_x-.2"/>
                                          </p:val>
                                        </p:tav>
                                        <p:tav tm="100000">
                                          <p:val>
                                            <p:strVal val="#ppt_x"/>
                                          </p:val>
                                        </p:tav>
                                      </p:tavLst>
                                    </p:anim>
                                    <p:anim calcmode="lin" valueType="num">
                                      <p:cBhvr>
                                        <p:cTn id="14"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5" dur="1000"/>
                                        <p:tgtEl>
                                          <p:spTgt spid="7"/>
                                        </p:tgtEl>
                                      </p:cBhvr>
                                    </p:animEffect>
                                  </p:childTnLst>
                                </p:cTn>
                              </p:par>
                            </p:childTnLst>
                          </p:cTn>
                        </p:par>
                        <p:par>
                          <p:cTn id="16" fill="hold">
                            <p:stCondLst>
                              <p:cond delay="2400"/>
                            </p:stCondLst>
                            <p:childTnLst>
                              <p:par>
                                <p:cTn id="17" presetID="37"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900" decel="100000" fill="hold"/>
                                        <p:tgtEl>
                                          <p:spTgt spid="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900" decel="100000" fill="hold"/>
                                        <p:tgtEl>
                                          <p:spTgt spid="6"/>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900" decel="100000" fill="hold"/>
                                        <p:tgtEl>
                                          <p:spTgt spid="10"/>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7"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anim calcmode="lin" valueType="num">
                                      <p:cBhvr>
                                        <p:cTn id="44" dur="1000" fill="hold"/>
                                        <p:tgtEl>
                                          <p:spTgt spid="11"/>
                                        </p:tgtEl>
                                        <p:attrNameLst>
                                          <p:attrName>ppt_x</p:attrName>
                                        </p:attrNameLst>
                                      </p:cBhvr>
                                      <p:tavLst>
                                        <p:tav tm="0">
                                          <p:val>
                                            <p:strVal val="#ppt_x"/>
                                          </p:val>
                                        </p:tav>
                                        <p:tav tm="100000">
                                          <p:val>
                                            <p:strVal val="#ppt_x"/>
                                          </p:val>
                                        </p:tav>
                                      </p:tavLst>
                                    </p:anim>
                                    <p:anim calcmode="lin" valueType="num">
                                      <p:cBhvr>
                                        <p:cTn id="45" dur="900" decel="100000" fill="hold"/>
                                        <p:tgtEl>
                                          <p:spTgt spid="11"/>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37"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1000"/>
                                        <p:tgtEl>
                                          <p:spTgt spid="12"/>
                                        </p:tgtEl>
                                      </p:cBhvr>
                                    </p:animEffect>
                                    <p:anim calcmode="lin" valueType="num">
                                      <p:cBhvr>
                                        <p:cTn id="52" dur="1000" fill="hold"/>
                                        <p:tgtEl>
                                          <p:spTgt spid="12"/>
                                        </p:tgtEl>
                                        <p:attrNameLst>
                                          <p:attrName>ppt_x</p:attrName>
                                        </p:attrNameLst>
                                      </p:cBhvr>
                                      <p:tavLst>
                                        <p:tav tm="0">
                                          <p:val>
                                            <p:strVal val="#ppt_x"/>
                                          </p:val>
                                        </p:tav>
                                        <p:tav tm="100000">
                                          <p:val>
                                            <p:strVal val="#ppt_x"/>
                                          </p:val>
                                        </p:tav>
                                      </p:tavLst>
                                    </p:anim>
                                    <p:anim calcmode="lin" valueType="num">
                                      <p:cBhvr>
                                        <p:cTn id="53" dur="900" decel="100000" fill="hold"/>
                                        <p:tgtEl>
                                          <p:spTgt spid="1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6" grpId="0"/>
      <p:bldP spid="10" grpId="0"/>
      <p:bldP spid="11" grpId="0"/>
      <p:bldP spid="12"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Freeform 60"/>
          <p:cNvSpPr/>
          <p:nvPr/>
        </p:nvSpPr>
        <p:spPr>
          <a:xfrm>
            <a:off x="5081588" y="1103313"/>
            <a:ext cx="419100" cy="361950"/>
          </a:xfrm>
          <a:custGeom>
            <a:avLst/>
            <a:gdLst/>
            <a:ahLst/>
            <a:cxnLst/>
            <a:rect l="l" t="t" r="r" b="b"/>
            <a:pathLst>
              <a:path w="558108" h="482252">
                <a:moveTo>
                  <a:pt x="142263" y="204248"/>
                </a:moveTo>
                <a:cubicBezTo>
                  <a:pt x="136791" y="198574"/>
                  <a:pt x="120376" y="192901"/>
                  <a:pt x="103961" y="187227"/>
                </a:cubicBezTo>
                <a:cubicBezTo>
                  <a:pt x="87546" y="187227"/>
                  <a:pt x="71131" y="181554"/>
                  <a:pt x="60188" y="181554"/>
                </a:cubicBezTo>
                <a:cubicBezTo>
                  <a:pt x="54716" y="181554"/>
                  <a:pt x="49245" y="181554"/>
                  <a:pt x="49245" y="181554"/>
                </a:cubicBezTo>
                <a:cubicBezTo>
                  <a:pt x="49245" y="181554"/>
                  <a:pt x="54716" y="181554"/>
                  <a:pt x="60188" y="187227"/>
                </a:cubicBezTo>
                <a:cubicBezTo>
                  <a:pt x="71131" y="192901"/>
                  <a:pt x="82075" y="198574"/>
                  <a:pt x="98490" y="198574"/>
                </a:cubicBezTo>
                <a:cubicBezTo>
                  <a:pt x="114905" y="204248"/>
                  <a:pt x="131320" y="209921"/>
                  <a:pt x="142263" y="209921"/>
                </a:cubicBezTo>
                <a:cubicBezTo>
                  <a:pt x="153206" y="209921"/>
                  <a:pt x="153206" y="209921"/>
                  <a:pt x="153206" y="209921"/>
                </a:cubicBezTo>
                <a:cubicBezTo>
                  <a:pt x="153206" y="209921"/>
                  <a:pt x="153206" y="204248"/>
                  <a:pt x="142263" y="204248"/>
                </a:cubicBezTo>
                <a:close/>
                <a:moveTo>
                  <a:pt x="481505" y="289351"/>
                </a:moveTo>
                <a:cubicBezTo>
                  <a:pt x="481505" y="266657"/>
                  <a:pt x="481505" y="266657"/>
                  <a:pt x="481505" y="266657"/>
                </a:cubicBezTo>
                <a:cubicBezTo>
                  <a:pt x="558108" y="266657"/>
                  <a:pt x="558108" y="266657"/>
                  <a:pt x="558108" y="266657"/>
                </a:cubicBezTo>
                <a:cubicBezTo>
                  <a:pt x="558108" y="482252"/>
                  <a:pt x="558108" y="482252"/>
                  <a:pt x="558108" y="482252"/>
                </a:cubicBezTo>
                <a:cubicBezTo>
                  <a:pt x="481505" y="482252"/>
                  <a:pt x="481505" y="482252"/>
                  <a:pt x="481505" y="482252"/>
                </a:cubicBezTo>
                <a:cubicBezTo>
                  <a:pt x="481505" y="448211"/>
                  <a:pt x="481505" y="448211"/>
                  <a:pt x="481505" y="448211"/>
                </a:cubicBezTo>
                <a:cubicBezTo>
                  <a:pt x="383015" y="408496"/>
                  <a:pt x="383015" y="408496"/>
                  <a:pt x="383015" y="408496"/>
                </a:cubicBezTo>
                <a:cubicBezTo>
                  <a:pt x="147734" y="436864"/>
                  <a:pt x="147734" y="436864"/>
                  <a:pt x="147734" y="436864"/>
                </a:cubicBezTo>
                <a:cubicBezTo>
                  <a:pt x="16415" y="368781"/>
                  <a:pt x="16415" y="368781"/>
                  <a:pt x="16415" y="368781"/>
                </a:cubicBezTo>
                <a:cubicBezTo>
                  <a:pt x="21887" y="340413"/>
                  <a:pt x="21887" y="340413"/>
                  <a:pt x="21887" y="340413"/>
                </a:cubicBezTo>
                <a:cubicBezTo>
                  <a:pt x="0" y="329066"/>
                  <a:pt x="0" y="329066"/>
                  <a:pt x="0" y="329066"/>
                </a:cubicBezTo>
                <a:cubicBezTo>
                  <a:pt x="5472" y="300698"/>
                  <a:pt x="5472" y="300698"/>
                  <a:pt x="5472" y="300698"/>
                </a:cubicBezTo>
                <a:cubicBezTo>
                  <a:pt x="0" y="289351"/>
                  <a:pt x="0" y="289351"/>
                  <a:pt x="0" y="289351"/>
                </a:cubicBezTo>
                <a:cubicBezTo>
                  <a:pt x="10943" y="249636"/>
                  <a:pt x="10943" y="249636"/>
                  <a:pt x="10943" y="249636"/>
                </a:cubicBezTo>
                <a:cubicBezTo>
                  <a:pt x="169621" y="300698"/>
                  <a:pt x="169621" y="300698"/>
                  <a:pt x="169621" y="300698"/>
                </a:cubicBezTo>
                <a:cubicBezTo>
                  <a:pt x="295469" y="266657"/>
                  <a:pt x="295469" y="266657"/>
                  <a:pt x="295469" y="266657"/>
                </a:cubicBezTo>
                <a:cubicBezTo>
                  <a:pt x="295469" y="255310"/>
                  <a:pt x="295469" y="255310"/>
                  <a:pt x="295469" y="255310"/>
                </a:cubicBezTo>
                <a:cubicBezTo>
                  <a:pt x="196979" y="255310"/>
                  <a:pt x="196979" y="255310"/>
                  <a:pt x="196979" y="255310"/>
                </a:cubicBezTo>
                <a:cubicBezTo>
                  <a:pt x="218866" y="209921"/>
                  <a:pt x="218866" y="209921"/>
                  <a:pt x="218866" y="209921"/>
                </a:cubicBezTo>
                <a:cubicBezTo>
                  <a:pt x="393959" y="175880"/>
                  <a:pt x="393959" y="175880"/>
                  <a:pt x="393959" y="175880"/>
                </a:cubicBezTo>
                <a:cubicBezTo>
                  <a:pt x="470562" y="283678"/>
                  <a:pt x="470562" y="283678"/>
                  <a:pt x="470562" y="283678"/>
                </a:cubicBezTo>
                <a:cubicBezTo>
                  <a:pt x="481505" y="289351"/>
                  <a:pt x="481505" y="289351"/>
                  <a:pt x="481505" y="289351"/>
                </a:cubicBezTo>
                <a:close/>
                <a:moveTo>
                  <a:pt x="103961" y="181554"/>
                </a:moveTo>
                <a:cubicBezTo>
                  <a:pt x="125848" y="181554"/>
                  <a:pt x="136791" y="187227"/>
                  <a:pt x="147734" y="192901"/>
                </a:cubicBezTo>
                <a:cubicBezTo>
                  <a:pt x="158678" y="198574"/>
                  <a:pt x="164149" y="204248"/>
                  <a:pt x="169621" y="209921"/>
                </a:cubicBezTo>
                <a:cubicBezTo>
                  <a:pt x="169621" y="209921"/>
                  <a:pt x="169621" y="215595"/>
                  <a:pt x="169621" y="215595"/>
                </a:cubicBezTo>
                <a:cubicBezTo>
                  <a:pt x="169621" y="226942"/>
                  <a:pt x="164149" y="238289"/>
                  <a:pt x="164149" y="243963"/>
                </a:cubicBezTo>
                <a:cubicBezTo>
                  <a:pt x="164149" y="249636"/>
                  <a:pt x="158678" y="249636"/>
                  <a:pt x="158678" y="249636"/>
                </a:cubicBezTo>
                <a:cubicBezTo>
                  <a:pt x="136791" y="260983"/>
                  <a:pt x="38302" y="238289"/>
                  <a:pt x="27358" y="215595"/>
                </a:cubicBezTo>
                <a:cubicBezTo>
                  <a:pt x="27358" y="215595"/>
                  <a:pt x="21887" y="209921"/>
                  <a:pt x="27358" y="209921"/>
                </a:cubicBezTo>
                <a:cubicBezTo>
                  <a:pt x="27358" y="198574"/>
                  <a:pt x="32830" y="187227"/>
                  <a:pt x="32830" y="175880"/>
                </a:cubicBezTo>
                <a:cubicBezTo>
                  <a:pt x="32830" y="175880"/>
                  <a:pt x="32830" y="175880"/>
                  <a:pt x="38302" y="170207"/>
                </a:cubicBezTo>
                <a:cubicBezTo>
                  <a:pt x="43773" y="170207"/>
                  <a:pt x="49245" y="170207"/>
                  <a:pt x="60188" y="170207"/>
                </a:cubicBezTo>
                <a:cubicBezTo>
                  <a:pt x="71131" y="170207"/>
                  <a:pt x="87546" y="175880"/>
                  <a:pt x="103961" y="181554"/>
                </a:cubicBezTo>
                <a:close/>
                <a:moveTo>
                  <a:pt x="207923" y="153186"/>
                </a:moveTo>
                <a:cubicBezTo>
                  <a:pt x="207923" y="141839"/>
                  <a:pt x="196979" y="130492"/>
                  <a:pt x="191508" y="113471"/>
                </a:cubicBezTo>
                <a:cubicBezTo>
                  <a:pt x="180564" y="96450"/>
                  <a:pt x="175093" y="85103"/>
                  <a:pt x="169621" y="73756"/>
                </a:cubicBezTo>
                <a:cubicBezTo>
                  <a:pt x="164149" y="68083"/>
                  <a:pt x="158678" y="68083"/>
                  <a:pt x="158678" y="68083"/>
                </a:cubicBezTo>
                <a:cubicBezTo>
                  <a:pt x="158678" y="68083"/>
                  <a:pt x="158678" y="68083"/>
                  <a:pt x="164149" y="79430"/>
                </a:cubicBezTo>
                <a:cubicBezTo>
                  <a:pt x="164149" y="90777"/>
                  <a:pt x="175093" y="102124"/>
                  <a:pt x="180564" y="119145"/>
                </a:cubicBezTo>
                <a:cubicBezTo>
                  <a:pt x="191508" y="136165"/>
                  <a:pt x="196979" y="147512"/>
                  <a:pt x="202451" y="158859"/>
                </a:cubicBezTo>
                <a:cubicBezTo>
                  <a:pt x="207923" y="164533"/>
                  <a:pt x="213394" y="164533"/>
                  <a:pt x="213394" y="164533"/>
                </a:cubicBezTo>
                <a:cubicBezTo>
                  <a:pt x="213394" y="164533"/>
                  <a:pt x="213394" y="158859"/>
                  <a:pt x="207923" y="153186"/>
                </a:cubicBezTo>
                <a:close/>
                <a:moveTo>
                  <a:pt x="202451" y="107798"/>
                </a:moveTo>
                <a:cubicBezTo>
                  <a:pt x="207923" y="124818"/>
                  <a:pt x="213394" y="141839"/>
                  <a:pt x="218866" y="153186"/>
                </a:cubicBezTo>
                <a:cubicBezTo>
                  <a:pt x="224338" y="164533"/>
                  <a:pt x="224338" y="170207"/>
                  <a:pt x="224338" y="175880"/>
                </a:cubicBezTo>
                <a:cubicBezTo>
                  <a:pt x="224338" y="181554"/>
                  <a:pt x="218866" y="181554"/>
                  <a:pt x="218866" y="181554"/>
                </a:cubicBezTo>
                <a:cubicBezTo>
                  <a:pt x="207923" y="187227"/>
                  <a:pt x="202451" y="192901"/>
                  <a:pt x="191508" y="198574"/>
                </a:cubicBezTo>
                <a:cubicBezTo>
                  <a:pt x="186036" y="198574"/>
                  <a:pt x="186036" y="198574"/>
                  <a:pt x="186036" y="198574"/>
                </a:cubicBezTo>
                <a:cubicBezTo>
                  <a:pt x="164149" y="187227"/>
                  <a:pt x="114905" y="96450"/>
                  <a:pt x="120376" y="73756"/>
                </a:cubicBezTo>
                <a:cubicBezTo>
                  <a:pt x="120376" y="68083"/>
                  <a:pt x="120376" y="68083"/>
                  <a:pt x="125848" y="68083"/>
                </a:cubicBezTo>
                <a:cubicBezTo>
                  <a:pt x="131320" y="62409"/>
                  <a:pt x="142263" y="56736"/>
                  <a:pt x="147734" y="51062"/>
                </a:cubicBezTo>
                <a:cubicBezTo>
                  <a:pt x="153206" y="51062"/>
                  <a:pt x="153206" y="51062"/>
                  <a:pt x="158678" y="51062"/>
                </a:cubicBezTo>
                <a:cubicBezTo>
                  <a:pt x="164149" y="51062"/>
                  <a:pt x="169621" y="56736"/>
                  <a:pt x="175093" y="68083"/>
                </a:cubicBezTo>
                <a:cubicBezTo>
                  <a:pt x="180564" y="79430"/>
                  <a:pt x="191508" y="90777"/>
                  <a:pt x="202451" y="107798"/>
                </a:cubicBezTo>
                <a:close/>
                <a:moveTo>
                  <a:pt x="262639" y="22694"/>
                </a:moveTo>
                <a:cubicBezTo>
                  <a:pt x="257167" y="34041"/>
                  <a:pt x="251696" y="45388"/>
                  <a:pt x="246224" y="62409"/>
                </a:cubicBezTo>
                <a:cubicBezTo>
                  <a:pt x="240752" y="73756"/>
                  <a:pt x="235281" y="90777"/>
                  <a:pt x="235281" y="102124"/>
                </a:cubicBezTo>
                <a:cubicBezTo>
                  <a:pt x="235281" y="107798"/>
                  <a:pt x="229809" y="107798"/>
                  <a:pt x="235281" y="107798"/>
                </a:cubicBezTo>
                <a:cubicBezTo>
                  <a:pt x="235281" y="107798"/>
                  <a:pt x="235281" y="107798"/>
                  <a:pt x="240752" y="102124"/>
                </a:cubicBezTo>
                <a:cubicBezTo>
                  <a:pt x="246224" y="90777"/>
                  <a:pt x="251696" y="79430"/>
                  <a:pt x="257167" y="68083"/>
                </a:cubicBezTo>
                <a:cubicBezTo>
                  <a:pt x="262639" y="51062"/>
                  <a:pt x="268111" y="39715"/>
                  <a:pt x="268111" y="28368"/>
                </a:cubicBezTo>
                <a:cubicBezTo>
                  <a:pt x="268111" y="22694"/>
                  <a:pt x="268111" y="17021"/>
                  <a:pt x="268111" y="17021"/>
                </a:cubicBezTo>
                <a:cubicBezTo>
                  <a:pt x="268111" y="17021"/>
                  <a:pt x="268111" y="17021"/>
                  <a:pt x="262639" y="22694"/>
                </a:cubicBezTo>
                <a:close/>
                <a:moveTo>
                  <a:pt x="235281" y="56736"/>
                </a:moveTo>
                <a:cubicBezTo>
                  <a:pt x="229809" y="73756"/>
                  <a:pt x="229809" y="90777"/>
                  <a:pt x="224338" y="96450"/>
                </a:cubicBezTo>
                <a:cubicBezTo>
                  <a:pt x="224338" y="107798"/>
                  <a:pt x="224338" y="119145"/>
                  <a:pt x="224338" y="119145"/>
                </a:cubicBezTo>
                <a:cubicBezTo>
                  <a:pt x="224338" y="124818"/>
                  <a:pt x="224338" y="124818"/>
                  <a:pt x="229809" y="124818"/>
                </a:cubicBezTo>
                <a:cubicBezTo>
                  <a:pt x="235281" y="130492"/>
                  <a:pt x="246224" y="130492"/>
                  <a:pt x="251696" y="136165"/>
                </a:cubicBezTo>
                <a:cubicBezTo>
                  <a:pt x="257167" y="136165"/>
                  <a:pt x="257167" y="136165"/>
                  <a:pt x="262639" y="136165"/>
                </a:cubicBezTo>
                <a:cubicBezTo>
                  <a:pt x="279054" y="124818"/>
                  <a:pt x="311884" y="39715"/>
                  <a:pt x="306412" y="17021"/>
                </a:cubicBezTo>
                <a:cubicBezTo>
                  <a:pt x="306412" y="17021"/>
                  <a:pt x="306412" y="17021"/>
                  <a:pt x="300941" y="11347"/>
                </a:cubicBezTo>
                <a:cubicBezTo>
                  <a:pt x="295469" y="11347"/>
                  <a:pt x="284526" y="5674"/>
                  <a:pt x="273582" y="0"/>
                </a:cubicBezTo>
                <a:cubicBezTo>
                  <a:pt x="273582" y="0"/>
                  <a:pt x="273582" y="0"/>
                  <a:pt x="268111" y="5674"/>
                </a:cubicBezTo>
                <a:cubicBezTo>
                  <a:pt x="268111" y="5674"/>
                  <a:pt x="262639" y="11347"/>
                  <a:pt x="257167" y="17021"/>
                </a:cubicBezTo>
                <a:cubicBezTo>
                  <a:pt x="251696" y="28368"/>
                  <a:pt x="246224" y="45388"/>
                  <a:pt x="235281" y="56736"/>
                </a:cubicBezTo>
                <a:close/>
              </a:path>
            </a:pathLst>
          </a:custGeom>
          <a:solidFill>
            <a:schemeClr val="bg1"/>
          </a:solidFill>
          <a:ln>
            <a:noFill/>
          </a:ln>
        </p:spPr>
        <p:txBody>
          <a:bodyPr lIns="91437" tIns="45718" rIns="91437" bIns="45718"/>
          <a:lstStyle/>
          <a:p>
            <a:pPr fontAlgn="auto">
              <a:spcBef>
                <a:spcPts val="0"/>
              </a:spcBef>
              <a:spcAft>
                <a:spcPts val="0"/>
              </a:spcAft>
              <a:defRPr/>
            </a:pPr>
            <a:endParaRPr lang="zh-CN" sz="1350">
              <a:latin typeface="+mn-lt"/>
              <a:ea typeface="+mn-ea"/>
            </a:endParaRPr>
          </a:p>
        </p:txBody>
      </p:sp>
      <p:sp>
        <p:nvSpPr>
          <p:cNvPr id="31" name="Title 1"/>
          <p:cNvSpPr txBox="1"/>
          <p:nvPr/>
        </p:nvSpPr>
        <p:spPr>
          <a:xfrm>
            <a:off x="817563" y="188913"/>
            <a:ext cx="4752975" cy="379412"/>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fontAlgn="auto">
              <a:spcAft>
                <a:spcPts val="0"/>
              </a:spcAft>
              <a:defRPr/>
            </a:pPr>
            <a:r>
              <a:rPr lang="zh-CN" altLang="en-GB" sz="1800" b="1" dirty="0">
                <a:solidFill>
                  <a:schemeClr val="tx1">
                    <a:lumMod val="75000"/>
                    <a:lumOff val="25000"/>
                  </a:schemeClr>
                </a:solidFill>
                <a:latin typeface="微软雅黑" panose="020B0503020204020204" pitchFamily="34" charset="-122"/>
                <a:ea typeface="微软雅黑" panose="020B0503020204020204" pitchFamily="34" charset="-122"/>
              </a:rPr>
              <a:t>单位用户登录</a:t>
            </a:r>
            <a:endPar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11" name="图片 10" descr="3.JPG"/>
          <p:cNvPicPr>
            <a:picLocks noChangeAspect="1"/>
          </p:cNvPicPr>
          <p:nvPr/>
        </p:nvPicPr>
        <p:blipFill>
          <a:blip r:embed="rId2"/>
          <a:srcRect/>
          <a:stretch>
            <a:fillRect/>
          </a:stretch>
        </p:blipFill>
        <p:spPr bwMode="auto">
          <a:xfrm>
            <a:off x="428625" y="857250"/>
            <a:ext cx="5362575" cy="3259138"/>
          </a:xfrm>
          <a:prstGeom prst="rect">
            <a:avLst/>
          </a:prstGeom>
          <a:noFill/>
          <a:ln w="9525">
            <a:noFill/>
            <a:miter lim="800000"/>
            <a:headEnd/>
            <a:tailEnd/>
          </a:ln>
        </p:spPr>
      </p:pic>
      <p:sp>
        <p:nvSpPr>
          <p:cNvPr id="35" name="圆角矩形 34"/>
          <p:cNvSpPr/>
          <p:nvPr/>
        </p:nvSpPr>
        <p:spPr>
          <a:xfrm>
            <a:off x="4214813" y="1785938"/>
            <a:ext cx="428625" cy="357187"/>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6" name="圆角矩形 35"/>
          <p:cNvSpPr/>
          <p:nvPr/>
        </p:nvSpPr>
        <p:spPr>
          <a:xfrm>
            <a:off x="4786313" y="1785938"/>
            <a:ext cx="428625" cy="357187"/>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38" name="直接箭头连接符 37"/>
          <p:cNvCxnSpPr/>
          <p:nvPr/>
        </p:nvCxnSpPr>
        <p:spPr>
          <a:xfrm flipV="1">
            <a:off x="4572000" y="1214438"/>
            <a:ext cx="1785938" cy="571500"/>
          </a:xfrm>
          <a:prstGeom prst="straightConnector1">
            <a:avLst/>
          </a:prstGeom>
          <a:ln w="25400">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40" name="文本框 56"/>
          <p:cNvSpPr txBox="1">
            <a:spLocks noChangeArrowheads="1"/>
          </p:cNvSpPr>
          <p:nvPr/>
        </p:nvSpPr>
        <p:spPr bwMode="auto">
          <a:xfrm>
            <a:off x="6357938" y="1000125"/>
            <a:ext cx="2143125" cy="692150"/>
          </a:xfrm>
          <a:prstGeom prst="rect">
            <a:avLst/>
          </a:prstGeom>
          <a:noFill/>
          <a:ln w="9525">
            <a:noFill/>
            <a:miter lim="800000"/>
            <a:headEnd/>
            <a:tailEnd/>
          </a:ln>
        </p:spPr>
        <p:txBody>
          <a:bodyPr>
            <a:spAutoFit/>
          </a:bodyPr>
          <a:lstStyle/>
          <a:p>
            <a:pPr>
              <a:lnSpc>
                <a:spcPct val="120000"/>
              </a:lnSpc>
            </a:pPr>
            <a:r>
              <a:rPr lang="zh-CN" altLang="en-US" sz="1600">
                <a:solidFill>
                  <a:srgbClr val="FF0000"/>
                </a:solidFill>
                <a:latin typeface="微软雅黑" pitchFamily="34" charset="-122"/>
                <a:ea typeface="微软雅黑" pitchFamily="34" charset="-122"/>
              </a:rPr>
              <a:t>可查看操作指南</a:t>
            </a:r>
            <a:endParaRPr lang="zh-CN" altLang="zh-CN" sz="1600">
              <a:solidFill>
                <a:srgbClr val="FF0000"/>
              </a:solidFill>
              <a:latin typeface="微软雅黑" pitchFamily="34" charset="-122"/>
              <a:ea typeface="微软雅黑" pitchFamily="34" charset="-122"/>
            </a:endParaRPr>
          </a:p>
          <a:p>
            <a:pPr>
              <a:lnSpc>
                <a:spcPct val="120000"/>
              </a:lnSpc>
            </a:pPr>
            <a:endParaRPr lang="zh-CN" altLang="zh-CN">
              <a:solidFill>
                <a:schemeClr val="accent1"/>
              </a:solidFill>
              <a:latin typeface="微软雅黑" pitchFamily="34" charset="-122"/>
              <a:ea typeface="微软雅黑" pitchFamily="34" charset="-122"/>
            </a:endParaRPr>
          </a:p>
        </p:txBody>
      </p:sp>
      <p:cxnSp>
        <p:nvCxnSpPr>
          <p:cNvPr id="41" name="直接箭头连接符 40"/>
          <p:cNvCxnSpPr/>
          <p:nvPr/>
        </p:nvCxnSpPr>
        <p:spPr>
          <a:xfrm>
            <a:off x="5214938" y="2071688"/>
            <a:ext cx="1285875" cy="285750"/>
          </a:xfrm>
          <a:prstGeom prst="straightConnector1">
            <a:avLst/>
          </a:prstGeom>
          <a:ln w="25400">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44" name="文本框 56"/>
          <p:cNvSpPr txBox="1">
            <a:spLocks noChangeArrowheads="1"/>
          </p:cNvSpPr>
          <p:nvPr/>
        </p:nvSpPr>
        <p:spPr bwMode="auto">
          <a:xfrm>
            <a:off x="6572250" y="2214563"/>
            <a:ext cx="2143125" cy="363537"/>
          </a:xfrm>
          <a:prstGeom prst="rect">
            <a:avLst/>
          </a:prstGeom>
          <a:noFill/>
          <a:ln w="9525">
            <a:noFill/>
            <a:miter lim="800000"/>
            <a:headEnd/>
            <a:tailEnd/>
          </a:ln>
        </p:spPr>
        <p:txBody>
          <a:bodyPr>
            <a:spAutoFit/>
          </a:bodyPr>
          <a:lstStyle/>
          <a:p>
            <a:pPr>
              <a:lnSpc>
                <a:spcPct val="120000"/>
              </a:lnSpc>
            </a:pPr>
            <a:r>
              <a:rPr lang="zh-CN" altLang="en-US" sz="1600">
                <a:solidFill>
                  <a:srgbClr val="FF0000"/>
                </a:solidFill>
                <a:latin typeface="微软雅黑" pitchFamily="34" charset="-122"/>
                <a:ea typeface="微软雅黑" pitchFamily="34" charset="-122"/>
              </a:rPr>
              <a:t>点击进行申报</a:t>
            </a:r>
          </a:p>
        </p:txBody>
      </p:sp>
      <p:sp>
        <p:nvSpPr>
          <p:cNvPr id="12" name="文本框 56"/>
          <p:cNvSpPr txBox="1"/>
          <p:nvPr/>
        </p:nvSpPr>
        <p:spPr>
          <a:xfrm>
            <a:off x="428625" y="4214813"/>
            <a:ext cx="8143875" cy="773112"/>
          </a:xfrm>
          <a:prstGeom prst="rect">
            <a:avLst/>
          </a:prstGeom>
          <a:noFill/>
        </p:spPr>
        <p:txBody>
          <a:bodyPr>
            <a:spAutoFit/>
          </a:bodyPr>
          <a:lstStyle/>
          <a:p>
            <a:pPr fontAlgn="auto">
              <a:lnSpc>
                <a:spcPct val="150000"/>
              </a:lnSpc>
              <a:spcBef>
                <a:spcPts val="0"/>
              </a:spcBef>
              <a:spcAft>
                <a:spcPts val="0"/>
              </a:spcAft>
              <a:defRPr/>
            </a:pPr>
            <a:r>
              <a:rPr lang="zh-CN" altLang="en-US" sz="1600" dirty="0">
                <a:solidFill>
                  <a:schemeClr val="tx2">
                    <a:lumMod val="75000"/>
                  </a:schemeClr>
                </a:solidFill>
                <a:latin typeface="黑体" pitchFamily="49" charset="-122"/>
                <a:ea typeface="黑体" pitchFamily="49" charset="-122"/>
              </a:rPr>
              <a:t>    用人单位在网办大厅向社会保险经办机构提交工伤待遇相关申请，受理机构审核后按规定支付相应待遇或者通过相关申请。</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0.70"/>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fade">
                                      <p:cBhvr>
                                        <p:cTn id="14" dur="1000"/>
                                        <p:tgtEl>
                                          <p:spTgt spid="35"/>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fade">
                                      <p:cBhvr>
                                        <p:cTn id="18" dur="500"/>
                                        <p:tgtEl>
                                          <p:spTgt spid="38"/>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1000"/>
                                        <p:tgtEl>
                                          <p:spTgt spid="36"/>
                                        </p:tgtEl>
                                      </p:cBhvr>
                                    </p:animEffect>
                                  </p:childTnLst>
                                </p:cTn>
                              </p:par>
                            </p:childTnLst>
                          </p:cTn>
                        </p:par>
                        <p:par>
                          <p:cTn id="27" fill="hold">
                            <p:stCondLst>
                              <p:cond delay="3000"/>
                            </p:stCondLst>
                            <p:childTnLst>
                              <p:par>
                                <p:cTn id="28" presetID="10" presetClass="entr" presetSubtype="0" fill="hold" nodeType="after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fade">
                                      <p:cBhvr>
                                        <p:cTn id="30" dur="500"/>
                                        <p:tgtEl>
                                          <p:spTgt spid="41"/>
                                        </p:tgtEl>
                                      </p:cBhvr>
                                    </p:animEffect>
                                  </p:childTnLst>
                                </p:cTn>
                              </p:par>
                            </p:childTnLst>
                          </p:cTn>
                        </p:par>
                        <p:par>
                          <p:cTn id="31" fill="hold">
                            <p:stCondLst>
                              <p:cond delay="3500"/>
                            </p:stCondLst>
                            <p:childTnLst>
                              <p:par>
                                <p:cTn id="32" presetID="10"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fade">
                                      <p:cBhvr>
                                        <p:cTn id="34" dur="500"/>
                                        <p:tgtEl>
                                          <p:spTgt spid="44"/>
                                        </p:tgtEl>
                                      </p:cBhvr>
                                    </p:animEffect>
                                  </p:childTnLst>
                                </p:cTn>
                              </p:par>
                            </p:childTnLst>
                          </p:cTn>
                        </p:par>
                        <p:par>
                          <p:cTn id="35" fill="hold">
                            <p:stCondLst>
                              <p:cond delay="4000"/>
                            </p:stCondLst>
                            <p:childTnLst>
                              <p:par>
                                <p:cTn id="36" presetID="10"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40" grpId="0"/>
      <p:bldP spid="44" grpId="0"/>
      <p:bldP spid="12"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Freeform 60"/>
          <p:cNvSpPr/>
          <p:nvPr/>
        </p:nvSpPr>
        <p:spPr>
          <a:xfrm>
            <a:off x="5010150" y="1317625"/>
            <a:ext cx="419100" cy="361950"/>
          </a:xfrm>
          <a:custGeom>
            <a:avLst/>
            <a:gdLst/>
            <a:ahLst/>
            <a:cxnLst/>
            <a:rect l="l" t="t" r="r" b="b"/>
            <a:pathLst>
              <a:path w="558108" h="482252">
                <a:moveTo>
                  <a:pt x="142263" y="204248"/>
                </a:moveTo>
                <a:cubicBezTo>
                  <a:pt x="136791" y="198574"/>
                  <a:pt x="120376" y="192901"/>
                  <a:pt x="103961" y="187227"/>
                </a:cubicBezTo>
                <a:cubicBezTo>
                  <a:pt x="87546" y="187227"/>
                  <a:pt x="71131" y="181554"/>
                  <a:pt x="60188" y="181554"/>
                </a:cubicBezTo>
                <a:cubicBezTo>
                  <a:pt x="54716" y="181554"/>
                  <a:pt x="49245" y="181554"/>
                  <a:pt x="49245" y="181554"/>
                </a:cubicBezTo>
                <a:cubicBezTo>
                  <a:pt x="49245" y="181554"/>
                  <a:pt x="54716" y="181554"/>
                  <a:pt x="60188" y="187227"/>
                </a:cubicBezTo>
                <a:cubicBezTo>
                  <a:pt x="71131" y="192901"/>
                  <a:pt x="82075" y="198574"/>
                  <a:pt x="98490" y="198574"/>
                </a:cubicBezTo>
                <a:cubicBezTo>
                  <a:pt x="114905" y="204248"/>
                  <a:pt x="131320" y="209921"/>
                  <a:pt x="142263" y="209921"/>
                </a:cubicBezTo>
                <a:cubicBezTo>
                  <a:pt x="153206" y="209921"/>
                  <a:pt x="153206" y="209921"/>
                  <a:pt x="153206" y="209921"/>
                </a:cubicBezTo>
                <a:cubicBezTo>
                  <a:pt x="153206" y="209921"/>
                  <a:pt x="153206" y="204248"/>
                  <a:pt x="142263" y="204248"/>
                </a:cubicBezTo>
                <a:close/>
                <a:moveTo>
                  <a:pt x="481505" y="289351"/>
                </a:moveTo>
                <a:cubicBezTo>
                  <a:pt x="481505" y="266657"/>
                  <a:pt x="481505" y="266657"/>
                  <a:pt x="481505" y="266657"/>
                </a:cubicBezTo>
                <a:cubicBezTo>
                  <a:pt x="558108" y="266657"/>
                  <a:pt x="558108" y="266657"/>
                  <a:pt x="558108" y="266657"/>
                </a:cubicBezTo>
                <a:cubicBezTo>
                  <a:pt x="558108" y="482252"/>
                  <a:pt x="558108" y="482252"/>
                  <a:pt x="558108" y="482252"/>
                </a:cubicBezTo>
                <a:cubicBezTo>
                  <a:pt x="481505" y="482252"/>
                  <a:pt x="481505" y="482252"/>
                  <a:pt x="481505" y="482252"/>
                </a:cubicBezTo>
                <a:cubicBezTo>
                  <a:pt x="481505" y="448211"/>
                  <a:pt x="481505" y="448211"/>
                  <a:pt x="481505" y="448211"/>
                </a:cubicBezTo>
                <a:cubicBezTo>
                  <a:pt x="383015" y="408496"/>
                  <a:pt x="383015" y="408496"/>
                  <a:pt x="383015" y="408496"/>
                </a:cubicBezTo>
                <a:cubicBezTo>
                  <a:pt x="147734" y="436864"/>
                  <a:pt x="147734" y="436864"/>
                  <a:pt x="147734" y="436864"/>
                </a:cubicBezTo>
                <a:cubicBezTo>
                  <a:pt x="16415" y="368781"/>
                  <a:pt x="16415" y="368781"/>
                  <a:pt x="16415" y="368781"/>
                </a:cubicBezTo>
                <a:cubicBezTo>
                  <a:pt x="21887" y="340413"/>
                  <a:pt x="21887" y="340413"/>
                  <a:pt x="21887" y="340413"/>
                </a:cubicBezTo>
                <a:cubicBezTo>
                  <a:pt x="0" y="329066"/>
                  <a:pt x="0" y="329066"/>
                  <a:pt x="0" y="329066"/>
                </a:cubicBezTo>
                <a:cubicBezTo>
                  <a:pt x="5472" y="300698"/>
                  <a:pt x="5472" y="300698"/>
                  <a:pt x="5472" y="300698"/>
                </a:cubicBezTo>
                <a:cubicBezTo>
                  <a:pt x="0" y="289351"/>
                  <a:pt x="0" y="289351"/>
                  <a:pt x="0" y="289351"/>
                </a:cubicBezTo>
                <a:cubicBezTo>
                  <a:pt x="10943" y="249636"/>
                  <a:pt x="10943" y="249636"/>
                  <a:pt x="10943" y="249636"/>
                </a:cubicBezTo>
                <a:cubicBezTo>
                  <a:pt x="169621" y="300698"/>
                  <a:pt x="169621" y="300698"/>
                  <a:pt x="169621" y="300698"/>
                </a:cubicBezTo>
                <a:cubicBezTo>
                  <a:pt x="295469" y="266657"/>
                  <a:pt x="295469" y="266657"/>
                  <a:pt x="295469" y="266657"/>
                </a:cubicBezTo>
                <a:cubicBezTo>
                  <a:pt x="295469" y="255310"/>
                  <a:pt x="295469" y="255310"/>
                  <a:pt x="295469" y="255310"/>
                </a:cubicBezTo>
                <a:cubicBezTo>
                  <a:pt x="196979" y="255310"/>
                  <a:pt x="196979" y="255310"/>
                  <a:pt x="196979" y="255310"/>
                </a:cubicBezTo>
                <a:cubicBezTo>
                  <a:pt x="218866" y="209921"/>
                  <a:pt x="218866" y="209921"/>
                  <a:pt x="218866" y="209921"/>
                </a:cubicBezTo>
                <a:cubicBezTo>
                  <a:pt x="393959" y="175880"/>
                  <a:pt x="393959" y="175880"/>
                  <a:pt x="393959" y="175880"/>
                </a:cubicBezTo>
                <a:cubicBezTo>
                  <a:pt x="470562" y="283678"/>
                  <a:pt x="470562" y="283678"/>
                  <a:pt x="470562" y="283678"/>
                </a:cubicBezTo>
                <a:cubicBezTo>
                  <a:pt x="481505" y="289351"/>
                  <a:pt x="481505" y="289351"/>
                  <a:pt x="481505" y="289351"/>
                </a:cubicBezTo>
                <a:close/>
                <a:moveTo>
                  <a:pt x="103961" y="181554"/>
                </a:moveTo>
                <a:cubicBezTo>
                  <a:pt x="125848" y="181554"/>
                  <a:pt x="136791" y="187227"/>
                  <a:pt x="147734" y="192901"/>
                </a:cubicBezTo>
                <a:cubicBezTo>
                  <a:pt x="158678" y="198574"/>
                  <a:pt x="164149" y="204248"/>
                  <a:pt x="169621" y="209921"/>
                </a:cubicBezTo>
                <a:cubicBezTo>
                  <a:pt x="169621" y="209921"/>
                  <a:pt x="169621" y="215595"/>
                  <a:pt x="169621" y="215595"/>
                </a:cubicBezTo>
                <a:cubicBezTo>
                  <a:pt x="169621" y="226942"/>
                  <a:pt x="164149" y="238289"/>
                  <a:pt x="164149" y="243963"/>
                </a:cubicBezTo>
                <a:cubicBezTo>
                  <a:pt x="164149" y="249636"/>
                  <a:pt x="158678" y="249636"/>
                  <a:pt x="158678" y="249636"/>
                </a:cubicBezTo>
                <a:cubicBezTo>
                  <a:pt x="136791" y="260983"/>
                  <a:pt x="38302" y="238289"/>
                  <a:pt x="27358" y="215595"/>
                </a:cubicBezTo>
                <a:cubicBezTo>
                  <a:pt x="27358" y="215595"/>
                  <a:pt x="21887" y="209921"/>
                  <a:pt x="27358" y="209921"/>
                </a:cubicBezTo>
                <a:cubicBezTo>
                  <a:pt x="27358" y="198574"/>
                  <a:pt x="32830" y="187227"/>
                  <a:pt x="32830" y="175880"/>
                </a:cubicBezTo>
                <a:cubicBezTo>
                  <a:pt x="32830" y="175880"/>
                  <a:pt x="32830" y="175880"/>
                  <a:pt x="38302" y="170207"/>
                </a:cubicBezTo>
                <a:cubicBezTo>
                  <a:pt x="43773" y="170207"/>
                  <a:pt x="49245" y="170207"/>
                  <a:pt x="60188" y="170207"/>
                </a:cubicBezTo>
                <a:cubicBezTo>
                  <a:pt x="71131" y="170207"/>
                  <a:pt x="87546" y="175880"/>
                  <a:pt x="103961" y="181554"/>
                </a:cubicBezTo>
                <a:close/>
                <a:moveTo>
                  <a:pt x="207923" y="153186"/>
                </a:moveTo>
                <a:cubicBezTo>
                  <a:pt x="207923" y="141839"/>
                  <a:pt x="196979" y="130492"/>
                  <a:pt x="191508" y="113471"/>
                </a:cubicBezTo>
                <a:cubicBezTo>
                  <a:pt x="180564" y="96450"/>
                  <a:pt x="175093" y="85103"/>
                  <a:pt x="169621" y="73756"/>
                </a:cubicBezTo>
                <a:cubicBezTo>
                  <a:pt x="164149" y="68083"/>
                  <a:pt x="158678" y="68083"/>
                  <a:pt x="158678" y="68083"/>
                </a:cubicBezTo>
                <a:cubicBezTo>
                  <a:pt x="158678" y="68083"/>
                  <a:pt x="158678" y="68083"/>
                  <a:pt x="164149" y="79430"/>
                </a:cubicBezTo>
                <a:cubicBezTo>
                  <a:pt x="164149" y="90777"/>
                  <a:pt x="175093" y="102124"/>
                  <a:pt x="180564" y="119145"/>
                </a:cubicBezTo>
                <a:cubicBezTo>
                  <a:pt x="191508" y="136165"/>
                  <a:pt x="196979" y="147512"/>
                  <a:pt x="202451" y="158859"/>
                </a:cubicBezTo>
                <a:cubicBezTo>
                  <a:pt x="207923" y="164533"/>
                  <a:pt x="213394" y="164533"/>
                  <a:pt x="213394" y="164533"/>
                </a:cubicBezTo>
                <a:cubicBezTo>
                  <a:pt x="213394" y="164533"/>
                  <a:pt x="213394" y="158859"/>
                  <a:pt x="207923" y="153186"/>
                </a:cubicBezTo>
                <a:close/>
                <a:moveTo>
                  <a:pt x="202451" y="107798"/>
                </a:moveTo>
                <a:cubicBezTo>
                  <a:pt x="207923" y="124818"/>
                  <a:pt x="213394" y="141839"/>
                  <a:pt x="218866" y="153186"/>
                </a:cubicBezTo>
                <a:cubicBezTo>
                  <a:pt x="224338" y="164533"/>
                  <a:pt x="224338" y="170207"/>
                  <a:pt x="224338" y="175880"/>
                </a:cubicBezTo>
                <a:cubicBezTo>
                  <a:pt x="224338" y="181554"/>
                  <a:pt x="218866" y="181554"/>
                  <a:pt x="218866" y="181554"/>
                </a:cubicBezTo>
                <a:cubicBezTo>
                  <a:pt x="207923" y="187227"/>
                  <a:pt x="202451" y="192901"/>
                  <a:pt x="191508" y="198574"/>
                </a:cubicBezTo>
                <a:cubicBezTo>
                  <a:pt x="186036" y="198574"/>
                  <a:pt x="186036" y="198574"/>
                  <a:pt x="186036" y="198574"/>
                </a:cubicBezTo>
                <a:cubicBezTo>
                  <a:pt x="164149" y="187227"/>
                  <a:pt x="114905" y="96450"/>
                  <a:pt x="120376" y="73756"/>
                </a:cubicBezTo>
                <a:cubicBezTo>
                  <a:pt x="120376" y="68083"/>
                  <a:pt x="120376" y="68083"/>
                  <a:pt x="125848" y="68083"/>
                </a:cubicBezTo>
                <a:cubicBezTo>
                  <a:pt x="131320" y="62409"/>
                  <a:pt x="142263" y="56736"/>
                  <a:pt x="147734" y="51062"/>
                </a:cubicBezTo>
                <a:cubicBezTo>
                  <a:pt x="153206" y="51062"/>
                  <a:pt x="153206" y="51062"/>
                  <a:pt x="158678" y="51062"/>
                </a:cubicBezTo>
                <a:cubicBezTo>
                  <a:pt x="164149" y="51062"/>
                  <a:pt x="169621" y="56736"/>
                  <a:pt x="175093" y="68083"/>
                </a:cubicBezTo>
                <a:cubicBezTo>
                  <a:pt x="180564" y="79430"/>
                  <a:pt x="191508" y="90777"/>
                  <a:pt x="202451" y="107798"/>
                </a:cubicBezTo>
                <a:close/>
                <a:moveTo>
                  <a:pt x="262639" y="22694"/>
                </a:moveTo>
                <a:cubicBezTo>
                  <a:pt x="257167" y="34041"/>
                  <a:pt x="251696" y="45388"/>
                  <a:pt x="246224" y="62409"/>
                </a:cubicBezTo>
                <a:cubicBezTo>
                  <a:pt x="240752" y="73756"/>
                  <a:pt x="235281" y="90777"/>
                  <a:pt x="235281" y="102124"/>
                </a:cubicBezTo>
                <a:cubicBezTo>
                  <a:pt x="235281" y="107798"/>
                  <a:pt x="229809" y="107798"/>
                  <a:pt x="235281" y="107798"/>
                </a:cubicBezTo>
                <a:cubicBezTo>
                  <a:pt x="235281" y="107798"/>
                  <a:pt x="235281" y="107798"/>
                  <a:pt x="240752" y="102124"/>
                </a:cubicBezTo>
                <a:cubicBezTo>
                  <a:pt x="246224" y="90777"/>
                  <a:pt x="251696" y="79430"/>
                  <a:pt x="257167" y="68083"/>
                </a:cubicBezTo>
                <a:cubicBezTo>
                  <a:pt x="262639" y="51062"/>
                  <a:pt x="268111" y="39715"/>
                  <a:pt x="268111" y="28368"/>
                </a:cubicBezTo>
                <a:cubicBezTo>
                  <a:pt x="268111" y="22694"/>
                  <a:pt x="268111" y="17021"/>
                  <a:pt x="268111" y="17021"/>
                </a:cubicBezTo>
                <a:cubicBezTo>
                  <a:pt x="268111" y="17021"/>
                  <a:pt x="268111" y="17021"/>
                  <a:pt x="262639" y="22694"/>
                </a:cubicBezTo>
                <a:close/>
                <a:moveTo>
                  <a:pt x="235281" y="56736"/>
                </a:moveTo>
                <a:cubicBezTo>
                  <a:pt x="229809" y="73756"/>
                  <a:pt x="229809" y="90777"/>
                  <a:pt x="224338" y="96450"/>
                </a:cubicBezTo>
                <a:cubicBezTo>
                  <a:pt x="224338" y="107798"/>
                  <a:pt x="224338" y="119145"/>
                  <a:pt x="224338" y="119145"/>
                </a:cubicBezTo>
                <a:cubicBezTo>
                  <a:pt x="224338" y="124818"/>
                  <a:pt x="224338" y="124818"/>
                  <a:pt x="229809" y="124818"/>
                </a:cubicBezTo>
                <a:cubicBezTo>
                  <a:pt x="235281" y="130492"/>
                  <a:pt x="246224" y="130492"/>
                  <a:pt x="251696" y="136165"/>
                </a:cubicBezTo>
                <a:cubicBezTo>
                  <a:pt x="257167" y="136165"/>
                  <a:pt x="257167" y="136165"/>
                  <a:pt x="262639" y="136165"/>
                </a:cubicBezTo>
                <a:cubicBezTo>
                  <a:pt x="279054" y="124818"/>
                  <a:pt x="311884" y="39715"/>
                  <a:pt x="306412" y="17021"/>
                </a:cubicBezTo>
                <a:cubicBezTo>
                  <a:pt x="306412" y="17021"/>
                  <a:pt x="306412" y="17021"/>
                  <a:pt x="300941" y="11347"/>
                </a:cubicBezTo>
                <a:cubicBezTo>
                  <a:pt x="295469" y="11347"/>
                  <a:pt x="284526" y="5674"/>
                  <a:pt x="273582" y="0"/>
                </a:cubicBezTo>
                <a:cubicBezTo>
                  <a:pt x="273582" y="0"/>
                  <a:pt x="273582" y="0"/>
                  <a:pt x="268111" y="5674"/>
                </a:cubicBezTo>
                <a:cubicBezTo>
                  <a:pt x="268111" y="5674"/>
                  <a:pt x="262639" y="11347"/>
                  <a:pt x="257167" y="17021"/>
                </a:cubicBezTo>
                <a:cubicBezTo>
                  <a:pt x="251696" y="28368"/>
                  <a:pt x="246224" y="45388"/>
                  <a:pt x="235281" y="56736"/>
                </a:cubicBezTo>
                <a:close/>
              </a:path>
            </a:pathLst>
          </a:custGeom>
          <a:solidFill>
            <a:schemeClr val="bg1"/>
          </a:solidFill>
          <a:ln>
            <a:noFill/>
          </a:ln>
        </p:spPr>
        <p:txBody>
          <a:bodyPr lIns="91437" tIns="45718" rIns="91437" bIns="45718"/>
          <a:lstStyle/>
          <a:p>
            <a:pPr fontAlgn="auto">
              <a:spcBef>
                <a:spcPts val="0"/>
              </a:spcBef>
              <a:spcAft>
                <a:spcPts val="0"/>
              </a:spcAft>
              <a:defRPr/>
            </a:pPr>
            <a:endParaRPr lang="zh-CN" sz="1350">
              <a:latin typeface="+mn-lt"/>
              <a:ea typeface="+mn-ea"/>
            </a:endParaRPr>
          </a:p>
        </p:txBody>
      </p:sp>
      <p:sp>
        <p:nvSpPr>
          <p:cNvPr id="31" name="Title 1"/>
          <p:cNvSpPr txBox="1"/>
          <p:nvPr/>
        </p:nvSpPr>
        <p:spPr>
          <a:xfrm>
            <a:off x="817563" y="188913"/>
            <a:ext cx="6469062" cy="379412"/>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fontAlgn="auto">
              <a:spcAft>
                <a:spcPts val="0"/>
              </a:spcAft>
              <a:defRPr/>
            </a:pP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伤残待遇申领</a:t>
            </a:r>
            <a:r>
              <a:rPr lang="zh-CN" altLang="en-US" sz="1800" dirty="0">
                <a:solidFill>
                  <a:schemeClr val="tx1"/>
                </a:solidFill>
              </a:rPr>
              <a:t>（一次性伤残补助金、伤残津贴和生活护理费）</a:t>
            </a:r>
            <a:endParaRPr lang="zh-CN" altLang="en-US" sz="1800" b="1" dirty="0">
              <a:solidFill>
                <a:schemeClr val="tx1"/>
              </a:solidFill>
              <a:latin typeface="微软雅黑" panose="020B0503020204020204" pitchFamily="34" charset="-122"/>
              <a:ea typeface="微软雅黑" panose="020B0503020204020204" pitchFamily="34" charset="-122"/>
            </a:endParaRPr>
          </a:p>
        </p:txBody>
      </p:sp>
      <p:sp>
        <p:nvSpPr>
          <p:cNvPr id="5" name="矩形 4"/>
          <p:cNvSpPr/>
          <p:nvPr/>
        </p:nvSpPr>
        <p:spPr>
          <a:xfrm>
            <a:off x="785813" y="1071563"/>
            <a:ext cx="8143875" cy="3878262"/>
          </a:xfrm>
          <a:prstGeom prst="rect">
            <a:avLst/>
          </a:prstGeom>
        </p:spPr>
        <p:txBody>
          <a:bodyPr>
            <a:spAutoFit/>
          </a:bodyPr>
          <a:lstStyle/>
          <a:p>
            <a:pPr marL="457200" indent="-457200" fontAlgn="auto">
              <a:lnSpc>
                <a:spcPct val="150000"/>
              </a:lnSpc>
              <a:spcBef>
                <a:spcPts val="0"/>
              </a:spcBef>
              <a:spcAft>
                <a:spcPts val="0"/>
              </a:spcAft>
              <a:defRPr/>
            </a:pPr>
            <a:r>
              <a:rPr lang="zh-CN" altLang="en-US" sz="2000" dirty="0">
                <a:solidFill>
                  <a:srgbClr val="FF6600"/>
                </a:solidFill>
                <a:latin typeface="微软雅黑" pitchFamily="34" charset="-122"/>
                <a:ea typeface="微软雅黑" pitchFamily="34" charset="-122"/>
                <a:cs typeface="+mn-ea"/>
                <a:sym typeface="+mn-ea"/>
              </a:rPr>
              <a:t>申请事项</a:t>
            </a:r>
            <a:endParaRPr lang="en-US" altLang="zh-CN" sz="2000" dirty="0">
              <a:solidFill>
                <a:srgbClr val="FF6600"/>
              </a:solidFill>
              <a:latin typeface="微软雅黑" pitchFamily="34" charset="-122"/>
              <a:ea typeface="微软雅黑" pitchFamily="34" charset="-122"/>
              <a:cs typeface="+mn-ea"/>
              <a:sym typeface="+mn-ea"/>
            </a:endParaRPr>
          </a:p>
          <a:p>
            <a:pPr marL="457200" indent="-457200" fontAlgn="auto">
              <a:lnSpc>
                <a:spcPct val="150000"/>
              </a:lnSpc>
              <a:spcBef>
                <a:spcPts val="0"/>
              </a:spcBef>
              <a:spcAft>
                <a:spcPts val="0"/>
              </a:spcAft>
              <a:defRPr/>
            </a:pPr>
            <a:r>
              <a:rPr lang="zh-CN" altLang="en-US" dirty="0">
                <a:latin typeface="+mn-lt"/>
                <a:ea typeface="+mn-ea"/>
              </a:rPr>
              <a:t>①一次性伤残补助金（一级至十级伤残）</a:t>
            </a:r>
            <a:endParaRPr lang="en-US" altLang="zh-CN" dirty="0">
              <a:latin typeface="+mn-lt"/>
              <a:ea typeface="+mn-ea"/>
            </a:endParaRPr>
          </a:p>
          <a:p>
            <a:pPr marL="457200" indent="-457200" fontAlgn="auto">
              <a:lnSpc>
                <a:spcPct val="150000"/>
              </a:lnSpc>
              <a:spcBef>
                <a:spcPts val="0"/>
              </a:spcBef>
              <a:spcAft>
                <a:spcPts val="0"/>
              </a:spcAft>
              <a:defRPr/>
            </a:pPr>
            <a:r>
              <a:rPr lang="zh-CN" altLang="en-US" dirty="0">
                <a:latin typeface="+mn-lt"/>
                <a:ea typeface="+mn-ea"/>
              </a:rPr>
              <a:t>②伤残津贴（一级至四级伤残）</a:t>
            </a:r>
            <a:endParaRPr lang="en-US" altLang="zh-CN" dirty="0">
              <a:latin typeface="+mn-lt"/>
              <a:ea typeface="+mn-ea"/>
            </a:endParaRPr>
          </a:p>
          <a:p>
            <a:pPr marL="457200" indent="-457200" fontAlgn="auto">
              <a:lnSpc>
                <a:spcPct val="150000"/>
              </a:lnSpc>
              <a:spcBef>
                <a:spcPts val="0"/>
              </a:spcBef>
              <a:spcAft>
                <a:spcPts val="0"/>
              </a:spcAft>
              <a:defRPr/>
            </a:pPr>
            <a:r>
              <a:rPr lang="zh-CN" altLang="en-US" dirty="0">
                <a:latin typeface="+mn-lt"/>
                <a:ea typeface="+mn-ea"/>
              </a:rPr>
              <a:t>③护理费（有护理等级）</a:t>
            </a:r>
            <a:endParaRPr lang="en-US" altLang="zh-CN" dirty="0">
              <a:latin typeface="+mn-lt"/>
              <a:ea typeface="+mn-ea"/>
            </a:endParaRPr>
          </a:p>
          <a:p>
            <a:pPr marL="457200" indent="-457200" fontAlgn="auto">
              <a:lnSpc>
                <a:spcPct val="150000"/>
              </a:lnSpc>
              <a:spcBef>
                <a:spcPts val="0"/>
              </a:spcBef>
              <a:spcAft>
                <a:spcPts val="0"/>
              </a:spcAft>
              <a:defRPr/>
            </a:pPr>
            <a:endParaRPr lang="en-US" altLang="zh-CN" sz="2000" dirty="0">
              <a:solidFill>
                <a:srgbClr val="FF6600"/>
              </a:solidFill>
              <a:latin typeface="微软雅黑" pitchFamily="34" charset="-122"/>
              <a:ea typeface="微软雅黑" pitchFamily="34" charset="-122"/>
              <a:cs typeface="+mn-ea"/>
              <a:sym typeface="+mn-ea"/>
            </a:endParaRPr>
          </a:p>
          <a:p>
            <a:pPr marL="457200" indent="-457200" fontAlgn="auto">
              <a:lnSpc>
                <a:spcPct val="150000"/>
              </a:lnSpc>
              <a:spcBef>
                <a:spcPts val="0"/>
              </a:spcBef>
              <a:spcAft>
                <a:spcPts val="0"/>
              </a:spcAft>
              <a:defRPr/>
            </a:pPr>
            <a:r>
              <a:rPr lang="zh-CN" altLang="en-US" sz="2000" dirty="0">
                <a:solidFill>
                  <a:srgbClr val="FF6600"/>
                </a:solidFill>
                <a:latin typeface="微软雅黑" pitchFamily="34" charset="-122"/>
                <a:ea typeface="微软雅黑" pitchFamily="34" charset="-122"/>
                <a:cs typeface="+mn-ea"/>
                <a:sym typeface="+mn-ea"/>
              </a:rPr>
              <a:t>受理条件</a:t>
            </a:r>
            <a:endParaRPr lang="en-US" altLang="zh-CN" sz="2000" dirty="0">
              <a:solidFill>
                <a:srgbClr val="FF6600"/>
              </a:solidFill>
              <a:latin typeface="微软雅黑" pitchFamily="34" charset="-122"/>
              <a:ea typeface="微软雅黑" pitchFamily="34" charset="-122"/>
              <a:cs typeface="+mn-ea"/>
              <a:sym typeface="+mn-ea"/>
            </a:endParaRPr>
          </a:p>
          <a:p>
            <a:pPr marL="457200" indent="-457200" fontAlgn="auto">
              <a:lnSpc>
                <a:spcPct val="150000"/>
              </a:lnSpc>
              <a:spcBef>
                <a:spcPts val="0"/>
              </a:spcBef>
              <a:spcAft>
                <a:spcPts val="0"/>
              </a:spcAft>
              <a:defRPr/>
            </a:pPr>
            <a:r>
              <a:rPr lang="zh-CN" altLang="en-US" dirty="0">
                <a:latin typeface="+mn-lt"/>
                <a:ea typeface="+mn-ea"/>
              </a:rPr>
              <a:t>①参保职工被人社行政部门认定为工伤</a:t>
            </a:r>
            <a:endParaRPr lang="en-US" altLang="zh-CN" dirty="0">
              <a:latin typeface="+mn-lt"/>
              <a:ea typeface="+mn-ea"/>
            </a:endParaRPr>
          </a:p>
          <a:p>
            <a:pPr marL="457200" indent="-457200" fontAlgn="auto">
              <a:lnSpc>
                <a:spcPct val="150000"/>
              </a:lnSpc>
              <a:spcBef>
                <a:spcPts val="0"/>
              </a:spcBef>
              <a:spcAft>
                <a:spcPts val="0"/>
              </a:spcAft>
              <a:defRPr/>
            </a:pPr>
            <a:r>
              <a:rPr lang="zh-CN" altLang="en-US" dirty="0">
                <a:latin typeface="+mn-lt"/>
                <a:ea typeface="+mn-ea"/>
              </a:rPr>
              <a:t>②工伤职工经劳动能力鉴定委员会评定有劳动功能障碍或生活自理障碍的</a:t>
            </a:r>
            <a:endParaRPr lang="en-US" altLang="zh-CN" dirty="0">
              <a:latin typeface="+mn-lt"/>
              <a:ea typeface="+mn-ea"/>
            </a:endParaRPr>
          </a:p>
          <a:p>
            <a:pPr marL="457200" indent="-457200" fontAlgn="auto">
              <a:spcBef>
                <a:spcPts val="0"/>
              </a:spcBef>
              <a:spcAft>
                <a:spcPts val="0"/>
              </a:spcAft>
              <a:defRPr/>
            </a:pPr>
            <a:endParaRPr lang="en-US" altLang="zh-CN" dirty="0">
              <a:latin typeface="+mn-ea"/>
              <a:ea typeface="+mn-ea"/>
              <a:cs typeface="+mn-ea"/>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5"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Freeform 60"/>
          <p:cNvSpPr/>
          <p:nvPr/>
        </p:nvSpPr>
        <p:spPr>
          <a:xfrm>
            <a:off x="5010150" y="1317625"/>
            <a:ext cx="419100" cy="361950"/>
          </a:xfrm>
          <a:custGeom>
            <a:avLst/>
            <a:gdLst/>
            <a:ahLst/>
            <a:cxnLst/>
            <a:rect l="l" t="t" r="r" b="b"/>
            <a:pathLst>
              <a:path w="558108" h="482252">
                <a:moveTo>
                  <a:pt x="142263" y="204248"/>
                </a:moveTo>
                <a:cubicBezTo>
                  <a:pt x="136791" y="198574"/>
                  <a:pt x="120376" y="192901"/>
                  <a:pt x="103961" y="187227"/>
                </a:cubicBezTo>
                <a:cubicBezTo>
                  <a:pt x="87546" y="187227"/>
                  <a:pt x="71131" y="181554"/>
                  <a:pt x="60188" y="181554"/>
                </a:cubicBezTo>
                <a:cubicBezTo>
                  <a:pt x="54716" y="181554"/>
                  <a:pt x="49245" y="181554"/>
                  <a:pt x="49245" y="181554"/>
                </a:cubicBezTo>
                <a:cubicBezTo>
                  <a:pt x="49245" y="181554"/>
                  <a:pt x="54716" y="181554"/>
                  <a:pt x="60188" y="187227"/>
                </a:cubicBezTo>
                <a:cubicBezTo>
                  <a:pt x="71131" y="192901"/>
                  <a:pt x="82075" y="198574"/>
                  <a:pt x="98490" y="198574"/>
                </a:cubicBezTo>
                <a:cubicBezTo>
                  <a:pt x="114905" y="204248"/>
                  <a:pt x="131320" y="209921"/>
                  <a:pt x="142263" y="209921"/>
                </a:cubicBezTo>
                <a:cubicBezTo>
                  <a:pt x="153206" y="209921"/>
                  <a:pt x="153206" y="209921"/>
                  <a:pt x="153206" y="209921"/>
                </a:cubicBezTo>
                <a:cubicBezTo>
                  <a:pt x="153206" y="209921"/>
                  <a:pt x="153206" y="204248"/>
                  <a:pt x="142263" y="204248"/>
                </a:cubicBezTo>
                <a:close/>
                <a:moveTo>
                  <a:pt x="481505" y="289351"/>
                </a:moveTo>
                <a:cubicBezTo>
                  <a:pt x="481505" y="266657"/>
                  <a:pt x="481505" y="266657"/>
                  <a:pt x="481505" y="266657"/>
                </a:cubicBezTo>
                <a:cubicBezTo>
                  <a:pt x="558108" y="266657"/>
                  <a:pt x="558108" y="266657"/>
                  <a:pt x="558108" y="266657"/>
                </a:cubicBezTo>
                <a:cubicBezTo>
                  <a:pt x="558108" y="482252"/>
                  <a:pt x="558108" y="482252"/>
                  <a:pt x="558108" y="482252"/>
                </a:cubicBezTo>
                <a:cubicBezTo>
                  <a:pt x="481505" y="482252"/>
                  <a:pt x="481505" y="482252"/>
                  <a:pt x="481505" y="482252"/>
                </a:cubicBezTo>
                <a:cubicBezTo>
                  <a:pt x="481505" y="448211"/>
                  <a:pt x="481505" y="448211"/>
                  <a:pt x="481505" y="448211"/>
                </a:cubicBezTo>
                <a:cubicBezTo>
                  <a:pt x="383015" y="408496"/>
                  <a:pt x="383015" y="408496"/>
                  <a:pt x="383015" y="408496"/>
                </a:cubicBezTo>
                <a:cubicBezTo>
                  <a:pt x="147734" y="436864"/>
                  <a:pt x="147734" y="436864"/>
                  <a:pt x="147734" y="436864"/>
                </a:cubicBezTo>
                <a:cubicBezTo>
                  <a:pt x="16415" y="368781"/>
                  <a:pt x="16415" y="368781"/>
                  <a:pt x="16415" y="368781"/>
                </a:cubicBezTo>
                <a:cubicBezTo>
                  <a:pt x="21887" y="340413"/>
                  <a:pt x="21887" y="340413"/>
                  <a:pt x="21887" y="340413"/>
                </a:cubicBezTo>
                <a:cubicBezTo>
                  <a:pt x="0" y="329066"/>
                  <a:pt x="0" y="329066"/>
                  <a:pt x="0" y="329066"/>
                </a:cubicBezTo>
                <a:cubicBezTo>
                  <a:pt x="5472" y="300698"/>
                  <a:pt x="5472" y="300698"/>
                  <a:pt x="5472" y="300698"/>
                </a:cubicBezTo>
                <a:cubicBezTo>
                  <a:pt x="0" y="289351"/>
                  <a:pt x="0" y="289351"/>
                  <a:pt x="0" y="289351"/>
                </a:cubicBezTo>
                <a:cubicBezTo>
                  <a:pt x="10943" y="249636"/>
                  <a:pt x="10943" y="249636"/>
                  <a:pt x="10943" y="249636"/>
                </a:cubicBezTo>
                <a:cubicBezTo>
                  <a:pt x="169621" y="300698"/>
                  <a:pt x="169621" y="300698"/>
                  <a:pt x="169621" y="300698"/>
                </a:cubicBezTo>
                <a:cubicBezTo>
                  <a:pt x="295469" y="266657"/>
                  <a:pt x="295469" y="266657"/>
                  <a:pt x="295469" y="266657"/>
                </a:cubicBezTo>
                <a:cubicBezTo>
                  <a:pt x="295469" y="255310"/>
                  <a:pt x="295469" y="255310"/>
                  <a:pt x="295469" y="255310"/>
                </a:cubicBezTo>
                <a:cubicBezTo>
                  <a:pt x="196979" y="255310"/>
                  <a:pt x="196979" y="255310"/>
                  <a:pt x="196979" y="255310"/>
                </a:cubicBezTo>
                <a:cubicBezTo>
                  <a:pt x="218866" y="209921"/>
                  <a:pt x="218866" y="209921"/>
                  <a:pt x="218866" y="209921"/>
                </a:cubicBezTo>
                <a:cubicBezTo>
                  <a:pt x="393959" y="175880"/>
                  <a:pt x="393959" y="175880"/>
                  <a:pt x="393959" y="175880"/>
                </a:cubicBezTo>
                <a:cubicBezTo>
                  <a:pt x="470562" y="283678"/>
                  <a:pt x="470562" y="283678"/>
                  <a:pt x="470562" y="283678"/>
                </a:cubicBezTo>
                <a:cubicBezTo>
                  <a:pt x="481505" y="289351"/>
                  <a:pt x="481505" y="289351"/>
                  <a:pt x="481505" y="289351"/>
                </a:cubicBezTo>
                <a:close/>
                <a:moveTo>
                  <a:pt x="103961" y="181554"/>
                </a:moveTo>
                <a:cubicBezTo>
                  <a:pt x="125848" y="181554"/>
                  <a:pt x="136791" y="187227"/>
                  <a:pt x="147734" y="192901"/>
                </a:cubicBezTo>
                <a:cubicBezTo>
                  <a:pt x="158678" y="198574"/>
                  <a:pt x="164149" y="204248"/>
                  <a:pt x="169621" y="209921"/>
                </a:cubicBezTo>
                <a:cubicBezTo>
                  <a:pt x="169621" y="209921"/>
                  <a:pt x="169621" y="215595"/>
                  <a:pt x="169621" y="215595"/>
                </a:cubicBezTo>
                <a:cubicBezTo>
                  <a:pt x="169621" y="226942"/>
                  <a:pt x="164149" y="238289"/>
                  <a:pt x="164149" y="243963"/>
                </a:cubicBezTo>
                <a:cubicBezTo>
                  <a:pt x="164149" y="249636"/>
                  <a:pt x="158678" y="249636"/>
                  <a:pt x="158678" y="249636"/>
                </a:cubicBezTo>
                <a:cubicBezTo>
                  <a:pt x="136791" y="260983"/>
                  <a:pt x="38302" y="238289"/>
                  <a:pt x="27358" y="215595"/>
                </a:cubicBezTo>
                <a:cubicBezTo>
                  <a:pt x="27358" y="215595"/>
                  <a:pt x="21887" y="209921"/>
                  <a:pt x="27358" y="209921"/>
                </a:cubicBezTo>
                <a:cubicBezTo>
                  <a:pt x="27358" y="198574"/>
                  <a:pt x="32830" y="187227"/>
                  <a:pt x="32830" y="175880"/>
                </a:cubicBezTo>
                <a:cubicBezTo>
                  <a:pt x="32830" y="175880"/>
                  <a:pt x="32830" y="175880"/>
                  <a:pt x="38302" y="170207"/>
                </a:cubicBezTo>
                <a:cubicBezTo>
                  <a:pt x="43773" y="170207"/>
                  <a:pt x="49245" y="170207"/>
                  <a:pt x="60188" y="170207"/>
                </a:cubicBezTo>
                <a:cubicBezTo>
                  <a:pt x="71131" y="170207"/>
                  <a:pt x="87546" y="175880"/>
                  <a:pt x="103961" y="181554"/>
                </a:cubicBezTo>
                <a:close/>
                <a:moveTo>
                  <a:pt x="207923" y="153186"/>
                </a:moveTo>
                <a:cubicBezTo>
                  <a:pt x="207923" y="141839"/>
                  <a:pt x="196979" y="130492"/>
                  <a:pt x="191508" y="113471"/>
                </a:cubicBezTo>
                <a:cubicBezTo>
                  <a:pt x="180564" y="96450"/>
                  <a:pt x="175093" y="85103"/>
                  <a:pt x="169621" y="73756"/>
                </a:cubicBezTo>
                <a:cubicBezTo>
                  <a:pt x="164149" y="68083"/>
                  <a:pt x="158678" y="68083"/>
                  <a:pt x="158678" y="68083"/>
                </a:cubicBezTo>
                <a:cubicBezTo>
                  <a:pt x="158678" y="68083"/>
                  <a:pt x="158678" y="68083"/>
                  <a:pt x="164149" y="79430"/>
                </a:cubicBezTo>
                <a:cubicBezTo>
                  <a:pt x="164149" y="90777"/>
                  <a:pt x="175093" y="102124"/>
                  <a:pt x="180564" y="119145"/>
                </a:cubicBezTo>
                <a:cubicBezTo>
                  <a:pt x="191508" y="136165"/>
                  <a:pt x="196979" y="147512"/>
                  <a:pt x="202451" y="158859"/>
                </a:cubicBezTo>
                <a:cubicBezTo>
                  <a:pt x="207923" y="164533"/>
                  <a:pt x="213394" y="164533"/>
                  <a:pt x="213394" y="164533"/>
                </a:cubicBezTo>
                <a:cubicBezTo>
                  <a:pt x="213394" y="164533"/>
                  <a:pt x="213394" y="158859"/>
                  <a:pt x="207923" y="153186"/>
                </a:cubicBezTo>
                <a:close/>
                <a:moveTo>
                  <a:pt x="202451" y="107798"/>
                </a:moveTo>
                <a:cubicBezTo>
                  <a:pt x="207923" y="124818"/>
                  <a:pt x="213394" y="141839"/>
                  <a:pt x="218866" y="153186"/>
                </a:cubicBezTo>
                <a:cubicBezTo>
                  <a:pt x="224338" y="164533"/>
                  <a:pt x="224338" y="170207"/>
                  <a:pt x="224338" y="175880"/>
                </a:cubicBezTo>
                <a:cubicBezTo>
                  <a:pt x="224338" y="181554"/>
                  <a:pt x="218866" y="181554"/>
                  <a:pt x="218866" y="181554"/>
                </a:cubicBezTo>
                <a:cubicBezTo>
                  <a:pt x="207923" y="187227"/>
                  <a:pt x="202451" y="192901"/>
                  <a:pt x="191508" y="198574"/>
                </a:cubicBezTo>
                <a:cubicBezTo>
                  <a:pt x="186036" y="198574"/>
                  <a:pt x="186036" y="198574"/>
                  <a:pt x="186036" y="198574"/>
                </a:cubicBezTo>
                <a:cubicBezTo>
                  <a:pt x="164149" y="187227"/>
                  <a:pt x="114905" y="96450"/>
                  <a:pt x="120376" y="73756"/>
                </a:cubicBezTo>
                <a:cubicBezTo>
                  <a:pt x="120376" y="68083"/>
                  <a:pt x="120376" y="68083"/>
                  <a:pt x="125848" y="68083"/>
                </a:cubicBezTo>
                <a:cubicBezTo>
                  <a:pt x="131320" y="62409"/>
                  <a:pt x="142263" y="56736"/>
                  <a:pt x="147734" y="51062"/>
                </a:cubicBezTo>
                <a:cubicBezTo>
                  <a:pt x="153206" y="51062"/>
                  <a:pt x="153206" y="51062"/>
                  <a:pt x="158678" y="51062"/>
                </a:cubicBezTo>
                <a:cubicBezTo>
                  <a:pt x="164149" y="51062"/>
                  <a:pt x="169621" y="56736"/>
                  <a:pt x="175093" y="68083"/>
                </a:cubicBezTo>
                <a:cubicBezTo>
                  <a:pt x="180564" y="79430"/>
                  <a:pt x="191508" y="90777"/>
                  <a:pt x="202451" y="107798"/>
                </a:cubicBezTo>
                <a:close/>
                <a:moveTo>
                  <a:pt x="262639" y="22694"/>
                </a:moveTo>
                <a:cubicBezTo>
                  <a:pt x="257167" y="34041"/>
                  <a:pt x="251696" y="45388"/>
                  <a:pt x="246224" y="62409"/>
                </a:cubicBezTo>
                <a:cubicBezTo>
                  <a:pt x="240752" y="73756"/>
                  <a:pt x="235281" y="90777"/>
                  <a:pt x="235281" y="102124"/>
                </a:cubicBezTo>
                <a:cubicBezTo>
                  <a:pt x="235281" y="107798"/>
                  <a:pt x="229809" y="107798"/>
                  <a:pt x="235281" y="107798"/>
                </a:cubicBezTo>
                <a:cubicBezTo>
                  <a:pt x="235281" y="107798"/>
                  <a:pt x="235281" y="107798"/>
                  <a:pt x="240752" y="102124"/>
                </a:cubicBezTo>
                <a:cubicBezTo>
                  <a:pt x="246224" y="90777"/>
                  <a:pt x="251696" y="79430"/>
                  <a:pt x="257167" y="68083"/>
                </a:cubicBezTo>
                <a:cubicBezTo>
                  <a:pt x="262639" y="51062"/>
                  <a:pt x="268111" y="39715"/>
                  <a:pt x="268111" y="28368"/>
                </a:cubicBezTo>
                <a:cubicBezTo>
                  <a:pt x="268111" y="22694"/>
                  <a:pt x="268111" y="17021"/>
                  <a:pt x="268111" y="17021"/>
                </a:cubicBezTo>
                <a:cubicBezTo>
                  <a:pt x="268111" y="17021"/>
                  <a:pt x="268111" y="17021"/>
                  <a:pt x="262639" y="22694"/>
                </a:cubicBezTo>
                <a:close/>
                <a:moveTo>
                  <a:pt x="235281" y="56736"/>
                </a:moveTo>
                <a:cubicBezTo>
                  <a:pt x="229809" y="73756"/>
                  <a:pt x="229809" y="90777"/>
                  <a:pt x="224338" y="96450"/>
                </a:cubicBezTo>
                <a:cubicBezTo>
                  <a:pt x="224338" y="107798"/>
                  <a:pt x="224338" y="119145"/>
                  <a:pt x="224338" y="119145"/>
                </a:cubicBezTo>
                <a:cubicBezTo>
                  <a:pt x="224338" y="124818"/>
                  <a:pt x="224338" y="124818"/>
                  <a:pt x="229809" y="124818"/>
                </a:cubicBezTo>
                <a:cubicBezTo>
                  <a:pt x="235281" y="130492"/>
                  <a:pt x="246224" y="130492"/>
                  <a:pt x="251696" y="136165"/>
                </a:cubicBezTo>
                <a:cubicBezTo>
                  <a:pt x="257167" y="136165"/>
                  <a:pt x="257167" y="136165"/>
                  <a:pt x="262639" y="136165"/>
                </a:cubicBezTo>
                <a:cubicBezTo>
                  <a:pt x="279054" y="124818"/>
                  <a:pt x="311884" y="39715"/>
                  <a:pt x="306412" y="17021"/>
                </a:cubicBezTo>
                <a:cubicBezTo>
                  <a:pt x="306412" y="17021"/>
                  <a:pt x="306412" y="17021"/>
                  <a:pt x="300941" y="11347"/>
                </a:cubicBezTo>
                <a:cubicBezTo>
                  <a:pt x="295469" y="11347"/>
                  <a:pt x="284526" y="5674"/>
                  <a:pt x="273582" y="0"/>
                </a:cubicBezTo>
                <a:cubicBezTo>
                  <a:pt x="273582" y="0"/>
                  <a:pt x="273582" y="0"/>
                  <a:pt x="268111" y="5674"/>
                </a:cubicBezTo>
                <a:cubicBezTo>
                  <a:pt x="268111" y="5674"/>
                  <a:pt x="262639" y="11347"/>
                  <a:pt x="257167" y="17021"/>
                </a:cubicBezTo>
                <a:cubicBezTo>
                  <a:pt x="251696" y="28368"/>
                  <a:pt x="246224" y="45388"/>
                  <a:pt x="235281" y="56736"/>
                </a:cubicBezTo>
                <a:close/>
              </a:path>
            </a:pathLst>
          </a:custGeom>
          <a:solidFill>
            <a:schemeClr val="bg1"/>
          </a:solidFill>
          <a:ln>
            <a:noFill/>
          </a:ln>
        </p:spPr>
        <p:txBody>
          <a:bodyPr lIns="91437" tIns="45718" rIns="91437" bIns="45718"/>
          <a:lstStyle/>
          <a:p>
            <a:pPr fontAlgn="auto">
              <a:spcBef>
                <a:spcPts val="0"/>
              </a:spcBef>
              <a:spcAft>
                <a:spcPts val="0"/>
              </a:spcAft>
              <a:defRPr/>
            </a:pPr>
            <a:endParaRPr lang="zh-CN" sz="1350">
              <a:latin typeface="+mn-lt"/>
              <a:ea typeface="+mn-ea"/>
            </a:endParaRPr>
          </a:p>
        </p:txBody>
      </p:sp>
      <p:sp>
        <p:nvSpPr>
          <p:cNvPr id="31" name="Title 1"/>
          <p:cNvSpPr txBox="1"/>
          <p:nvPr/>
        </p:nvSpPr>
        <p:spPr>
          <a:xfrm>
            <a:off x="817563" y="188913"/>
            <a:ext cx="6469062" cy="379412"/>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fontAlgn="auto">
              <a:spcAft>
                <a:spcPts val="0"/>
              </a:spcAft>
              <a:defRPr/>
            </a:pP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伤残待遇申领</a:t>
            </a:r>
            <a:r>
              <a:rPr lang="zh-CN" altLang="en-US" sz="1800" dirty="0">
                <a:solidFill>
                  <a:schemeClr val="tx1"/>
                </a:solidFill>
              </a:rPr>
              <a:t>（一次性伤残补助金、伤残津贴和生活护理费）</a:t>
            </a:r>
            <a:endParaRPr lang="zh-CN" altLang="en-US" sz="1800" b="1" dirty="0">
              <a:solidFill>
                <a:schemeClr val="tx1"/>
              </a:solidFill>
              <a:latin typeface="微软雅黑" panose="020B0503020204020204" pitchFamily="34" charset="-122"/>
              <a:ea typeface="微软雅黑" panose="020B0503020204020204" pitchFamily="34" charset="-122"/>
            </a:endParaRPr>
          </a:p>
        </p:txBody>
      </p:sp>
      <p:pic>
        <p:nvPicPr>
          <p:cNvPr id="89091" name="图片 5" descr="22.JPG"/>
          <p:cNvPicPr>
            <a:picLocks noChangeAspect="1"/>
          </p:cNvPicPr>
          <p:nvPr/>
        </p:nvPicPr>
        <p:blipFill>
          <a:blip r:embed="rId2"/>
          <a:srcRect/>
          <a:stretch>
            <a:fillRect/>
          </a:stretch>
        </p:blipFill>
        <p:spPr bwMode="auto">
          <a:xfrm>
            <a:off x="785813" y="928688"/>
            <a:ext cx="7683500" cy="3714750"/>
          </a:xfrm>
          <a:prstGeom prst="rect">
            <a:avLst/>
          </a:prstGeom>
          <a:noFill/>
          <a:ln w="9525">
            <a:noFill/>
            <a:miter lim="800000"/>
            <a:headEnd/>
            <a:tailEnd/>
          </a:ln>
        </p:spPr>
      </p:pic>
      <p:sp>
        <p:nvSpPr>
          <p:cNvPr id="7" name="圆角矩形 6"/>
          <p:cNvSpPr/>
          <p:nvPr/>
        </p:nvSpPr>
        <p:spPr>
          <a:xfrm>
            <a:off x="7215188" y="2500313"/>
            <a:ext cx="500062" cy="35718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Freeform 60"/>
          <p:cNvSpPr/>
          <p:nvPr/>
        </p:nvSpPr>
        <p:spPr>
          <a:xfrm>
            <a:off x="5010150" y="1317625"/>
            <a:ext cx="419100" cy="361950"/>
          </a:xfrm>
          <a:custGeom>
            <a:avLst/>
            <a:gdLst/>
            <a:ahLst/>
            <a:cxnLst/>
            <a:rect l="l" t="t" r="r" b="b"/>
            <a:pathLst>
              <a:path w="558108" h="482252">
                <a:moveTo>
                  <a:pt x="142263" y="204248"/>
                </a:moveTo>
                <a:cubicBezTo>
                  <a:pt x="136791" y="198574"/>
                  <a:pt x="120376" y="192901"/>
                  <a:pt x="103961" y="187227"/>
                </a:cubicBezTo>
                <a:cubicBezTo>
                  <a:pt x="87546" y="187227"/>
                  <a:pt x="71131" y="181554"/>
                  <a:pt x="60188" y="181554"/>
                </a:cubicBezTo>
                <a:cubicBezTo>
                  <a:pt x="54716" y="181554"/>
                  <a:pt x="49245" y="181554"/>
                  <a:pt x="49245" y="181554"/>
                </a:cubicBezTo>
                <a:cubicBezTo>
                  <a:pt x="49245" y="181554"/>
                  <a:pt x="54716" y="181554"/>
                  <a:pt x="60188" y="187227"/>
                </a:cubicBezTo>
                <a:cubicBezTo>
                  <a:pt x="71131" y="192901"/>
                  <a:pt x="82075" y="198574"/>
                  <a:pt x="98490" y="198574"/>
                </a:cubicBezTo>
                <a:cubicBezTo>
                  <a:pt x="114905" y="204248"/>
                  <a:pt x="131320" y="209921"/>
                  <a:pt x="142263" y="209921"/>
                </a:cubicBezTo>
                <a:cubicBezTo>
                  <a:pt x="153206" y="209921"/>
                  <a:pt x="153206" y="209921"/>
                  <a:pt x="153206" y="209921"/>
                </a:cubicBezTo>
                <a:cubicBezTo>
                  <a:pt x="153206" y="209921"/>
                  <a:pt x="153206" y="204248"/>
                  <a:pt x="142263" y="204248"/>
                </a:cubicBezTo>
                <a:close/>
                <a:moveTo>
                  <a:pt x="481505" y="289351"/>
                </a:moveTo>
                <a:cubicBezTo>
                  <a:pt x="481505" y="266657"/>
                  <a:pt x="481505" y="266657"/>
                  <a:pt x="481505" y="266657"/>
                </a:cubicBezTo>
                <a:cubicBezTo>
                  <a:pt x="558108" y="266657"/>
                  <a:pt x="558108" y="266657"/>
                  <a:pt x="558108" y="266657"/>
                </a:cubicBezTo>
                <a:cubicBezTo>
                  <a:pt x="558108" y="482252"/>
                  <a:pt x="558108" y="482252"/>
                  <a:pt x="558108" y="482252"/>
                </a:cubicBezTo>
                <a:cubicBezTo>
                  <a:pt x="481505" y="482252"/>
                  <a:pt x="481505" y="482252"/>
                  <a:pt x="481505" y="482252"/>
                </a:cubicBezTo>
                <a:cubicBezTo>
                  <a:pt x="481505" y="448211"/>
                  <a:pt x="481505" y="448211"/>
                  <a:pt x="481505" y="448211"/>
                </a:cubicBezTo>
                <a:cubicBezTo>
                  <a:pt x="383015" y="408496"/>
                  <a:pt x="383015" y="408496"/>
                  <a:pt x="383015" y="408496"/>
                </a:cubicBezTo>
                <a:cubicBezTo>
                  <a:pt x="147734" y="436864"/>
                  <a:pt x="147734" y="436864"/>
                  <a:pt x="147734" y="436864"/>
                </a:cubicBezTo>
                <a:cubicBezTo>
                  <a:pt x="16415" y="368781"/>
                  <a:pt x="16415" y="368781"/>
                  <a:pt x="16415" y="368781"/>
                </a:cubicBezTo>
                <a:cubicBezTo>
                  <a:pt x="21887" y="340413"/>
                  <a:pt x="21887" y="340413"/>
                  <a:pt x="21887" y="340413"/>
                </a:cubicBezTo>
                <a:cubicBezTo>
                  <a:pt x="0" y="329066"/>
                  <a:pt x="0" y="329066"/>
                  <a:pt x="0" y="329066"/>
                </a:cubicBezTo>
                <a:cubicBezTo>
                  <a:pt x="5472" y="300698"/>
                  <a:pt x="5472" y="300698"/>
                  <a:pt x="5472" y="300698"/>
                </a:cubicBezTo>
                <a:cubicBezTo>
                  <a:pt x="0" y="289351"/>
                  <a:pt x="0" y="289351"/>
                  <a:pt x="0" y="289351"/>
                </a:cubicBezTo>
                <a:cubicBezTo>
                  <a:pt x="10943" y="249636"/>
                  <a:pt x="10943" y="249636"/>
                  <a:pt x="10943" y="249636"/>
                </a:cubicBezTo>
                <a:cubicBezTo>
                  <a:pt x="169621" y="300698"/>
                  <a:pt x="169621" y="300698"/>
                  <a:pt x="169621" y="300698"/>
                </a:cubicBezTo>
                <a:cubicBezTo>
                  <a:pt x="295469" y="266657"/>
                  <a:pt x="295469" y="266657"/>
                  <a:pt x="295469" y="266657"/>
                </a:cubicBezTo>
                <a:cubicBezTo>
                  <a:pt x="295469" y="255310"/>
                  <a:pt x="295469" y="255310"/>
                  <a:pt x="295469" y="255310"/>
                </a:cubicBezTo>
                <a:cubicBezTo>
                  <a:pt x="196979" y="255310"/>
                  <a:pt x="196979" y="255310"/>
                  <a:pt x="196979" y="255310"/>
                </a:cubicBezTo>
                <a:cubicBezTo>
                  <a:pt x="218866" y="209921"/>
                  <a:pt x="218866" y="209921"/>
                  <a:pt x="218866" y="209921"/>
                </a:cubicBezTo>
                <a:cubicBezTo>
                  <a:pt x="393959" y="175880"/>
                  <a:pt x="393959" y="175880"/>
                  <a:pt x="393959" y="175880"/>
                </a:cubicBezTo>
                <a:cubicBezTo>
                  <a:pt x="470562" y="283678"/>
                  <a:pt x="470562" y="283678"/>
                  <a:pt x="470562" y="283678"/>
                </a:cubicBezTo>
                <a:cubicBezTo>
                  <a:pt x="481505" y="289351"/>
                  <a:pt x="481505" y="289351"/>
                  <a:pt x="481505" y="289351"/>
                </a:cubicBezTo>
                <a:close/>
                <a:moveTo>
                  <a:pt x="103961" y="181554"/>
                </a:moveTo>
                <a:cubicBezTo>
                  <a:pt x="125848" y="181554"/>
                  <a:pt x="136791" y="187227"/>
                  <a:pt x="147734" y="192901"/>
                </a:cubicBezTo>
                <a:cubicBezTo>
                  <a:pt x="158678" y="198574"/>
                  <a:pt x="164149" y="204248"/>
                  <a:pt x="169621" y="209921"/>
                </a:cubicBezTo>
                <a:cubicBezTo>
                  <a:pt x="169621" y="209921"/>
                  <a:pt x="169621" y="215595"/>
                  <a:pt x="169621" y="215595"/>
                </a:cubicBezTo>
                <a:cubicBezTo>
                  <a:pt x="169621" y="226942"/>
                  <a:pt x="164149" y="238289"/>
                  <a:pt x="164149" y="243963"/>
                </a:cubicBezTo>
                <a:cubicBezTo>
                  <a:pt x="164149" y="249636"/>
                  <a:pt x="158678" y="249636"/>
                  <a:pt x="158678" y="249636"/>
                </a:cubicBezTo>
                <a:cubicBezTo>
                  <a:pt x="136791" y="260983"/>
                  <a:pt x="38302" y="238289"/>
                  <a:pt x="27358" y="215595"/>
                </a:cubicBezTo>
                <a:cubicBezTo>
                  <a:pt x="27358" y="215595"/>
                  <a:pt x="21887" y="209921"/>
                  <a:pt x="27358" y="209921"/>
                </a:cubicBezTo>
                <a:cubicBezTo>
                  <a:pt x="27358" y="198574"/>
                  <a:pt x="32830" y="187227"/>
                  <a:pt x="32830" y="175880"/>
                </a:cubicBezTo>
                <a:cubicBezTo>
                  <a:pt x="32830" y="175880"/>
                  <a:pt x="32830" y="175880"/>
                  <a:pt x="38302" y="170207"/>
                </a:cubicBezTo>
                <a:cubicBezTo>
                  <a:pt x="43773" y="170207"/>
                  <a:pt x="49245" y="170207"/>
                  <a:pt x="60188" y="170207"/>
                </a:cubicBezTo>
                <a:cubicBezTo>
                  <a:pt x="71131" y="170207"/>
                  <a:pt x="87546" y="175880"/>
                  <a:pt x="103961" y="181554"/>
                </a:cubicBezTo>
                <a:close/>
                <a:moveTo>
                  <a:pt x="207923" y="153186"/>
                </a:moveTo>
                <a:cubicBezTo>
                  <a:pt x="207923" y="141839"/>
                  <a:pt x="196979" y="130492"/>
                  <a:pt x="191508" y="113471"/>
                </a:cubicBezTo>
                <a:cubicBezTo>
                  <a:pt x="180564" y="96450"/>
                  <a:pt x="175093" y="85103"/>
                  <a:pt x="169621" y="73756"/>
                </a:cubicBezTo>
                <a:cubicBezTo>
                  <a:pt x="164149" y="68083"/>
                  <a:pt x="158678" y="68083"/>
                  <a:pt x="158678" y="68083"/>
                </a:cubicBezTo>
                <a:cubicBezTo>
                  <a:pt x="158678" y="68083"/>
                  <a:pt x="158678" y="68083"/>
                  <a:pt x="164149" y="79430"/>
                </a:cubicBezTo>
                <a:cubicBezTo>
                  <a:pt x="164149" y="90777"/>
                  <a:pt x="175093" y="102124"/>
                  <a:pt x="180564" y="119145"/>
                </a:cubicBezTo>
                <a:cubicBezTo>
                  <a:pt x="191508" y="136165"/>
                  <a:pt x="196979" y="147512"/>
                  <a:pt x="202451" y="158859"/>
                </a:cubicBezTo>
                <a:cubicBezTo>
                  <a:pt x="207923" y="164533"/>
                  <a:pt x="213394" y="164533"/>
                  <a:pt x="213394" y="164533"/>
                </a:cubicBezTo>
                <a:cubicBezTo>
                  <a:pt x="213394" y="164533"/>
                  <a:pt x="213394" y="158859"/>
                  <a:pt x="207923" y="153186"/>
                </a:cubicBezTo>
                <a:close/>
                <a:moveTo>
                  <a:pt x="202451" y="107798"/>
                </a:moveTo>
                <a:cubicBezTo>
                  <a:pt x="207923" y="124818"/>
                  <a:pt x="213394" y="141839"/>
                  <a:pt x="218866" y="153186"/>
                </a:cubicBezTo>
                <a:cubicBezTo>
                  <a:pt x="224338" y="164533"/>
                  <a:pt x="224338" y="170207"/>
                  <a:pt x="224338" y="175880"/>
                </a:cubicBezTo>
                <a:cubicBezTo>
                  <a:pt x="224338" y="181554"/>
                  <a:pt x="218866" y="181554"/>
                  <a:pt x="218866" y="181554"/>
                </a:cubicBezTo>
                <a:cubicBezTo>
                  <a:pt x="207923" y="187227"/>
                  <a:pt x="202451" y="192901"/>
                  <a:pt x="191508" y="198574"/>
                </a:cubicBezTo>
                <a:cubicBezTo>
                  <a:pt x="186036" y="198574"/>
                  <a:pt x="186036" y="198574"/>
                  <a:pt x="186036" y="198574"/>
                </a:cubicBezTo>
                <a:cubicBezTo>
                  <a:pt x="164149" y="187227"/>
                  <a:pt x="114905" y="96450"/>
                  <a:pt x="120376" y="73756"/>
                </a:cubicBezTo>
                <a:cubicBezTo>
                  <a:pt x="120376" y="68083"/>
                  <a:pt x="120376" y="68083"/>
                  <a:pt x="125848" y="68083"/>
                </a:cubicBezTo>
                <a:cubicBezTo>
                  <a:pt x="131320" y="62409"/>
                  <a:pt x="142263" y="56736"/>
                  <a:pt x="147734" y="51062"/>
                </a:cubicBezTo>
                <a:cubicBezTo>
                  <a:pt x="153206" y="51062"/>
                  <a:pt x="153206" y="51062"/>
                  <a:pt x="158678" y="51062"/>
                </a:cubicBezTo>
                <a:cubicBezTo>
                  <a:pt x="164149" y="51062"/>
                  <a:pt x="169621" y="56736"/>
                  <a:pt x="175093" y="68083"/>
                </a:cubicBezTo>
                <a:cubicBezTo>
                  <a:pt x="180564" y="79430"/>
                  <a:pt x="191508" y="90777"/>
                  <a:pt x="202451" y="107798"/>
                </a:cubicBezTo>
                <a:close/>
                <a:moveTo>
                  <a:pt x="262639" y="22694"/>
                </a:moveTo>
                <a:cubicBezTo>
                  <a:pt x="257167" y="34041"/>
                  <a:pt x="251696" y="45388"/>
                  <a:pt x="246224" y="62409"/>
                </a:cubicBezTo>
                <a:cubicBezTo>
                  <a:pt x="240752" y="73756"/>
                  <a:pt x="235281" y="90777"/>
                  <a:pt x="235281" y="102124"/>
                </a:cubicBezTo>
                <a:cubicBezTo>
                  <a:pt x="235281" y="107798"/>
                  <a:pt x="229809" y="107798"/>
                  <a:pt x="235281" y="107798"/>
                </a:cubicBezTo>
                <a:cubicBezTo>
                  <a:pt x="235281" y="107798"/>
                  <a:pt x="235281" y="107798"/>
                  <a:pt x="240752" y="102124"/>
                </a:cubicBezTo>
                <a:cubicBezTo>
                  <a:pt x="246224" y="90777"/>
                  <a:pt x="251696" y="79430"/>
                  <a:pt x="257167" y="68083"/>
                </a:cubicBezTo>
                <a:cubicBezTo>
                  <a:pt x="262639" y="51062"/>
                  <a:pt x="268111" y="39715"/>
                  <a:pt x="268111" y="28368"/>
                </a:cubicBezTo>
                <a:cubicBezTo>
                  <a:pt x="268111" y="22694"/>
                  <a:pt x="268111" y="17021"/>
                  <a:pt x="268111" y="17021"/>
                </a:cubicBezTo>
                <a:cubicBezTo>
                  <a:pt x="268111" y="17021"/>
                  <a:pt x="268111" y="17021"/>
                  <a:pt x="262639" y="22694"/>
                </a:cubicBezTo>
                <a:close/>
                <a:moveTo>
                  <a:pt x="235281" y="56736"/>
                </a:moveTo>
                <a:cubicBezTo>
                  <a:pt x="229809" y="73756"/>
                  <a:pt x="229809" y="90777"/>
                  <a:pt x="224338" y="96450"/>
                </a:cubicBezTo>
                <a:cubicBezTo>
                  <a:pt x="224338" y="107798"/>
                  <a:pt x="224338" y="119145"/>
                  <a:pt x="224338" y="119145"/>
                </a:cubicBezTo>
                <a:cubicBezTo>
                  <a:pt x="224338" y="124818"/>
                  <a:pt x="224338" y="124818"/>
                  <a:pt x="229809" y="124818"/>
                </a:cubicBezTo>
                <a:cubicBezTo>
                  <a:pt x="235281" y="130492"/>
                  <a:pt x="246224" y="130492"/>
                  <a:pt x="251696" y="136165"/>
                </a:cubicBezTo>
                <a:cubicBezTo>
                  <a:pt x="257167" y="136165"/>
                  <a:pt x="257167" y="136165"/>
                  <a:pt x="262639" y="136165"/>
                </a:cubicBezTo>
                <a:cubicBezTo>
                  <a:pt x="279054" y="124818"/>
                  <a:pt x="311884" y="39715"/>
                  <a:pt x="306412" y="17021"/>
                </a:cubicBezTo>
                <a:cubicBezTo>
                  <a:pt x="306412" y="17021"/>
                  <a:pt x="306412" y="17021"/>
                  <a:pt x="300941" y="11347"/>
                </a:cubicBezTo>
                <a:cubicBezTo>
                  <a:pt x="295469" y="11347"/>
                  <a:pt x="284526" y="5674"/>
                  <a:pt x="273582" y="0"/>
                </a:cubicBezTo>
                <a:cubicBezTo>
                  <a:pt x="273582" y="0"/>
                  <a:pt x="273582" y="0"/>
                  <a:pt x="268111" y="5674"/>
                </a:cubicBezTo>
                <a:cubicBezTo>
                  <a:pt x="268111" y="5674"/>
                  <a:pt x="262639" y="11347"/>
                  <a:pt x="257167" y="17021"/>
                </a:cubicBezTo>
                <a:cubicBezTo>
                  <a:pt x="251696" y="28368"/>
                  <a:pt x="246224" y="45388"/>
                  <a:pt x="235281" y="56736"/>
                </a:cubicBezTo>
                <a:close/>
              </a:path>
            </a:pathLst>
          </a:custGeom>
          <a:solidFill>
            <a:schemeClr val="bg1"/>
          </a:solidFill>
          <a:ln>
            <a:noFill/>
          </a:ln>
        </p:spPr>
        <p:txBody>
          <a:bodyPr lIns="91437" tIns="45718" rIns="91437" bIns="45718"/>
          <a:lstStyle/>
          <a:p>
            <a:pPr fontAlgn="auto">
              <a:spcBef>
                <a:spcPts val="0"/>
              </a:spcBef>
              <a:spcAft>
                <a:spcPts val="0"/>
              </a:spcAft>
              <a:defRPr/>
            </a:pPr>
            <a:endParaRPr lang="zh-CN" sz="1350">
              <a:latin typeface="+mn-lt"/>
              <a:ea typeface="+mn-ea"/>
            </a:endParaRPr>
          </a:p>
        </p:txBody>
      </p:sp>
      <p:sp>
        <p:nvSpPr>
          <p:cNvPr id="31" name="Title 1"/>
          <p:cNvSpPr txBox="1"/>
          <p:nvPr/>
        </p:nvSpPr>
        <p:spPr>
          <a:xfrm>
            <a:off x="817563" y="188913"/>
            <a:ext cx="6469062" cy="379412"/>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fontAlgn="auto">
              <a:spcAft>
                <a:spcPts val="0"/>
              </a:spcAft>
              <a:defRPr/>
            </a:pP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伤残待遇申领</a:t>
            </a:r>
            <a:r>
              <a:rPr lang="zh-CN" altLang="en-US" sz="1800" dirty="0">
                <a:solidFill>
                  <a:schemeClr val="tx1"/>
                </a:solidFill>
              </a:rPr>
              <a:t>（一次性伤残补助金、伤残津贴和生活护理费）</a:t>
            </a:r>
            <a:endParaRPr lang="zh-CN" altLang="en-US" sz="1800" b="1" dirty="0">
              <a:solidFill>
                <a:schemeClr val="tx1"/>
              </a:solidFill>
              <a:latin typeface="微软雅黑" panose="020B0503020204020204" pitchFamily="34" charset="-122"/>
              <a:ea typeface="微软雅黑" panose="020B0503020204020204" pitchFamily="34" charset="-122"/>
            </a:endParaRPr>
          </a:p>
        </p:txBody>
      </p:sp>
      <p:pic>
        <p:nvPicPr>
          <p:cNvPr id="90115" name="图片 4" descr="31.JPG"/>
          <p:cNvPicPr>
            <a:picLocks noChangeAspect="1"/>
          </p:cNvPicPr>
          <p:nvPr/>
        </p:nvPicPr>
        <p:blipFill>
          <a:blip r:embed="rId2"/>
          <a:srcRect/>
          <a:stretch>
            <a:fillRect/>
          </a:stretch>
        </p:blipFill>
        <p:spPr bwMode="auto">
          <a:xfrm>
            <a:off x="785813" y="785813"/>
            <a:ext cx="7143750" cy="2728912"/>
          </a:xfrm>
          <a:prstGeom prst="rect">
            <a:avLst/>
          </a:prstGeom>
          <a:noFill/>
          <a:ln w="9525">
            <a:noFill/>
            <a:miter lim="800000"/>
            <a:headEnd/>
            <a:tailEnd/>
          </a:ln>
        </p:spPr>
      </p:pic>
      <p:pic>
        <p:nvPicPr>
          <p:cNvPr id="90116" name="图片 5" descr="32.JPG"/>
          <p:cNvPicPr>
            <a:picLocks noChangeAspect="1"/>
          </p:cNvPicPr>
          <p:nvPr/>
        </p:nvPicPr>
        <p:blipFill>
          <a:blip r:embed="rId3"/>
          <a:srcRect/>
          <a:stretch>
            <a:fillRect/>
          </a:stretch>
        </p:blipFill>
        <p:spPr bwMode="auto">
          <a:xfrm>
            <a:off x="785813" y="3125788"/>
            <a:ext cx="7143750" cy="1808162"/>
          </a:xfrm>
          <a:prstGeom prst="rect">
            <a:avLst/>
          </a:prstGeom>
          <a:noFill/>
          <a:ln w="9525">
            <a:noFill/>
            <a:miter lim="800000"/>
            <a:headEnd/>
            <a:tailEnd/>
          </a:ln>
        </p:spPr>
      </p:pic>
      <p:sp>
        <p:nvSpPr>
          <p:cNvPr id="90117" name="文本框 56"/>
          <p:cNvSpPr txBox="1">
            <a:spLocks noChangeArrowheads="1"/>
          </p:cNvSpPr>
          <p:nvPr/>
        </p:nvSpPr>
        <p:spPr bwMode="auto">
          <a:xfrm>
            <a:off x="3071813" y="1714500"/>
            <a:ext cx="5500687" cy="279400"/>
          </a:xfrm>
          <a:prstGeom prst="rect">
            <a:avLst/>
          </a:prstGeom>
          <a:noFill/>
          <a:ln w="9525">
            <a:noFill/>
            <a:miter lim="800000"/>
            <a:headEnd/>
            <a:tailEnd/>
          </a:ln>
        </p:spPr>
        <p:txBody>
          <a:bodyPr>
            <a:spAutoFit/>
          </a:bodyPr>
          <a:lstStyle/>
          <a:p>
            <a:pPr>
              <a:lnSpc>
                <a:spcPct val="120000"/>
              </a:lnSpc>
            </a:pPr>
            <a:r>
              <a:rPr lang="en-US" altLang="zh-CN" sz="1100">
                <a:solidFill>
                  <a:srgbClr val="FF0000"/>
                </a:solidFill>
                <a:latin typeface="Calibri" pitchFamily="34" charset="0"/>
              </a:rPr>
              <a:t>1.</a:t>
            </a:r>
            <a:r>
              <a:rPr lang="zh-CN" altLang="en-US" sz="1100">
                <a:solidFill>
                  <a:srgbClr val="FF0000"/>
                </a:solidFill>
                <a:latin typeface="Calibri" pitchFamily="34" charset="0"/>
              </a:rPr>
              <a:t>输入证件号码，点击右侧放大镜按钮，自动带出工伤人员认定信息</a:t>
            </a:r>
            <a:endParaRPr lang="zh-CN" altLang="en-US" sz="1100">
              <a:solidFill>
                <a:srgbClr val="FF0000"/>
              </a:solidFill>
              <a:latin typeface="微软雅黑" pitchFamily="34" charset="-122"/>
              <a:ea typeface="微软雅黑" pitchFamily="34" charset="-122"/>
            </a:endParaRPr>
          </a:p>
        </p:txBody>
      </p:sp>
      <p:sp>
        <p:nvSpPr>
          <p:cNvPr id="9" name="矩形 8"/>
          <p:cNvSpPr/>
          <p:nvPr/>
        </p:nvSpPr>
        <p:spPr>
          <a:xfrm>
            <a:off x="1000125" y="1500188"/>
            <a:ext cx="2286000" cy="2857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0119" name="文本框 56"/>
          <p:cNvSpPr txBox="1">
            <a:spLocks noChangeArrowheads="1"/>
          </p:cNvSpPr>
          <p:nvPr/>
        </p:nvSpPr>
        <p:spPr bwMode="auto">
          <a:xfrm>
            <a:off x="1643063" y="2500313"/>
            <a:ext cx="5786437" cy="295275"/>
          </a:xfrm>
          <a:prstGeom prst="rect">
            <a:avLst/>
          </a:prstGeom>
          <a:noFill/>
          <a:ln w="9525">
            <a:noFill/>
            <a:miter lim="800000"/>
            <a:headEnd/>
            <a:tailEnd/>
          </a:ln>
        </p:spPr>
        <p:txBody>
          <a:bodyPr>
            <a:spAutoFit/>
          </a:bodyPr>
          <a:lstStyle/>
          <a:p>
            <a:pPr>
              <a:lnSpc>
                <a:spcPct val="120000"/>
              </a:lnSpc>
            </a:pPr>
            <a:r>
              <a:rPr lang="en-US" altLang="zh-CN" sz="1100">
                <a:solidFill>
                  <a:srgbClr val="FF0000"/>
                </a:solidFill>
                <a:latin typeface="Calibri" pitchFamily="34" charset="0"/>
              </a:rPr>
              <a:t>2.</a:t>
            </a:r>
            <a:r>
              <a:rPr lang="zh-CN" altLang="en-US" sz="1100">
                <a:solidFill>
                  <a:srgbClr val="FF0000"/>
                </a:solidFill>
                <a:latin typeface="Calibri" pitchFamily="34" charset="0"/>
              </a:rPr>
              <a:t>工伤认定信息可能会有多条，勾选要申请待遇的工伤认定信息</a:t>
            </a:r>
            <a:endParaRPr lang="zh-CN" altLang="en-US" sz="1100">
              <a:solidFill>
                <a:srgbClr val="FF0000"/>
              </a:solidFill>
              <a:latin typeface="微软雅黑" pitchFamily="34" charset="-122"/>
              <a:ea typeface="微软雅黑" pitchFamily="34" charset="-122"/>
            </a:endParaRPr>
          </a:p>
        </p:txBody>
      </p:sp>
      <p:sp>
        <p:nvSpPr>
          <p:cNvPr id="90120" name="文本框 56"/>
          <p:cNvSpPr txBox="1">
            <a:spLocks noChangeArrowheads="1"/>
          </p:cNvSpPr>
          <p:nvPr/>
        </p:nvSpPr>
        <p:spPr bwMode="auto">
          <a:xfrm>
            <a:off x="1547664" y="3151982"/>
            <a:ext cx="1857375" cy="279400"/>
          </a:xfrm>
          <a:prstGeom prst="rect">
            <a:avLst/>
          </a:prstGeom>
          <a:noFill/>
          <a:ln w="9525">
            <a:noFill/>
            <a:miter lim="800000"/>
            <a:headEnd/>
            <a:tailEnd/>
          </a:ln>
        </p:spPr>
        <p:txBody>
          <a:bodyPr>
            <a:spAutoFit/>
          </a:bodyPr>
          <a:lstStyle/>
          <a:p>
            <a:pPr>
              <a:lnSpc>
                <a:spcPct val="120000"/>
              </a:lnSpc>
            </a:pPr>
            <a:r>
              <a:rPr lang="en-US" altLang="zh-CN" sz="1100" dirty="0">
                <a:solidFill>
                  <a:srgbClr val="FF0000"/>
                </a:solidFill>
                <a:latin typeface="Calibri" pitchFamily="34" charset="0"/>
              </a:rPr>
              <a:t>3.</a:t>
            </a:r>
            <a:r>
              <a:rPr lang="zh-CN" altLang="en-US" sz="1100" dirty="0">
                <a:solidFill>
                  <a:srgbClr val="FF0000"/>
                </a:solidFill>
                <a:latin typeface="Calibri" pitchFamily="34" charset="0"/>
              </a:rPr>
              <a:t>填写对应的申请信息</a:t>
            </a:r>
            <a:endParaRPr lang="zh-CN" altLang="en-US" sz="1100" dirty="0">
              <a:solidFill>
                <a:srgbClr val="FF0000"/>
              </a:solidFill>
              <a:latin typeface="微软雅黑" pitchFamily="34" charset="-122"/>
              <a:ea typeface="微软雅黑" pitchFamily="34" charset="-122"/>
            </a:endParaRPr>
          </a:p>
        </p:txBody>
      </p:sp>
      <p:sp>
        <p:nvSpPr>
          <p:cNvPr id="90121" name="文本框 56"/>
          <p:cNvSpPr txBox="1">
            <a:spLocks noChangeArrowheads="1"/>
          </p:cNvSpPr>
          <p:nvPr/>
        </p:nvSpPr>
        <p:spPr bwMode="auto">
          <a:xfrm>
            <a:off x="3286125" y="3929063"/>
            <a:ext cx="3286125" cy="498475"/>
          </a:xfrm>
          <a:prstGeom prst="rect">
            <a:avLst/>
          </a:prstGeom>
          <a:noFill/>
          <a:ln w="9525">
            <a:noFill/>
            <a:miter lim="800000"/>
            <a:headEnd/>
            <a:tailEnd/>
          </a:ln>
        </p:spPr>
        <p:txBody>
          <a:bodyPr>
            <a:spAutoFit/>
          </a:bodyPr>
          <a:lstStyle/>
          <a:p>
            <a:pPr>
              <a:lnSpc>
                <a:spcPct val="120000"/>
              </a:lnSpc>
            </a:pPr>
            <a:r>
              <a:rPr lang="zh-CN" altLang="en-US" sz="1100">
                <a:solidFill>
                  <a:srgbClr val="FF0000"/>
                </a:solidFill>
                <a:latin typeface="宋体" charset="-122"/>
                <a:ea typeface="微软雅黑" pitchFamily="34" charset="-122"/>
              </a:rPr>
              <a:t>下拉选择申请事项</a:t>
            </a:r>
            <a:endParaRPr lang="en-US" altLang="zh-CN" sz="1100">
              <a:solidFill>
                <a:srgbClr val="FF0000"/>
              </a:solidFill>
              <a:latin typeface="宋体" charset="-122"/>
              <a:ea typeface="微软雅黑" pitchFamily="34" charset="-122"/>
            </a:endParaRPr>
          </a:p>
          <a:p>
            <a:pPr>
              <a:lnSpc>
                <a:spcPct val="120000"/>
              </a:lnSpc>
            </a:pPr>
            <a:r>
              <a:rPr lang="zh-CN" altLang="en-US" sz="1100">
                <a:solidFill>
                  <a:srgbClr val="FF0000"/>
                </a:solidFill>
                <a:latin typeface="宋体" charset="-122"/>
                <a:ea typeface="微软雅黑" pitchFamily="34" charset="-122"/>
              </a:rPr>
              <a:t>一次性伤残补助金</a:t>
            </a:r>
            <a:r>
              <a:rPr lang="en-US" altLang="zh-CN" sz="1100">
                <a:solidFill>
                  <a:srgbClr val="FF0000"/>
                </a:solidFill>
                <a:latin typeface="宋体" charset="-122"/>
                <a:ea typeface="微软雅黑" pitchFamily="34" charset="-122"/>
              </a:rPr>
              <a:t>/</a:t>
            </a:r>
            <a:r>
              <a:rPr lang="zh-CN" altLang="en-US" sz="1100">
                <a:solidFill>
                  <a:srgbClr val="FF0000"/>
                </a:solidFill>
                <a:latin typeface="宋体" charset="-122"/>
                <a:ea typeface="微软雅黑" pitchFamily="34" charset="-122"/>
              </a:rPr>
              <a:t>伤残津贴和生活护理费</a:t>
            </a:r>
          </a:p>
        </p:txBody>
      </p:sp>
      <p:sp>
        <p:nvSpPr>
          <p:cNvPr id="13" name="矩形 12"/>
          <p:cNvSpPr/>
          <p:nvPr/>
        </p:nvSpPr>
        <p:spPr>
          <a:xfrm>
            <a:off x="1000125" y="4000500"/>
            <a:ext cx="2286000" cy="2857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 name="矩形 13"/>
          <p:cNvSpPr/>
          <p:nvPr/>
        </p:nvSpPr>
        <p:spPr>
          <a:xfrm>
            <a:off x="7715250" y="2143125"/>
            <a:ext cx="285750" cy="8572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0124" name="文本框 56"/>
          <p:cNvSpPr txBox="1">
            <a:spLocks noChangeArrowheads="1"/>
          </p:cNvSpPr>
          <p:nvPr/>
        </p:nvSpPr>
        <p:spPr bwMode="auto">
          <a:xfrm>
            <a:off x="7072313" y="3000375"/>
            <a:ext cx="1714500" cy="268288"/>
          </a:xfrm>
          <a:prstGeom prst="rect">
            <a:avLst/>
          </a:prstGeom>
          <a:noFill/>
          <a:ln w="9525">
            <a:noFill/>
            <a:miter lim="800000"/>
            <a:headEnd/>
            <a:tailEnd/>
          </a:ln>
        </p:spPr>
        <p:txBody>
          <a:bodyPr>
            <a:spAutoFit/>
          </a:bodyPr>
          <a:lstStyle/>
          <a:p>
            <a:pPr>
              <a:lnSpc>
                <a:spcPct val="120000"/>
              </a:lnSpc>
            </a:pPr>
            <a:r>
              <a:rPr lang="en-US" altLang="zh-CN" sz="1100">
                <a:solidFill>
                  <a:srgbClr val="FF0000"/>
                </a:solidFill>
                <a:latin typeface="宋体" charset="-122"/>
              </a:rPr>
              <a:t>4.</a:t>
            </a:r>
            <a:r>
              <a:rPr lang="zh-CN" altLang="en-US" sz="1100">
                <a:solidFill>
                  <a:srgbClr val="FF0000"/>
                </a:solidFill>
                <a:latin typeface="宋体" charset="-122"/>
              </a:rPr>
              <a:t>上传对应的申请材料</a:t>
            </a:r>
            <a:endParaRPr lang="zh-CN" altLang="en-US" sz="1100">
              <a:solidFill>
                <a:srgbClr val="FF0000"/>
              </a:solidFill>
              <a:latin typeface="宋体" charset="-122"/>
              <a:ea typeface="微软雅黑" pitchFamily="34" charset="-122"/>
            </a:endParaRPr>
          </a:p>
        </p:txBody>
      </p:sp>
      <p:sp>
        <p:nvSpPr>
          <p:cNvPr id="16" name="矩形 15"/>
          <p:cNvSpPr/>
          <p:nvPr/>
        </p:nvSpPr>
        <p:spPr>
          <a:xfrm>
            <a:off x="3643313" y="4572000"/>
            <a:ext cx="642937" cy="3571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0126" name="文本框 56"/>
          <p:cNvSpPr txBox="1">
            <a:spLocks noChangeArrowheads="1"/>
          </p:cNvSpPr>
          <p:nvPr/>
        </p:nvSpPr>
        <p:spPr bwMode="auto">
          <a:xfrm>
            <a:off x="4357688" y="4643438"/>
            <a:ext cx="4357687" cy="295275"/>
          </a:xfrm>
          <a:prstGeom prst="rect">
            <a:avLst/>
          </a:prstGeom>
          <a:noFill/>
          <a:ln w="9525">
            <a:noFill/>
            <a:miter lim="800000"/>
            <a:headEnd/>
            <a:tailEnd/>
          </a:ln>
        </p:spPr>
        <p:txBody>
          <a:bodyPr>
            <a:spAutoFit/>
          </a:bodyPr>
          <a:lstStyle/>
          <a:p>
            <a:pPr>
              <a:lnSpc>
                <a:spcPct val="120000"/>
              </a:lnSpc>
            </a:pPr>
            <a:r>
              <a:rPr lang="en-US" altLang="zh-CN" sz="1100">
                <a:solidFill>
                  <a:srgbClr val="FF0000"/>
                </a:solidFill>
                <a:latin typeface="Calibri" pitchFamily="34" charset="0"/>
              </a:rPr>
              <a:t>5.</a:t>
            </a:r>
            <a:r>
              <a:rPr lang="zh-CN" altLang="en-US" sz="1100">
                <a:solidFill>
                  <a:srgbClr val="FF0000"/>
                </a:solidFill>
                <a:latin typeface="Calibri" pitchFamily="34" charset="0"/>
              </a:rPr>
              <a:t>点击“确认提交”按钮，发起伤残待遇网上申请流程</a:t>
            </a:r>
            <a:endParaRPr lang="zh-CN" altLang="en-US" sz="1100">
              <a:solidFill>
                <a:srgbClr val="FF0000"/>
              </a:solidFill>
              <a:latin typeface="微软雅黑" pitchFamily="34" charset="-122"/>
              <a:ea typeface="微软雅黑" pitchFamily="34" charset="-122"/>
            </a:endParaRPr>
          </a:p>
        </p:txBody>
      </p:sp>
      <p:sp>
        <p:nvSpPr>
          <p:cNvPr id="20" name="矩形 19"/>
          <p:cNvSpPr/>
          <p:nvPr/>
        </p:nvSpPr>
        <p:spPr>
          <a:xfrm>
            <a:off x="714375" y="714375"/>
            <a:ext cx="6000750" cy="4286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0128" name="文本框 56"/>
          <p:cNvSpPr txBox="1">
            <a:spLocks noChangeArrowheads="1"/>
          </p:cNvSpPr>
          <p:nvPr/>
        </p:nvSpPr>
        <p:spPr bwMode="auto">
          <a:xfrm>
            <a:off x="5572125" y="1071563"/>
            <a:ext cx="1785938" cy="268287"/>
          </a:xfrm>
          <a:prstGeom prst="rect">
            <a:avLst/>
          </a:prstGeom>
          <a:noFill/>
          <a:ln w="9525">
            <a:noFill/>
            <a:miter lim="800000"/>
            <a:headEnd/>
            <a:tailEnd/>
          </a:ln>
        </p:spPr>
        <p:txBody>
          <a:bodyPr>
            <a:spAutoFit/>
          </a:bodyPr>
          <a:lstStyle/>
          <a:p>
            <a:pPr>
              <a:lnSpc>
                <a:spcPct val="120000"/>
              </a:lnSpc>
            </a:pPr>
            <a:r>
              <a:rPr lang="zh-CN" altLang="en-US" sz="1100">
                <a:solidFill>
                  <a:srgbClr val="FF0000"/>
                </a:solidFill>
                <a:latin typeface="宋体" charset="-122"/>
                <a:ea typeface="微软雅黑" pitchFamily="34" charset="-122"/>
              </a:rPr>
              <a:t>显示待遇项目和单位信息</a:t>
            </a:r>
          </a:p>
        </p:txBody>
      </p:sp>
      <p:sp>
        <p:nvSpPr>
          <p:cNvPr id="2" name="椭圆 1">
            <a:extLst>
              <a:ext uri="{FF2B5EF4-FFF2-40B4-BE49-F238E27FC236}">
                <a16:creationId xmlns="" xmlns:a16="http://schemas.microsoft.com/office/drawing/2014/main" id="{45F06112-CE02-4D99-9E70-C7E63CF0B9CC}"/>
              </a:ext>
            </a:extLst>
          </p:cNvPr>
          <p:cNvSpPr/>
          <p:nvPr/>
        </p:nvSpPr>
        <p:spPr>
          <a:xfrm>
            <a:off x="1043608" y="3494088"/>
            <a:ext cx="2286000" cy="4349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56">
            <a:extLst>
              <a:ext uri="{FF2B5EF4-FFF2-40B4-BE49-F238E27FC236}">
                <a16:creationId xmlns="" xmlns:a16="http://schemas.microsoft.com/office/drawing/2014/main" id="{319781B8-C8DA-4CCE-90B5-0FE038493D5A}"/>
              </a:ext>
            </a:extLst>
          </p:cNvPr>
          <p:cNvSpPr txBox="1">
            <a:spLocks noChangeArrowheads="1"/>
          </p:cNvSpPr>
          <p:nvPr/>
        </p:nvSpPr>
        <p:spPr bwMode="auto">
          <a:xfrm>
            <a:off x="2098886" y="3521110"/>
            <a:ext cx="1857375" cy="279400"/>
          </a:xfrm>
          <a:prstGeom prst="rect">
            <a:avLst/>
          </a:prstGeom>
          <a:noFill/>
          <a:ln w="9525">
            <a:noFill/>
            <a:miter lim="800000"/>
            <a:headEnd/>
            <a:tailEnd/>
          </a:ln>
        </p:spPr>
        <p:txBody>
          <a:bodyPr>
            <a:spAutoFit/>
          </a:bodyPr>
          <a:lstStyle/>
          <a:p>
            <a:pPr>
              <a:lnSpc>
                <a:spcPct val="120000"/>
              </a:lnSpc>
            </a:pPr>
            <a:r>
              <a:rPr lang="zh-CN" altLang="en-US" sz="1100" dirty="0">
                <a:solidFill>
                  <a:srgbClr val="FF0000"/>
                </a:solidFill>
                <a:latin typeface="Calibri" pitchFamily="34" charset="0"/>
              </a:rPr>
              <a:t>社保卡发放</a:t>
            </a:r>
            <a:endParaRPr lang="zh-CN" altLang="en-US" sz="1100" dirty="0">
              <a:solidFill>
                <a:srgbClr val="FF0000"/>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17563" y="188913"/>
            <a:ext cx="6469062" cy="379412"/>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fontAlgn="auto">
              <a:spcAft>
                <a:spcPts val="0"/>
              </a:spcAft>
              <a:defRPr/>
            </a:pP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伤残待遇申领</a:t>
            </a:r>
            <a:r>
              <a:rPr lang="zh-CN" altLang="en-US" sz="1800" dirty="0">
                <a:solidFill>
                  <a:schemeClr val="tx1"/>
                </a:solidFill>
              </a:rPr>
              <a:t>（一次性伤残补助金、伤残津贴和生活护理费）</a:t>
            </a:r>
            <a:endParaRPr lang="zh-CN" altLang="en-US" sz="1800" b="1" dirty="0">
              <a:solidFill>
                <a:schemeClr val="tx1"/>
              </a:solidFill>
              <a:latin typeface="微软雅黑" panose="020B0503020204020204" pitchFamily="34" charset="-122"/>
              <a:ea typeface="微软雅黑" panose="020B0503020204020204" pitchFamily="34" charset="-122"/>
            </a:endParaRPr>
          </a:p>
        </p:txBody>
      </p:sp>
      <p:pic>
        <p:nvPicPr>
          <p:cNvPr id="14" name="图片 13" descr="21.JPG"/>
          <p:cNvPicPr>
            <a:picLocks noChangeAspect="1"/>
          </p:cNvPicPr>
          <p:nvPr/>
        </p:nvPicPr>
        <p:blipFill>
          <a:blip r:embed="rId2"/>
          <a:srcRect/>
          <a:stretch>
            <a:fillRect/>
          </a:stretch>
        </p:blipFill>
        <p:spPr bwMode="auto">
          <a:xfrm>
            <a:off x="357188" y="1071563"/>
            <a:ext cx="4079875" cy="1527175"/>
          </a:xfrm>
          <a:prstGeom prst="rect">
            <a:avLst/>
          </a:prstGeom>
          <a:noFill/>
          <a:ln w="9525">
            <a:noFill/>
            <a:miter lim="800000"/>
            <a:headEnd/>
            <a:tailEnd/>
          </a:ln>
        </p:spPr>
      </p:pic>
      <p:sp>
        <p:nvSpPr>
          <p:cNvPr id="15" name="文本框 56">
            <a:hlinkClick r:id="rId3" action="ppaction://hlinksldjump"/>
          </p:cNvPr>
          <p:cNvSpPr txBox="1"/>
          <p:nvPr/>
        </p:nvSpPr>
        <p:spPr>
          <a:xfrm>
            <a:off x="500063" y="3071813"/>
            <a:ext cx="3357562" cy="1446212"/>
          </a:xfrm>
          <a:prstGeom prst="rect">
            <a:avLst/>
          </a:prstGeom>
          <a:noFill/>
        </p:spPr>
        <p:txBody>
          <a:bodyPr>
            <a:spAutoFit/>
          </a:bodyPr>
          <a:lstStyle/>
          <a:p>
            <a:pPr fontAlgn="auto">
              <a:lnSpc>
                <a:spcPct val="200000"/>
              </a:lnSpc>
              <a:spcBef>
                <a:spcPts val="0"/>
              </a:spcBef>
              <a:spcAft>
                <a:spcPts val="0"/>
              </a:spcAft>
              <a:defRPr/>
            </a:pPr>
            <a:r>
              <a:rPr lang="en-US" altLang="zh-CN" sz="1100" dirty="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100" dirty="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点击材料列表进入上传页面</a:t>
            </a:r>
            <a:endParaRPr lang="en-US" altLang="zh-CN" sz="1100" dirty="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200000"/>
              </a:lnSpc>
              <a:spcBef>
                <a:spcPts val="0"/>
              </a:spcBef>
              <a:spcAft>
                <a:spcPts val="0"/>
              </a:spcAft>
              <a:defRPr/>
            </a:pPr>
            <a:r>
              <a:rPr lang="en-US" altLang="zh-CN" sz="1100" dirty="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100" dirty="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选择所需上传的材料条目</a:t>
            </a:r>
            <a:endParaRPr lang="en-US" altLang="zh-CN" sz="1100" dirty="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200000"/>
              </a:lnSpc>
              <a:spcBef>
                <a:spcPts val="0"/>
              </a:spcBef>
              <a:spcAft>
                <a:spcPts val="0"/>
              </a:spcAft>
              <a:defRPr/>
            </a:pPr>
            <a:r>
              <a:rPr lang="en-US" altLang="zh-CN" sz="1100" dirty="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100" dirty="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点击右侧相机按钮进行上传</a:t>
            </a:r>
            <a:endParaRPr lang="en-US" altLang="zh-CN" sz="1100" dirty="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200000"/>
              </a:lnSpc>
              <a:spcBef>
                <a:spcPts val="0"/>
              </a:spcBef>
              <a:spcAft>
                <a:spcPts val="0"/>
              </a:spcAft>
              <a:defRPr/>
            </a:pPr>
            <a:r>
              <a:rPr lang="en-US" altLang="zh-CN" sz="1100" dirty="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4. </a:t>
            </a:r>
            <a:r>
              <a:rPr lang="zh-CN" altLang="en-US" sz="1100" dirty="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上传完成后点击左上角箭头返回到申请页面</a:t>
            </a:r>
            <a:endParaRPr lang="zh-CN" sz="1100" dirty="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 name="圆角矩形 16"/>
          <p:cNvSpPr/>
          <p:nvPr/>
        </p:nvSpPr>
        <p:spPr>
          <a:xfrm>
            <a:off x="357188" y="2857500"/>
            <a:ext cx="4000500" cy="1857375"/>
          </a:xfrm>
          <a:prstGeom prst="round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aphicFrame>
        <p:nvGraphicFramePr>
          <p:cNvPr id="6" name="表格 5"/>
          <p:cNvGraphicFramePr>
            <a:graphicFrameLocks noGrp="1"/>
          </p:cNvGraphicFramePr>
          <p:nvPr/>
        </p:nvGraphicFramePr>
        <p:xfrm>
          <a:off x="4929188" y="642938"/>
          <a:ext cx="3286153" cy="4500581"/>
        </p:xfrm>
        <a:graphic>
          <a:graphicData uri="http://schemas.openxmlformats.org/drawingml/2006/table">
            <a:tbl>
              <a:tblPr/>
              <a:tblGrid>
                <a:gridCol w="377324">
                  <a:extLst>
                    <a:ext uri="{9D8B030D-6E8A-4147-A177-3AD203B41FA5}">
                      <a16:colId xmlns="" xmlns:a16="http://schemas.microsoft.com/office/drawing/2014/main" val="20000"/>
                    </a:ext>
                  </a:extLst>
                </a:gridCol>
                <a:gridCol w="377324">
                  <a:extLst>
                    <a:ext uri="{9D8B030D-6E8A-4147-A177-3AD203B41FA5}">
                      <a16:colId xmlns="" xmlns:a16="http://schemas.microsoft.com/office/drawing/2014/main" val="20001"/>
                    </a:ext>
                  </a:extLst>
                </a:gridCol>
                <a:gridCol w="137209">
                  <a:extLst>
                    <a:ext uri="{9D8B030D-6E8A-4147-A177-3AD203B41FA5}">
                      <a16:colId xmlns="" xmlns:a16="http://schemas.microsoft.com/office/drawing/2014/main" val="20002"/>
                    </a:ext>
                  </a:extLst>
                </a:gridCol>
                <a:gridCol w="137209">
                  <a:extLst>
                    <a:ext uri="{9D8B030D-6E8A-4147-A177-3AD203B41FA5}">
                      <a16:colId xmlns="" xmlns:a16="http://schemas.microsoft.com/office/drawing/2014/main" val="20003"/>
                    </a:ext>
                  </a:extLst>
                </a:gridCol>
                <a:gridCol w="137209">
                  <a:extLst>
                    <a:ext uri="{9D8B030D-6E8A-4147-A177-3AD203B41FA5}">
                      <a16:colId xmlns="" xmlns:a16="http://schemas.microsoft.com/office/drawing/2014/main" val="20004"/>
                    </a:ext>
                  </a:extLst>
                </a:gridCol>
                <a:gridCol w="137209">
                  <a:extLst>
                    <a:ext uri="{9D8B030D-6E8A-4147-A177-3AD203B41FA5}">
                      <a16:colId xmlns="" xmlns:a16="http://schemas.microsoft.com/office/drawing/2014/main" val="20005"/>
                    </a:ext>
                  </a:extLst>
                </a:gridCol>
                <a:gridCol w="137209">
                  <a:extLst>
                    <a:ext uri="{9D8B030D-6E8A-4147-A177-3AD203B41FA5}">
                      <a16:colId xmlns="" xmlns:a16="http://schemas.microsoft.com/office/drawing/2014/main" val="20006"/>
                    </a:ext>
                  </a:extLst>
                </a:gridCol>
                <a:gridCol w="137209">
                  <a:extLst>
                    <a:ext uri="{9D8B030D-6E8A-4147-A177-3AD203B41FA5}">
                      <a16:colId xmlns="" xmlns:a16="http://schemas.microsoft.com/office/drawing/2014/main" val="20007"/>
                    </a:ext>
                  </a:extLst>
                </a:gridCol>
                <a:gridCol w="137209">
                  <a:extLst>
                    <a:ext uri="{9D8B030D-6E8A-4147-A177-3AD203B41FA5}">
                      <a16:colId xmlns="" xmlns:a16="http://schemas.microsoft.com/office/drawing/2014/main" val="20008"/>
                    </a:ext>
                  </a:extLst>
                </a:gridCol>
                <a:gridCol w="137209">
                  <a:extLst>
                    <a:ext uri="{9D8B030D-6E8A-4147-A177-3AD203B41FA5}">
                      <a16:colId xmlns="" xmlns:a16="http://schemas.microsoft.com/office/drawing/2014/main" val="20009"/>
                    </a:ext>
                  </a:extLst>
                </a:gridCol>
                <a:gridCol w="137209">
                  <a:extLst>
                    <a:ext uri="{9D8B030D-6E8A-4147-A177-3AD203B41FA5}">
                      <a16:colId xmlns="" xmlns:a16="http://schemas.microsoft.com/office/drawing/2014/main" val="20010"/>
                    </a:ext>
                  </a:extLst>
                </a:gridCol>
                <a:gridCol w="137209">
                  <a:extLst>
                    <a:ext uri="{9D8B030D-6E8A-4147-A177-3AD203B41FA5}">
                      <a16:colId xmlns="" xmlns:a16="http://schemas.microsoft.com/office/drawing/2014/main" val="20011"/>
                    </a:ext>
                  </a:extLst>
                </a:gridCol>
                <a:gridCol w="137209">
                  <a:extLst>
                    <a:ext uri="{9D8B030D-6E8A-4147-A177-3AD203B41FA5}">
                      <a16:colId xmlns="" xmlns:a16="http://schemas.microsoft.com/office/drawing/2014/main" val="20012"/>
                    </a:ext>
                  </a:extLst>
                </a:gridCol>
                <a:gridCol w="137209">
                  <a:extLst>
                    <a:ext uri="{9D8B030D-6E8A-4147-A177-3AD203B41FA5}">
                      <a16:colId xmlns="" xmlns:a16="http://schemas.microsoft.com/office/drawing/2014/main" val="20013"/>
                    </a:ext>
                  </a:extLst>
                </a:gridCol>
                <a:gridCol w="137209">
                  <a:extLst>
                    <a:ext uri="{9D8B030D-6E8A-4147-A177-3AD203B41FA5}">
                      <a16:colId xmlns="" xmlns:a16="http://schemas.microsoft.com/office/drawing/2014/main" val="20014"/>
                    </a:ext>
                  </a:extLst>
                </a:gridCol>
                <a:gridCol w="137209">
                  <a:extLst>
                    <a:ext uri="{9D8B030D-6E8A-4147-A177-3AD203B41FA5}">
                      <a16:colId xmlns="" xmlns:a16="http://schemas.microsoft.com/office/drawing/2014/main" val="20015"/>
                    </a:ext>
                  </a:extLst>
                </a:gridCol>
                <a:gridCol w="137209">
                  <a:extLst>
                    <a:ext uri="{9D8B030D-6E8A-4147-A177-3AD203B41FA5}">
                      <a16:colId xmlns="" xmlns:a16="http://schemas.microsoft.com/office/drawing/2014/main" val="20016"/>
                    </a:ext>
                  </a:extLst>
                </a:gridCol>
                <a:gridCol w="157790">
                  <a:extLst>
                    <a:ext uri="{9D8B030D-6E8A-4147-A177-3AD203B41FA5}">
                      <a16:colId xmlns="" xmlns:a16="http://schemas.microsoft.com/office/drawing/2014/main" val="20017"/>
                    </a:ext>
                  </a:extLst>
                </a:gridCol>
                <a:gridCol w="157790">
                  <a:extLst>
                    <a:ext uri="{9D8B030D-6E8A-4147-A177-3AD203B41FA5}">
                      <a16:colId xmlns="" xmlns:a16="http://schemas.microsoft.com/office/drawing/2014/main" val="20018"/>
                    </a:ext>
                  </a:extLst>
                </a:gridCol>
                <a:gridCol w="157790">
                  <a:extLst>
                    <a:ext uri="{9D8B030D-6E8A-4147-A177-3AD203B41FA5}">
                      <a16:colId xmlns="" xmlns:a16="http://schemas.microsoft.com/office/drawing/2014/main" val="20019"/>
                    </a:ext>
                  </a:extLst>
                </a:gridCol>
              </a:tblGrid>
              <a:tr h="264504">
                <a:tc gridSpan="20">
                  <a:txBody>
                    <a:bodyPr/>
                    <a:lstStyle/>
                    <a:p>
                      <a:pPr algn="ctr" fontAlgn="ctr"/>
                      <a:r>
                        <a:rPr lang="zh-CN" altLang="en-US" sz="1100" b="1" i="0" u="none" strike="noStrike">
                          <a:solidFill>
                            <a:srgbClr val="000000"/>
                          </a:solidFill>
                          <a:latin typeface="SimSun"/>
                        </a:rPr>
                        <a:t>工伤保险待遇申领表</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10000"/>
                  </a:ext>
                </a:extLst>
              </a:tr>
              <a:tr h="211604">
                <a:tc gridSpan="2">
                  <a:txBody>
                    <a:bodyPr/>
                    <a:lstStyle/>
                    <a:p>
                      <a:pPr algn="ctr" fontAlgn="ctr"/>
                      <a:r>
                        <a:rPr lang="zh-CN" altLang="en-US" sz="500" b="0" i="0" u="none" strike="noStrike">
                          <a:solidFill>
                            <a:srgbClr val="000000"/>
                          </a:solidFill>
                          <a:latin typeface="SimSun"/>
                        </a:rPr>
                        <a:t>单位全称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gridSpan="7">
                  <a:txBody>
                    <a:bodyPr/>
                    <a:lstStyle/>
                    <a:p>
                      <a:pPr algn="ctr" fontAlgn="ctr"/>
                      <a:r>
                        <a:rPr lang="zh-CN" altLang="en-US" sz="500" b="0" i="0" u="none" strike="noStrike">
                          <a:solidFill>
                            <a:srgbClr val="000000"/>
                          </a:solidFill>
                          <a:latin typeface="SimSu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4">
                  <a:txBody>
                    <a:bodyPr/>
                    <a:lstStyle/>
                    <a:p>
                      <a:pPr algn="ctr" fontAlgn="ctr"/>
                      <a:r>
                        <a:rPr lang="zh-CN" altLang="en-US" sz="500" b="0" i="0" u="none" strike="noStrike">
                          <a:solidFill>
                            <a:srgbClr val="000000"/>
                          </a:solidFill>
                          <a:latin typeface="SimSun"/>
                        </a:rPr>
                        <a:t>单位编号</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7">
                  <a:txBody>
                    <a:bodyPr/>
                    <a:lstStyle/>
                    <a:p>
                      <a:pPr algn="ctr" fontAlgn="ctr"/>
                      <a:r>
                        <a:rPr lang="zh-CN" altLang="en-US" sz="500" b="0" i="0" u="none" strike="noStrike">
                          <a:solidFill>
                            <a:srgbClr val="000000"/>
                          </a:solidFill>
                          <a:latin typeface="SimSu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10001"/>
                  </a:ext>
                </a:extLst>
              </a:tr>
              <a:tr h="211604">
                <a:tc gridSpan="2">
                  <a:txBody>
                    <a:bodyPr/>
                    <a:lstStyle/>
                    <a:p>
                      <a:pPr algn="ctr" fontAlgn="ctr"/>
                      <a:r>
                        <a:rPr lang="zh-CN" altLang="en-US" sz="500" b="0" i="0" u="none" strike="noStrike">
                          <a:solidFill>
                            <a:srgbClr val="000000"/>
                          </a:solidFill>
                          <a:latin typeface="SimSun"/>
                        </a:rPr>
                        <a:t>工伤职工姓名</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gridSpan="7">
                  <a:txBody>
                    <a:bodyPr/>
                    <a:lstStyle/>
                    <a:p>
                      <a:pPr algn="ctr" fontAlgn="ctr"/>
                      <a:r>
                        <a:rPr lang="zh-CN" altLang="en-US" sz="500" b="0" i="0" u="none" strike="noStrike">
                          <a:solidFill>
                            <a:srgbClr val="000000"/>
                          </a:solidFill>
                          <a:latin typeface="SimSu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4">
                  <a:txBody>
                    <a:bodyPr/>
                    <a:lstStyle/>
                    <a:p>
                      <a:pPr algn="ctr" fontAlgn="ctr"/>
                      <a:r>
                        <a:rPr lang="zh-CN" altLang="en-US" sz="500" b="0" i="0" u="none" strike="noStrike">
                          <a:solidFill>
                            <a:srgbClr val="000000"/>
                          </a:solidFill>
                          <a:latin typeface="SimSun"/>
                        </a:rPr>
                        <a:t>移动电话</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7">
                  <a:txBody>
                    <a:bodyPr/>
                    <a:lstStyle/>
                    <a:p>
                      <a:pPr algn="ctr" fontAlgn="ctr"/>
                      <a:r>
                        <a:rPr lang="zh-CN" altLang="en-US" sz="500" b="0" i="0" u="none" strike="noStrike">
                          <a:solidFill>
                            <a:srgbClr val="000000"/>
                          </a:solidFill>
                          <a:latin typeface="SimSu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10002"/>
                  </a:ext>
                </a:extLst>
              </a:tr>
              <a:tr h="211604">
                <a:tc gridSpan="2">
                  <a:txBody>
                    <a:bodyPr/>
                    <a:lstStyle/>
                    <a:p>
                      <a:pPr algn="ctr" fontAlgn="ctr"/>
                      <a:r>
                        <a:rPr lang="zh-CN" altLang="en-US" sz="500" b="0" i="0" u="none" strike="noStrike">
                          <a:solidFill>
                            <a:srgbClr val="000000"/>
                          </a:solidFill>
                          <a:latin typeface="SimSun"/>
                        </a:rPr>
                        <a:t>公民身份号码 </a:t>
                      </a:r>
                      <a:br>
                        <a:rPr lang="zh-CN" altLang="en-US" sz="500" b="0" i="0" u="none" strike="noStrike">
                          <a:solidFill>
                            <a:srgbClr val="000000"/>
                          </a:solidFill>
                          <a:latin typeface="SimSun"/>
                        </a:rPr>
                      </a:br>
                      <a:r>
                        <a:rPr lang="en-US" altLang="zh-CN" sz="500" b="0" i="0" u="none" strike="noStrike">
                          <a:solidFill>
                            <a:srgbClr val="000000"/>
                          </a:solidFill>
                          <a:latin typeface="SimSun"/>
                        </a:rPr>
                        <a:t>(</a:t>
                      </a:r>
                      <a:r>
                        <a:rPr lang="zh-CN" altLang="en-US" sz="500" b="0" i="0" u="none" strike="noStrike">
                          <a:solidFill>
                            <a:srgbClr val="000000"/>
                          </a:solidFill>
                          <a:latin typeface="SimSun"/>
                        </a:rPr>
                        <a:t>社会保障号）</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fontAlgn="ctr"/>
                      <a:r>
                        <a:rPr lang="zh-CN" altLang="en-US" sz="600" b="0" i="0" u="none" strike="noStrike">
                          <a:solidFill>
                            <a:srgbClr val="000000"/>
                          </a:solidFill>
                          <a:latin typeface="SimSu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600" b="0" i="0" u="none" strike="noStrike">
                          <a:solidFill>
                            <a:srgbClr val="000000"/>
                          </a:solidFill>
                          <a:latin typeface="SimSu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600" b="0" i="0" u="none" strike="noStrike">
                          <a:solidFill>
                            <a:srgbClr val="000000"/>
                          </a:solidFill>
                          <a:latin typeface="SimSu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600" b="0" i="0" u="none" strike="noStrike">
                          <a:solidFill>
                            <a:srgbClr val="000000"/>
                          </a:solidFill>
                          <a:latin typeface="SimSu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600" b="0" i="0" u="none" strike="noStrike">
                          <a:solidFill>
                            <a:srgbClr val="000000"/>
                          </a:solidFill>
                          <a:latin typeface="SimSu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600" b="0" i="0" u="none" strike="noStrike">
                          <a:solidFill>
                            <a:srgbClr val="000000"/>
                          </a:solidFill>
                          <a:latin typeface="SimSu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600" b="0" i="0" u="none" strike="noStrike">
                          <a:solidFill>
                            <a:srgbClr val="000000"/>
                          </a:solidFill>
                          <a:latin typeface="SimSu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600" b="0" i="0" u="none" strike="noStrike">
                          <a:solidFill>
                            <a:srgbClr val="000000"/>
                          </a:solidFill>
                          <a:latin typeface="SimSu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600" b="0" i="0" u="none" strike="noStrike">
                          <a:solidFill>
                            <a:srgbClr val="000000"/>
                          </a:solidFill>
                          <a:latin typeface="SimSu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600" b="0" i="0" u="none" strike="noStrike">
                          <a:solidFill>
                            <a:srgbClr val="000000"/>
                          </a:solidFill>
                          <a:latin typeface="SimSu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600" b="0" i="0" u="none" strike="noStrike">
                          <a:solidFill>
                            <a:srgbClr val="000000"/>
                          </a:solidFill>
                          <a:latin typeface="SimSu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600" b="0" i="0" u="none" strike="noStrike">
                          <a:solidFill>
                            <a:srgbClr val="000000"/>
                          </a:solidFill>
                          <a:latin typeface="SimSu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600" b="0" i="0" u="none" strike="noStrike">
                          <a:solidFill>
                            <a:srgbClr val="000000"/>
                          </a:solidFill>
                          <a:latin typeface="SimSu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600" b="0" i="0" u="none" strike="noStrike">
                          <a:solidFill>
                            <a:srgbClr val="000000"/>
                          </a:solidFill>
                          <a:latin typeface="SimSu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600" b="0" i="0" u="none" strike="noStrike">
                          <a:solidFill>
                            <a:srgbClr val="000000"/>
                          </a:solidFill>
                          <a:latin typeface="SimSu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600" b="0" i="0" u="none" strike="noStrike">
                          <a:solidFill>
                            <a:srgbClr val="000000"/>
                          </a:solidFill>
                          <a:latin typeface="SimSu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600" b="0" i="0" u="none" strike="noStrike">
                          <a:solidFill>
                            <a:srgbClr val="000000"/>
                          </a:solidFill>
                          <a:latin typeface="SimSu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600" b="0" i="0" u="none" strike="noStrike">
                          <a:solidFill>
                            <a:srgbClr val="000000"/>
                          </a:solidFill>
                          <a:latin typeface="SimSu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211604">
                <a:tc gridSpan="2">
                  <a:txBody>
                    <a:bodyPr/>
                    <a:lstStyle/>
                    <a:p>
                      <a:pPr algn="l" fontAlgn="ctr"/>
                      <a:r>
                        <a:rPr lang="zh-CN" altLang="en-US" sz="500" b="0" i="0" u="none" strike="noStrike">
                          <a:solidFill>
                            <a:srgbClr val="000000"/>
                          </a:solidFill>
                          <a:latin typeface="SimSun"/>
                        </a:rPr>
                        <a:t>其他证件类型</a:t>
                      </a:r>
                      <a:endParaRPr lang="zh-CN" altLang="en-US" sz="500" b="0" i="0" u="none" strike="noStrike">
                        <a:solidFill>
                          <a:srgbClr val="000000"/>
                        </a:solidFill>
                        <a:latin typeface="宋体"/>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gridSpan="5">
                  <a:txBody>
                    <a:bodyPr/>
                    <a:lstStyle/>
                    <a:p>
                      <a:pPr algn="ctr" fontAlgn="ctr"/>
                      <a:r>
                        <a:rPr lang="zh-CN" altLang="en-US" sz="500" b="0" i="0" u="none" strike="noStrike">
                          <a:solidFill>
                            <a:srgbClr val="000000"/>
                          </a:solidFill>
                          <a:latin typeface="SimSu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3">
                  <a:txBody>
                    <a:bodyPr/>
                    <a:lstStyle/>
                    <a:p>
                      <a:pPr algn="ctr" fontAlgn="ctr"/>
                      <a:r>
                        <a:rPr lang="zh-CN" altLang="en-US" sz="500" b="0" i="0" u="none" strike="noStrike">
                          <a:solidFill>
                            <a:srgbClr val="000000"/>
                          </a:solidFill>
                          <a:latin typeface="SimSun"/>
                        </a:rPr>
                        <a:t>证件号码</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gridSpan="10">
                  <a:txBody>
                    <a:bodyPr/>
                    <a:lstStyle/>
                    <a:p>
                      <a:pPr algn="ctr" fontAlgn="ctr"/>
                      <a:r>
                        <a:rPr lang="zh-CN" altLang="en-US" sz="500" b="0" i="0" u="none" strike="noStrike">
                          <a:solidFill>
                            <a:srgbClr val="000000"/>
                          </a:solidFill>
                          <a:latin typeface="SimSu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10004"/>
                  </a:ext>
                </a:extLst>
              </a:tr>
              <a:tr h="211604">
                <a:tc rowSpan="5">
                  <a:txBody>
                    <a:bodyPr/>
                    <a:lstStyle/>
                    <a:p>
                      <a:pPr algn="ctr" fontAlgn="ctr"/>
                      <a:r>
                        <a:rPr lang="zh-CN" altLang="en-US" sz="500" b="0" i="0" u="none" strike="noStrike">
                          <a:solidFill>
                            <a:srgbClr val="000000"/>
                          </a:solidFill>
                          <a:latin typeface="SimSun"/>
                        </a:rPr>
                        <a:t>　</a:t>
                      </a:r>
                    </a:p>
                  </a:txBody>
                  <a:tcPr marL="0" marR="0" marT="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zh-CN" altLang="en-US" sz="500" b="0" i="0" u="none" strike="noStrike">
                          <a:solidFill>
                            <a:srgbClr val="000000"/>
                          </a:solidFill>
                          <a:latin typeface="SimSun"/>
                        </a:rPr>
                        <a:t>伤残待遇</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18">
                  <a:txBody>
                    <a:bodyPr/>
                    <a:lstStyle/>
                    <a:p>
                      <a:pPr algn="l" fontAlgn="ctr"/>
                      <a:r>
                        <a:rPr lang="zh-CN" altLang="en-US" sz="500" b="0" i="0" u="none" strike="noStrike">
                          <a:solidFill>
                            <a:srgbClr val="000000"/>
                          </a:solidFill>
                          <a:latin typeface="SimSun"/>
                        </a:rPr>
                        <a:t>□伤残津贴 □生活护理费 □一次性伤残补助金</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10005"/>
                  </a:ext>
                </a:extLst>
              </a:tr>
              <a:tr h="211604">
                <a:tc vMerge="1">
                  <a:txBody>
                    <a:bodyPr/>
                    <a:lstStyle/>
                    <a:p>
                      <a:endParaRPr lang="zh-CN" altLang="en-US"/>
                    </a:p>
                  </a:txBody>
                  <a:tcPr/>
                </a:tc>
                <a:tc vMerge="1">
                  <a:txBody>
                    <a:bodyPr/>
                    <a:lstStyle/>
                    <a:p>
                      <a:endParaRPr lang="zh-CN" altLang="en-US"/>
                    </a:p>
                  </a:txBody>
                  <a:tcPr/>
                </a:tc>
                <a:tc gridSpan="18">
                  <a:txBody>
                    <a:bodyPr/>
                    <a:lstStyle/>
                    <a:p>
                      <a:pPr algn="l" fontAlgn="ctr"/>
                      <a:r>
                        <a:rPr lang="zh-CN" altLang="en-US" sz="500" b="0" i="0" u="none" strike="noStrike">
                          <a:solidFill>
                            <a:srgbClr val="000000"/>
                          </a:solidFill>
                          <a:latin typeface="SimSun"/>
                        </a:rPr>
                        <a:t>□一次性工伤医疗补助金</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10006"/>
                  </a:ext>
                </a:extLst>
              </a:tr>
              <a:tr h="211604">
                <a:tc vMerge="1">
                  <a:txBody>
                    <a:bodyPr/>
                    <a:lstStyle/>
                    <a:p>
                      <a:endParaRPr lang="zh-CN" altLang="en-US"/>
                    </a:p>
                  </a:txBody>
                  <a:tcPr/>
                </a:tc>
                <a:tc>
                  <a:txBody>
                    <a:bodyPr/>
                    <a:lstStyle/>
                    <a:p>
                      <a:pPr algn="ctr" fontAlgn="ctr"/>
                      <a:r>
                        <a:rPr lang="zh-CN" altLang="en-US" sz="500" b="0" i="0" u="none" strike="noStrike">
                          <a:solidFill>
                            <a:srgbClr val="000000"/>
                          </a:solidFill>
                          <a:latin typeface="SimSun"/>
                        </a:rPr>
                        <a:t>工亡待遇</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18">
                  <a:txBody>
                    <a:bodyPr/>
                    <a:lstStyle/>
                    <a:p>
                      <a:pPr algn="l" fontAlgn="ctr"/>
                      <a:r>
                        <a:rPr lang="zh-CN" altLang="en-US" sz="500" b="0" i="0" u="none" strike="noStrike">
                          <a:solidFill>
                            <a:srgbClr val="000000"/>
                          </a:solidFill>
                          <a:latin typeface="SimSun"/>
                        </a:rPr>
                        <a:t>□丧葬补助金 □一次性工亡补助金 □供养亲属抚恤金</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10007"/>
                  </a:ext>
                </a:extLst>
              </a:tr>
              <a:tr h="211604">
                <a:tc vMerge="1">
                  <a:txBody>
                    <a:bodyPr/>
                    <a:lstStyle/>
                    <a:p>
                      <a:endParaRPr lang="zh-CN" altLang="en-US"/>
                    </a:p>
                  </a:txBody>
                  <a:tcPr/>
                </a:tc>
                <a:tc rowSpan="2">
                  <a:txBody>
                    <a:bodyPr/>
                    <a:lstStyle/>
                    <a:p>
                      <a:pPr algn="ctr" fontAlgn="ctr"/>
                      <a:r>
                        <a:rPr lang="zh-CN" altLang="en-US" sz="500" b="0" i="0" u="none" strike="noStrike">
                          <a:solidFill>
                            <a:srgbClr val="000000"/>
                          </a:solidFill>
                          <a:latin typeface="SimSun"/>
                        </a:rPr>
                        <a:t>医疗待遇</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18">
                  <a:txBody>
                    <a:bodyPr/>
                    <a:lstStyle/>
                    <a:p>
                      <a:pPr algn="l" fontAlgn="ctr"/>
                      <a:r>
                        <a:rPr lang="zh-CN" altLang="en-US" sz="500" b="0" i="0" u="none" strike="noStrike">
                          <a:solidFill>
                            <a:srgbClr val="000000"/>
                          </a:solidFill>
                          <a:latin typeface="SimSun"/>
                        </a:rPr>
                        <a:t>□医疗费 □康复费 □辅助器具费 □住院伙食费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10008"/>
                  </a:ext>
                </a:extLst>
              </a:tr>
              <a:tr h="211604">
                <a:tc vMerge="1">
                  <a:txBody>
                    <a:bodyPr/>
                    <a:lstStyle/>
                    <a:p>
                      <a:endParaRPr lang="zh-CN" altLang="en-US"/>
                    </a:p>
                  </a:txBody>
                  <a:tcPr/>
                </a:tc>
                <a:tc vMerge="1">
                  <a:txBody>
                    <a:bodyPr/>
                    <a:lstStyle/>
                    <a:p>
                      <a:endParaRPr lang="zh-CN" altLang="en-US"/>
                    </a:p>
                  </a:txBody>
                  <a:tcPr/>
                </a:tc>
                <a:tc gridSpan="18">
                  <a:txBody>
                    <a:bodyPr/>
                    <a:lstStyle/>
                    <a:p>
                      <a:pPr algn="l" fontAlgn="ctr"/>
                      <a:r>
                        <a:rPr lang="zh-CN" altLang="en-US" sz="500" b="0" i="0" u="none" strike="noStrike">
                          <a:solidFill>
                            <a:srgbClr val="000000"/>
                          </a:solidFill>
                          <a:latin typeface="SimSun"/>
                        </a:rPr>
                        <a:t>□交通费 □食宿费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10009"/>
                  </a:ext>
                </a:extLst>
              </a:tr>
              <a:tr h="252724">
                <a:tc rowSpan="5">
                  <a:txBody>
                    <a:bodyPr/>
                    <a:lstStyle/>
                    <a:p>
                      <a:pPr algn="ctr" fontAlgn="ctr"/>
                      <a:r>
                        <a:rPr lang="zh-CN" altLang="en-US" sz="500" b="0" i="0" u="none" strike="noStrike">
                          <a:solidFill>
                            <a:srgbClr val="000000"/>
                          </a:solidFill>
                          <a:latin typeface="SimSun"/>
                        </a:rPr>
                        <a:t>供养亲属信息</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00" b="0" i="0" u="none" strike="noStrike">
                          <a:solidFill>
                            <a:srgbClr val="000000"/>
                          </a:solidFill>
                          <a:latin typeface="SimSun"/>
                        </a:rPr>
                        <a:t>姓名</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9">
                  <a:txBody>
                    <a:bodyPr/>
                    <a:lstStyle/>
                    <a:p>
                      <a:pPr algn="ctr" fontAlgn="ctr"/>
                      <a:r>
                        <a:rPr lang="zh-CN" altLang="en-US" sz="500" b="0" i="0" u="none" strike="noStrike">
                          <a:solidFill>
                            <a:srgbClr val="000000"/>
                          </a:solidFill>
                          <a:latin typeface="SimSun"/>
                        </a:rPr>
                        <a:t>公民身份号码</a:t>
                      </a:r>
                      <a:r>
                        <a:rPr lang="en-US" altLang="zh-CN" sz="500" b="0" i="0" u="none" strike="noStrike">
                          <a:solidFill>
                            <a:srgbClr val="000000"/>
                          </a:solidFill>
                          <a:latin typeface="SimSun"/>
                        </a:rPr>
                        <a:t>(</a:t>
                      </a:r>
                      <a:r>
                        <a:rPr lang="zh-CN" altLang="en-US" sz="500" b="0" i="0" u="none" strike="noStrike">
                          <a:solidFill>
                            <a:srgbClr val="000000"/>
                          </a:solidFill>
                          <a:latin typeface="SimSun"/>
                        </a:rPr>
                        <a:t>社会保障号）</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3">
                  <a:txBody>
                    <a:bodyPr/>
                    <a:lstStyle/>
                    <a:p>
                      <a:pPr algn="ctr" fontAlgn="ctr"/>
                      <a:r>
                        <a:rPr lang="zh-CN" altLang="en-US" sz="500" b="0" i="0" u="none" strike="noStrike">
                          <a:solidFill>
                            <a:srgbClr val="000000"/>
                          </a:solidFill>
                          <a:latin typeface="SimSun"/>
                        </a:rPr>
                        <a:t>供养关系</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gridSpan="3">
                  <a:txBody>
                    <a:bodyPr/>
                    <a:lstStyle/>
                    <a:p>
                      <a:pPr algn="ctr" fontAlgn="ctr"/>
                      <a:r>
                        <a:rPr lang="zh-CN" altLang="en-US" sz="500" b="0" i="0" u="none" strike="noStrike">
                          <a:solidFill>
                            <a:srgbClr val="000000"/>
                          </a:solidFill>
                          <a:latin typeface="SimSun"/>
                        </a:rPr>
                        <a:t>是否孤寡老人或孤儿</a:t>
                      </a:r>
                      <a:br>
                        <a:rPr lang="zh-CN" altLang="en-US" sz="500" b="0" i="0" u="none" strike="noStrike">
                          <a:solidFill>
                            <a:srgbClr val="000000"/>
                          </a:solidFill>
                          <a:latin typeface="SimSun"/>
                        </a:rPr>
                      </a:br>
                      <a:r>
                        <a:rPr lang="zh-CN" altLang="en-US" sz="500" b="0" i="0" u="none" strike="noStrike">
                          <a:solidFill>
                            <a:srgbClr val="000000"/>
                          </a:solidFill>
                          <a:latin typeface="SimSun"/>
                        </a:rPr>
                        <a:t>（勾选√）</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gridSpan="3">
                  <a:txBody>
                    <a:bodyPr/>
                    <a:lstStyle/>
                    <a:p>
                      <a:pPr algn="ctr" fontAlgn="ctr"/>
                      <a:r>
                        <a:rPr lang="zh-CN" altLang="en-US" sz="500" b="0" i="0" u="none" strike="noStrike">
                          <a:solidFill>
                            <a:srgbClr val="000000"/>
                          </a:solidFill>
                          <a:latin typeface="SimSun"/>
                        </a:rPr>
                        <a:t>移动电话</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10010"/>
                  </a:ext>
                </a:extLst>
              </a:tr>
              <a:tr h="211604">
                <a:tc vMerge="1">
                  <a:txBody>
                    <a:bodyPr/>
                    <a:lstStyle/>
                    <a:p>
                      <a:endParaRPr lang="zh-CN" altLang="en-US"/>
                    </a:p>
                  </a:txBody>
                  <a:tcPr/>
                </a:tc>
                <a:tc>
                  <a:txBody>
                    <a:bodyPr/>
                    <a:lstStyle/>
                    <a:p>
                      <a:pPr algn="l" fontAlgn="ctr"/>
                      <a:r>
                        <a:rPr lang="zh-CN" altLang="en-US" sz="500" b="0" i="0" u="none" strike="noStrike">
                          <a:solidFill>
                            <a:srgbClr val="000000"/>
                          </a:solidFill>
                          <a:latin typeface="SimSu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9">
                  <a:txBody>
                    <a:bodyPr/>
                    <a:lstStyle/>
                    <a:p>
                      <a:pPr algn="l" fontAlgn="ctr"/>
                      <a:r>
                        <a:rPr lang="zh-CN" altLang="en-US" sz="500" b="0" i="0" u="none" strike="noStrike">
                          <a:solidFill>
                            <a:srgbClr val="000000"/>
                          </a:solidFill>
                          <a:latin typeface="SimSu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3">
                  <a:txBody>
                    <a:bodyPr/>
                    <a:lstStyle/>
                    <a:p>
                      <a:pPr algn="l" fontAlgn="ctr"/>
                      <a:r>
                        <a:rPr lang="zh-CN" altLang="en-US" sz="500" b="0" i="0" u="none" strike="noStrike">
                          <a:solidFill>
                            <a:srgbClr val="000000"/>
                          </a:solidFill>
                          <a:latin typeface="SimSu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gridSpan="3">
                  <a:txBody>
                    <a:bodyPr/>
                    <a:lstStyle/>
                    <a:p>
                      <a:pPr algn="ctr" fontAlgn="ctr"/>
                      <a:r>
                        <a:rPr lang="zh-CN" altLang="en-US" sz="500" b="0" i="0" u="none" strike="noStrike">
                          <a:solidFill>
                            <a:srgbClr val="000000"/>
                          </a:solidFill>
                          <a:latin typeface="SimSun"/>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gridSpan="3">
                  <a:txBody>
                    <a:bodyPr/>
                    <a:lstStyle/>
                    <a:p>
                      <a:pPr algn="l" fontAlgn="ctr"/>
                      <a:r>
                        <a:rPr lang="zh-CN" altLang="en-US" sz="500" b="0" i="0" u="none" strike="noStrike">
                          <a:solidFill>
                            <a:srgbClr val="000000"/>
                          </a:solidFill>
                          <a:latin typeface="SimSu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10011"/>
                  </a:ext>
                </a:extLst>
              </a:tr>
              <a:tr h="211604">
                <a:tc vMerge="1">
                  <a:txBody>
                    <a:bodyPr/>
                    <a:lstStyle/>
                    <a:p>
                      <a:endParaRPr lang="zh-CN" altLang="en-US"/>
                    </a:p>
                  </a:txBody>
                  <a:tcPr/>
                </a:tc>
                <a:tc>
                  <a:txBody>
                    <a:bodyPr/>
                    <a:lstStyle/>
                    <a:p>
                      <a:pPr algn="l" fontAlgn="ctr"/>
                      <a:r>
                        <a:rPr lang="zh-CN" altLang="en-US" sz="500" b="0" i="0" u="none" strike="noStrike">
                          <a:solidFill>
                            <a:srgbClr val="000000"/>
                          </a:solidFill>
                          <a:latin typeface="SimSu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9">
                  <a:txBody>
                    <a:bodyPr/>
                    <a:lstStyle/>
                    <a:p>
                      <a:pPr algn="l" fontAlgn="ctr"/>
                      <a:r>
                        <a:rPr lang="zh-CN" altLang="en-US" sz="500" b="0" i="0" u="none" strike="noStrike">
                          <a:solidFill>
                            <a:srgbClr val="000000"/>
                          </a:solidFill>
                          <a:latin typeface="SimSu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3">
                  <a:txBody>
                    <a:bodyPr/>
                    <a:lstStyle/>
                    <a:p>
                      <a:pPr algn="l" fontAlgn="ctr"/>
                      <a:r>
                        <a:rPr lang="zh-CN" altLang="en-US" sz="500" b="0" i="0" u="none" strike="noStrike">
                          <a:solidFill>
                            <a:srgbClr val="000000"/>
                          </a:solidFill>
                          <a:latin typeface="SimSu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gridSpan="3">
                  <a:txBody>
                    <a:bodyPr/>
                    <a:lstStyle/>
                    <a:p>
                      <a:pPr algn="ctr" fontAlgn="ctr"/>
                      <a:r>
                        <a:rPr lang="zh-CN" altLang="en-US" sz="500" b="0" i="0" u="none" strike="noStrike">
                          <a:solidFill>
                            <a:srgbClr val="000000"/>
                          </a:solidFill>
                          <a:latin typeface="SimSun"/>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gridSpan="3">
                  <a:txBody>
                    <a:bodyPr/>
                    <a:lstStyle/>
                    <a:p>
                      <a:pPr algn="l" fontAlgn="ctr"/>
                      <a:r>
                        <a:rPr lang="zh-CN" altLang="en-US" sz="500" b="0" i="0" u="none" strike="noStrike">
                          <a:solidFill>
                            <a:srgbClr val="000000"/>
                          </a:solidFill>
                          <a:latin typeface="SimSu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10012"/>
                  </a:ext>
                </a:extLst>
              </a:tr>
              <a:tr h="211604">
                <a:tc vMerge="1">
                  <a:txBody>
                    <a:bodyPr/>
                    <a:lstStyle/>
                    <a:p>
                      <a:endParaRPr lang="zh-CN" altLang="en-US"/>
                    </a:p>
                  </a:txBody>
                  <a:tcPr/>
                </a:tc>
                <a:tc>
                  <a:txBody>
                    <a:bodyPr/>
                    <a:lstStyle/>
                    <a:p>
                      <a:pPr algn="l" fontAlgn="ctr"/>
                      <a:r>
                        <a:rPr lang="zh-CN" altLang="en-US" sz="500" b="0" i="0" u="none" strike="noStrike">
                          <a:solidFill>
                            <a:srgbClr val="000000"/>
                          </a:solidFill>
                          <a:latin typeface="SimSu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9">
                  <a:txBody>
                    <a:bodyPr/>
                    <a:lstStyle/>
                    <a:p>
                      <a:pPr algn="l" fontAlgn="ctr"/>
                      <a:r>
                        <a:rPr lang="zh-CN" altLang="en-US" sz="500" b="0" i="0" u="none" strike="noStrike">
                          <a:solidFill>
                            <a:srgbClr val="000000"/>
                          </a:solidFill>
                          <a:latin typeface="SimSu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3">
                  <a:txBody>
                    <a:bodyPr/>
                    <a:lstStyle/>
                    <a:p>
                      <a:pPr algn="l" fontAlgn="ctr"/>
                      <a:r>
                        <a:rPr lang="zh-CN" altLang="en-US" sz="500" b="0" i="0" u="none" strike="noStrike">
                          <a:solidFill>
                            <a:srgbClr val="000000"/>
                          </a:solidFill>
                          <a:latin typeface="SimSu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gridSpan="3">
                  <a:txBody>
                    <a:bodyPr/>
                    <a:lstStyle/>
                    <a:p>
                      <a:pPr algn="ctr" fontAlgn="ctr"/>
                      <a:r>
                        <a:rPr lang="zh-CN" altLang="en-US" sz="500" b="0" i="0" u="none" strike="noStrike">
                          <a:solidFill>
                            <a:srgbClr val="000000"/>
                          </a:solidFill>
                          <a:latin typeface="SimSun"/>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gridSpan="3">
                  <a:txBody>
                    <a:bodyPr/>
                    <a:lstStyle/>
                    <a:p>
                      <a:pPr algn="l" fontAlgn="ctr"/>
                      <a:r>
                        <a:rPr lang="zh-CN" altLang="en-US" sz="500" b="0" i="0" u="none" strike="noStrike">
                          <a:solidFill>
                            <a:srgbClr val="000000"/>
                          </a:solidFill>
                          <a:latin typeface="SimSu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10013"/>
                  </a:ext>
                </a:extLst>
              </a:tr>
              <a:tr h="211604">
                <a:tc vMerge="1">
                  <a:txBody>
                    <a:bodyPr/>
                    <a:lstStyle/>
                    <a:p>
                      <a:endParaRPr lang="zh-CN" altLang="en-US"/>
                    </a:p>
                  </a:txBody>
                  <a:tcPr/>
                </a:tc>
                <a:tc>
                  <a:txBody>
                    <a:bodyPr/>
                    <a:lstStyle/>
                    <a:p>
                      <a:pPr algn="l" fontAlgn="ctr"/>
                      <a:r>
                        <a:rPr lang="zh-CN" altLang="en-US" sz="500" b="0" i="0" u="none" strike="noStrike">
                          <a:solidFill>
                            <a:srgbClr val="000000"/>
                          </a:solidFill>
                          <a:latin typeface="SimSu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9">
                  <a:txBody>
                    <a:bodyPr/>
                    <a:lstStyle/>
                    <a:p>
                      <a:pPr algn="l" fontAlgn="ctr"/>
                      <a:r>
                        <a:rPr lang="zh-CN" altLang="en-US" sz="500" b="0" i="0" u="none" strike="noStrike">
                          <a:solidFill>
                            <a:srgbClr val="000000"/>
                          </a:solidFill>
                          <a:latin typeface="SimSu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3">
                  <a:txBody>
                    <a:bodyPr/>
                    <a:lstStyle/>
                    <a:p>
                      <a:pPr algn="l" fontAlgn="ctr"/>
                      <a:r>
                        <a:rPr lang="zh-CN" altLang="en-US" sz="500" b="0" i="0" u="none" strike="noStrike">
                          <a:solidFill>
                            <a:srgbClr val="000000"/>
                          </a:solidFill>
                          <a:latin typeface="SimSu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gridSpan="3">
                  <a:txBody>
                    <a:bodyPr/>
                    <a:lstStyle/>
                    <a:p>
                      <a:pPr algn="ctr" fontAlgn="ctr"/>
                      <a:r>
                        <a:rPr lang="zh-CN" altLang="en-US" sz="500" b="0" i="0" u="none" strike="noStrike">
                          <a:solidFill>
                            <a:srgbClr val="000000"/>
                          </a:solidFill>
                          <a:latin typeface="SimSun"/>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gridSpan="3">
                  <a:txBody>
                    <a:bodyPr/>
                    <a:lstStyle/>
                    <a:p>
                      <a:pPr algn="l" fontAlgn="ctr"/>
                      <a:r>
                        <a:rPr lang="zh-CN" altLang="en-US" sz="500" b="0" i="0" u="none" strike="noStrike">
                          <a:solidFill>
                            <a:srgbClr val="000000"/>
                          </a:solidFill>
                          <a:latin typeface="SimSu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10014"/>
                  </a:ext>
                </a:extLst>
              </a:tr>
              <a:tr h="211604">
                <a:tc gridSpan="20">
                  <a:txBody>
                    <a:bodyPr/>
                    <a:lstStyle/>
                    <a:p>
                      <a:pPr algn="l" fontAlgn="ctr"/>
                      <a:r>
                        <a:rPr lang="zh-CN" altLang="en-US" sz="500" b="0" i="0" u="none" strike="noStrike">
                          <a:solidFill>
                            <a:srgbClr val="000000"/>
                          </a:solidFill>
                          <a:latin typeface="SimSun"/>
                        </a:rPr>
                        <a:t>本单位</a:t>
                      </a:r>
                      <a:r>
                        <a:rPr lang="en-US" altLang="zh-CN" sz="500" b="0" i="0" u="none" strike="noStrike">
                          <a:solidFill>
                            <a:srgbClr val="000000"/>
                          </a:solidFill>
                          <a:latin typeface="SimSun"/>
                        </a:rPr>
                        <a:t>/</a:t>
                      </a:r>
                      <a:r>
                        <a:rPr lang="zh-CN" altLang="en-US" sz="500" b="0" i="0" u="none" strike="noStrike">
                          <a:solidFill>
                            <a:srgbClr val="000000"/>
                          </a:solidFill>
                          <a:latin typeface="SimSun"/>
                        </a:rPr>
                        <a:t>本人承诺，所填写内容和提供材料真实准确有效，否则承担相应的法律责任。</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10015"/>
                  </a:ext>
                </a:extLst>
              </a:tr>
              <a:tr h="211604">
                <a:tc gridSpan="20">
                  <a:txBody>
                    <a:bodyPr/>
                    <a:lstStyle/>
                    <a:p>
                      <a:pPr algn="ctr" fontAlgn="ctr"/>
                      <a:r>
                        <a:rPr lang="zh-CN" altLang="en-US" sz="500" b="0" i="0" u="none" strike="noStrike">
                          <a:solidFill>
                            <a:srgbClr val="000000"/>
                          </a:solidFill>
                          <a:latin typeface="SimSun"/>
                        </a:rPr>
                        <a:t>单位（盖章）</a:t>
                      </a:r>
                      <a:r>
                        <a:rPr lang="en-US" altLang="zh-CN" sz="500" b="0" i="0" u="none" strike="noStrike">
                          <a:solidFill>
                            <a:srgbClr val="000000"/>
                          </a:solidFill>
                          <a:latin typeface="SimSun"/>
                        </a:rPr>
                        <a:t>/</a:t>
                      </a:r>
                      <a:r>
                        <a:rPr lang="zh-CN" altLang="en-US" sz="500" b="0" i="0" u="none" strike="noStrike">
                          <a:solidFill>
                            <a:srgbClr val="000000"/>
                          </a:solidFill>
                          <a:latin typeface="SimSun"/>
                        </a:rPr>
                        <a:t>承诺人（签名）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10016"/>
                  </a:ext>
                </a:extLst>
              </a:tr>
              <a:tr h="211604">
                <a:tc>
                  <a:txBody>
                    <a:bodyPr/>
                    <a:lstStyle/>
                    <a:p>
                      <a:pPr algn="ctr" fontAlgn="ctr"/>
                      <a:r>
                        <a:rPr lang="zh-CN" altLang="en-US" sz="500" b="0" i="0" u="none" strike="noStrike">
                          <a:solidFill>
                            <a:srgbClr val="000000"/>
                          </a:solidFill>
                          <a:latin typeface="SimSun"/>
                        </a:rPr>
                        <a:t>　</a:t>
                      </a: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zh-CN" altLang="en-US" sz="400" b="0" i="0" u="none" strike="noStrike">
                          <a:solidFill>
                            <a:srgbClr val="000000"/>
                          </a:solidFill>
                          <a:latin typeface="SimSun"/>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gridSpan="18">
                  <a:txBody>
                    <a:bodyPr/>
                    <a:lstStyle/>
                    <a:p>
                      <a:pPr algn="ctr" fontAlgn="ctr"/>
                      <a:r>
                        <a:rPr lang="zh-CN" altLang="en-US" sz="500" b="0" i="0" u="none" strike="noStrike">
                          <a:solidFill>
                            <a:srgbClr val="000000"/>
                          </a:solidFill>
                          <a:latin typeface="SimSun"/>
                        </a:rPr>
                        <a:t>年  月   日</a:t>
                      </a: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10017"/>
                  </a:ext>
                </a:extLst>
              </a:tr>
              <a:tr h="597689">
                <a:tc gridSpan="20">
                  <a:txBody>
                    <a:bodyPr/>
                    <a:lstStyle/>
                    <a:p>
                      <a:pPr algn="l" fontAlgn="ctr"/>
                      <a:r>
                        <a:rPr lang="zh-CN" altLang="en-US" sz="500" b="0" i="0" u="none" strike="noStrike" dirty="0">
                          <a:solidFill>
                            <a:srgbClr val="000000"/>
                          </a:solidFill>
                          <a:latin typeface="SimSun"/>
                        </a:rPr>
                        <a:t>说明：</a:t>
                      </a:r>
                      <a:r>
                        <a:rPr lang="en-US" altLang="zh-CN" sz="500" b="0" i="0" u="none" strike="noStrike" dirty="0">
                          <a:solidFill>
                            <a:srgbClr val="000000"/>
                          </a:solidFill>
                          <a:latin typeface="SimSun"/>
                        </a:rPr>
                        <a:t>1</a:t>
                      </a:r>
                      <a:r>
                        <a:rPr lang="zh-CN" altLang="en-US" sz="500" b="0" i="0" u="none" strike="noStrike" dirty="0">
                          <a:solidFill>
                            <a:srgbClr val="000000"/>
                          </a:solidFill>
                          <a:latin typeface="SimSun"/>
                        </a:rPr>
                        <a:t>、其他证件类型：指非内地居民所持证件，类型包括港澳台居民居住证、港澳居民来往内地通行证、台湾居民来往大陆通行证、外国人永久居留身份证、外国人护照。</a:t>
                      </a:r>
                      <a:br>
                        <a:rPr lang="zh-CN" altLang="en-US" sz="500" b="0" i="0" u="none" strike="noStrike" dirty="0">
                          <a:solidFill>
                            <a:srgbClr val="000000"/>
                          </a:solidFill>
                          <a:latin typeface="SimSun"/>
                        </a:rPr>
                      </a:br>
                      <a:r>
                        <a:rPr lang="zh-CN" altLang="en-US" sz="500" b="0" i="0" u="none" strike="noStrike" dirty="0">
                          <a:solidFill>
                            <a:srgbClr val="000000"/>
                          </a:solidFill>
                          <a:latin typeface="SimSun"/>
                        </a:rPr>
                        <a:t>      </a:t>
                      </a:r>
                      <a:r>
                        <a:rPr lang="en-US" altLang="zh-CN" sz="500" b="0" i="0" u="none" strike="noStrike" dirty="0">
                          <a:solidFill>
                            <a:srgbClr val="000000"/>
                          </a:solidFill>
                          <a:latin typeface="SimSun"/>
                        </a:rPr>
                        <a:t>2</a:t>
                      </a:r>
                      <a:r>
                        <a:rPr lang="zh-CN" altLang="en-US" sz="500" b="0" i="0" u="none" strike="noStrike" dirty="0">
                          <a:solidFill>
                            <a:srgbClr val="000000"/>
                          </a:solidFill>
                          <a:latin typeface="SimSun"/>
                        </a:rPr>
                        <a:t>、供养关系：配偶，子女，孙子，孙女或外孙子，外孙女，父母，祖父母或外祖父母，兄、弟、姐、妹，其他。</a:t>
                      </a:r>
                      <a:br>
                        <a:rPr lang="zh-CN" altLang="en-US" sz="500" b="0" i="0" u="none" strike="noStrike" dirty="0">
                          <a:solidFill>
                            <a:srgbClr val="000000"/>
                          </a:solidFill>
                          <a:latin typeface="SimSun"/>
                        </a:rPr>
                      </a:br>
                      <a:r>
                        <a:rPr lang="zh-CN" altLang="en-US" sz="500" b="0" i="0" u="none" strike="noStrike" dirty="0">
                          <a:solidFill>
                            <a:srgbClr val="000000"/>
                          </a:solidFill>
                          <a:latin typeface="SimSun"/>
                        </a:rPr>
                        <a:t>      </a:t>
                      </a:r>
                      <a:r>
                        <a:rPr lang="en-US" altLang="zh-CN" sz="500" b="0" i="0" u="none" strike="noStrike" dirty="0">
                          <a:solidFill>
                            <a:srgbClr val="000000"/>
                          </a:solidFill>
                          <a:latin typeface="SimSun"/>
                        </a:rPr>
                        <a:t>3</a:t>
                      </a:r>
                      <a:r>
                        <a:rPr lang="zh-CN" altLang="en-US" sz="500" b="0" i="0" u="none" strike="noStrike" dirty="0">
                          <a:solidFill>
                            <a:srgbClr val="000000"/>
                          </a:solidFill>
                          <a:latin typeface="SimSun"/>
                        </a:rPr>
                        <a:t>、</a:t>
                      </a:r>
                      <a:r>
                        <a:rPr lang="en-US" altLang="zh-CN" sz="500" b="0" i="0" u="none" strike="noStrike" dirty="0">
                          <a:solidFill>
                            <a:srgbClr val="000000"/>
                          </a:solidFill>
                          <a:latin typeface="SimSun"/>
                        </a:rPr>
                        <a:t>1-4</a:t>
                      </a:r>
                      <a:r>
                        <a:rPr lang="zh-CN" altLang="en-US" sz="500" b="0" i="0" u="none" strike="noStrike" dirty="0">
                          <a:solidFill>
                            <a:srgbClr val="000000"/>
                          </a:solidFill>
                          <a:latin typeface="SimSun"/>
                        </a:rPr>
                        <a:t>级停工留薪期外死亡只能领丧葬费。</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10018"/>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strVal val="#ppt_h"/>
                                          </p:val>
                                        </p:tav>
                                        <p:tav tm="100000">
                                          <p:val>
                                            <p:strVal val="#ppt_h"/>
                                          </p:val>
                                        </p:tav>
                                      </p:tavLst>
                                    </p:anim>
                                  </p:childTnLst>
                                </p:cTn>
                              </p:par>
                              <p:par>
                                <p:cTn id="14" presetID="17" presetClass="entr" presetSubtype="1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9"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ppt_x</p:attrName>
                                        </p:attrNameLst>
                                      </p:cBhvr>
                                      <p:tavLst>
                                        <p:tav tm="0">
                                          <p:val>
                                            <p:strVal val="#ppt_x-.2"/>
                                          </p:val>
                                        </p:tav>
                                        <p:tav tm="100000">
                                          <p:val>
                                            <p:strVal val="#ppt_x"/>
                                          </p:val>
                                        </p:tav>
                                      </p:tavLst>
                                    </p:anim>
                                    <p:anim calcmode="lin" valueType="num">
                                      <p:cBhvr>
                                        <p:cTn id="23"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17563" y="188913"/>
            <a:ext cx="6469062" cy="379412"/>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fontAlgn="auto">
              <a:spcAft>
                <a:spcPts val="0"/>
              </a:spcAft>
              <a:defRPr/>
            </a:pP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一次性医疗补助金申领</a:t>
            </a:r>
          </a:p>
        </p:txBody>
      </p:sp>
      <p:sp>
        <p:nvSpPr>
          <p:cNvPr id="15" name="矩形 14"/>
          <p:cNvSpPr/>
          <p:nvPr/>
        </p:nvSpPr>
        <p:spPr>
          <a:xfrm>
            <a:off x="785813" y="1214438"/>
            <a:ext cx="7358062" cy="2492375"/>
          </a:xfrm>
          <a:prstGeom prst="rect">
            <a:avLst/>
          </a:prstGeom>
        </p:spPr>
        <p:txBody>
          <a:bodyPr>
            <a:spAutoFit/>
          </a:bodyPr>
          <a:lstStyle/>
          <a:p>
            <a:pPr marL="457200" indent="-457200" fontAlgn="auto">
              <a:lnSpc>
                <a:spcPct val="150000"/>
              </a:lnSpc>
              <a:spcBef>
                <a:spcPts val="0"/>
              </a:spcBef>
              <a:spcAft>
                <a:spcPts val="0"/>
              </a:spcAft>
              <a:defRPr/>
            </a:pPr>
            <a:r>
              <a:rPr lang="zh-CN" altLang="en-US" sz="2000" dirty="0">
                <a:solidFill>
                  <a:srgbClr val="FF6600"/>
                </a:solidFill>
                <a:latin typeface="微软雅黑" pitchFamily="34" charset="-122"/>
                <a:ea typeface="微软雅黑" pitchFamily="34" charset="-122"/>
                <a:cs typeface="+mn-ea"/>
                <a:sym typeface="+mn-ea"/>
              </a:rPr>
              <a:t>受理条件</a:t>
            </a:r>
            <a:endParaRPr lang="en-US" altLang="zh-CN" sz="2000" dirty="0">
              <a:solidFill>
                <a:srgbClr val="FF6600"/>
              </a:solidFill>
              <a:latin typeface="微软雅黑" pitchFamily="34" charset="-122"/>
              <a:ea typeface="微软雅黑" pitchFamily="34" charset="-122"/>
              <a:cs typeface="+mn-ea"/>
              <a:sym typeface="+mn-ea"/>
            </a:endParaRPr>
          </a:p>
          <a:p>
            <a:pPr marL="457200" indent="-457200" fontAlgn="auto">
              <a:lnSpc>
                <a:spcPct val="150000"/>
              </a:lnSpc>
              <a:spcBef>
                <a:spcPts val="0"/>
              </a:spcBef>
              <a:spcAft>
                <a:spcPts val="0"/>
              </a:spcAft>
              <a:defRPr/>
            </a:pPr>
            <a:r>
              <a:rPr lang="zh-CN" altLang="en-US" dirty="0">
                <a:latin typeface="+mn-lt"/>
                <a:ea typeface="+mn-ea"/>
              </a:rPr>
              <a:t>①参保职工被人社行政部门认定为工伤</a:t>
            </a:r>
            <a:endParaRPr lang="en-US" altLang="zh-CN" dirty="0">
              <a:latin typeface="+mn-lt"/>
              <a:ea typeface="+mn-ea"/>
            </a:endParaRPr>
          </a:p>
          <a:p>
            <a:pPr marL="457200" indent="-457200" fontAlgn="auto">
              <a:lnSpc>
                <a:spcPct val="150000"/>
              </a:lnSpc>
              <a:spcBef>
                <a:spcPts val="0"/>
              </a:spcBef>
              <a:spcAft>
                <a:spcPts val="0"/>
              </a:spcAft>
              <a:defRPr/>
            </a:pPr>
            <a:r>
              <a:rPr lang="en-US" altLang="zh-CN" dirty="0">
                <a:latin typeface="+mn-lt"/>
                <a:ea typeface="+mn-ea"/>
              </a:rPr>
              <a:t>② </a:t>
            </a:r>
            <a:r>
              <a:rPr lang="zh-CN" altLang="en-US" dirty="0">
                <a:latin typeface="+mn-lt"/>
                <a:ea typeface="+mn-ea"/>
              </a:rPr>
              <a:t>工伤职工因工致残被鉴定为五级至十级</a:t>
            </a:r>
            <a:endParaRPr lang="en-US" altLang="zh-CN" dirty="0">
              <a:latin typeface="+mn-lt"/>
              <a:ea typeface="+mn-ea"/>
            </a:endParaRPr>
          </a:p>
          <a:p>
            <a:pPr marL="457200" indent="-457200" fontAlgn="auto">
              <a:lnSpc>
                <a:spcPct val="150000"/>
              </a:lnSpc>
              <a:spcBef>
                <a:spcPts val="0"/>
              </a:spcBef>
              <a:spcAft>
                <a:spcPts val="0"/>
              </a:spcAft>
              <a:defRPr/>
            </a:pPr>
            <a:r>
              <a:rPr lang="en-US" altLang="zh-CN" dirty="0">
                <a:latin typeface="+mn-lt"/>
                <a:ea typeface="+mn-ea"/>
              </a:rPr>
              <a:t>③</a:t>
            </a:r>
            <a:r>
              <a:rPr lang="zh-CN" altLang="en-US" dirty="0">
                <a:latin typeface="+mn-lt"/>
                <a:ea typeface="+mn-ea"/>
              </a:rPr>
              <a:t>工伤职工劳动、聘用合同期满终止或者工伤职工本人提出解除</a:t>
            </a:r>
            <a:endParaRPr lang="en-US" altLang="zh-CN" dirty="0">
              <a:latin typeface="+mn-lt"/>
              <a:ea typeface="+mn-ea"/>
            </a:endParaRPr>
          </a:p>
          <a:p>
            <a:pPr marL="457200" indent="-457200" fontAlgn="auto">
              <a:lnSpc>
                <a:spcPct val="150000"/>
              </a:lnSpc>
              <a:spcBef>
                <a:spcPts val="0"/>
              </a:spcBef>
              <a:spcAft>
                <a:spcPts val="0"/>
              </a:spcAft>
              <a:defRPr/>
            </a:pPr>
            <a:r>
              <a:rPr lang="zh-CN" altLang="en-US" dirty="0">
                <a:latin typeface="+mn-lt"/>
                <a:ea typeface="+mn-ea"/>
              </a:rPr>
              <a:t>劳动、聘用合同</a:t>
            </a:r>
            <a:endParaRPr lang="en-US" altLang="zh-CN" dirty="0">
              <a:latin typeface="+mn-lt"/>
              <a:ea typeface="+mn-ea"/>
            </a:endParaRPr>
          </a:p>
          <a:p>
            <a:pPr marL="457200" indent="-457200" fontAlgn="auto">
              <a:spcBef>
                <a:spcPts val="0"/>
              </a:spcBef>
              <a:spcAft>
                <a:spcPts val="0"/>
              </a:spcAft>
              <a:defRPr/>
            </a:pPr>
            <a:endParaRPr lang="en-US" altLang="zh-CN" dirty="0">
              <a:latin typeface="+mn-ea"/>
              <a:ea typeface="+mn-ea"/>
              <a:cs typeface="+mn-ea"/>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15"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Freeform 60"/>
          <p:cNvSpPr/>
          <p:nvPr/>
        </p:nvSpPr>
        <p:spPr>
          <a:xfrm>
            <a:off x="5010150" y="1317625"/>
            <a:ext cx="419100" cy="361950"/>
          </a:xfrm>
          <a:custGeom>
            <a:avLst/>
            <a:gdLst/>
            <a:ahLst/>
            <a:cxnLst/>
            <a:rect l="l" t="t" r="r" b="b"/>
            <a:pathLst>
              <a:path w="558108" h="482252">
                <a:moveTo>
                  <a:pt x="142263" y="204248"/>
                </a:moveTo>
                <a:cubicBezTo>
                  <a:pt x="136791" y="198574"/>
                  <a:pt x="120376" y="192901"/>
                  <a:pt x="103961" y="187227"/>
                </a:cubicBezTo>
                <a:cubicBezTo>
                  <a:pt x="87546" y="187227"/>
                  <a:pt x="71131" y="181554"/>
                  <a:pt x="60188" y="181554"/>
                </a:cubicBezTo>
                <a:cubicBezTo>
                  <a:pt x="54716" y="181554"/>
                  <a:pt x="49245" y="181554"/>
                  <a:pt x="49245" y="181554"/>
                </a:cubicBezTo>
                <a:cubicBezTo>
                  <a:pt x="49245" y="181554"/>
                  <a:pt x="54716" y="181554"/>
                  <a:pt x="60188" y="187227"/>
                </a:cubicBezTo>
                <a:cubicBezTo>
                  <a:pt x="71131" y="192901"/>
                  <a:pt x="82075" y="198574"/>
                  <a:pt x="98490" y="198574"/>
                </a:cubicBezTo>
                <a:cubicBezTo>
                  <a:pt x="114905" y="204248"/>
                  <a:pt x="131320" y="209921"/>
                  <a:pt x="142263" y="209921"/>
                </a:cubicBezTo>
                <a:cubicBezTo>
                  <a:pt x="153206" y="209921"/>
                  <a:pt x="153206" y="209921"/>
                  <a:pt x="153206" y="209921"/>
                </a:cubicBezTo>
                <a:cubicBezTo>
                  <a:pt x="153206" y="209921"/>
                  <a:pt x="153206" y="204248"/>
                  <a:pt x="142263" y="204248"/>
                </a:cubicBezTo>
                <a:close/>
                <a:moveTo>
                  <a:pt x="481505" y="289351"/>
                </a:moveTo>
                <a:cubicBezTo>
                  <a:pt x="481505" y="266657"/>
                  <a:pt x="481505" y="266657"/>
                  <a:pt x="481505" y="266657"/>
                </a:cubicBezTo>
                <a:cubicBezTo>
                  <a:pt x="558108" y="266657"/>
                  <a:pt x="558108" y="266657"/>
                  <a:pt x="558108" y="266657"/>
                </a:cubicBezTo>
                <a:cubicBezTo>
                  <a:pt x="558108" y="482252"/>
                  <a:pt x="558108" y="482252"/>
                  <a:pt x="558108" y="482252"/>
                </a:cubicBezTo>
                <a:cubicBezTo>
                  <a:pt x="481505" y="482252"/>
                  <a:pt x="481505" y="482252"/>
                  <a:pt x="481505" y="482252"/>
                </a:cubicBezTo>
                <a:cubicBezTo>
                  <a:pt x="481505" y="448211"/>
                  <a:pt x="481505" y="448211"/>
                  <a:pt x="481505" y="448211"/>
                </a:cubicBezTo>
                <a:cubicBezTo>
                  <a:pt x="383015" y="408496"/>
                  <a:pt x="383015" y="408496"/>
                  <a:pt x="383015" y="408496"/>
                </a:cubicBezTo>
                <a:cubicBezTo>
                  <a:pt x="147734" y="436864"/>
                  <a:pt x="147734" y="436864"/>
                  <a:pt x="147734" y="436864"/>
                </a:cubicBezTo>
                <a:cubicBezTo>
                  <a:pt x="16415" y="368781"/>
                  <a:pt x="16415" y="368781"/>
                  <a:pt x="16415" y="368781"/>
                </a:cubicBezTo>
                <a:cubicBezTo>
                  <a:pt x="21887" y="340413"/>
                  <a:pt x="21887" y="340413"/>
                  <a:pt x="21887" y="340413"/>
                </a:cubicBezTo>
                <a:cubicBezTo>
                  <a:pt x="0" y="329066"/>
                  <a:pt x="0" y="329066"/>
                  <a:pt x="0" y="329066"/>
                </a:cubicBezTo>
                <a:cubicBezTo>
                  <a:pt x="5472" y="300698"/>
                  <a:pt x="5472" y="300698"/>
                  <a:pt x="5472" y="300698"/>
                </a:cubicBezTo>
                <a:cubicBezTo>
                  <a:pt x="0" y="289351"/>
                  <a:pt x="0" y="289351"/>
                  <a:pt x="0" y="289351"/>
                </a:cubicBezTo>
                <a:cubicBezTo>
                  <a:pt x="10943" y="249636"/>
                  <a:pt x="10943" y="249636"/>
                  <a:pt x="10943" y="249636"/>
                </a:cubicBezTo>
                <a:cubicBezTo>
                  <a:pt x="169621" y="300698"/>
                  <a:pt x="169621" y="300698"/>
                  <a:pt x="169621" y="300698"/>
                </a:cubicBezTo>
                <a:cubicBezTo>
                  <a:pt x="295469" y="266657"/>
                  <a:pt x="295469" y="266657"/>
                  <a:pt x="295469" y="266657"/>
                </a:cubicBezTo>
                <a:cubicBezTo>
                  <a:pt x="295469" y="255310"/>
                  <a:pt x="295469" y="255310"/>
                  <a:pt x="295469" y="255310"/>
                </a:cubicBezTo>
                <a:cubicBezTo>
                  <a:pt x="196979" y="255310"/>
                  <a:pt x="196979" y="255310"/>
                  <a:pt x="196979" y="255310"/>
                </a:cubicBezTo>
                <a:cubicBezTo>
                  <a:pt x="218866" y="209921"/>
                  <a:pt x="218866" y="209921"/>
                  <a:pt x="218866" y="209921"/>
                </a:cubicBezTo>
                <a:cubicBezTo>
                  <a:pt x="393959" y="175880"/>
                  <a:pt x="393959" y="175880"/>
                  <a:pt x="393959" y="175880"/>
                </a:cubicBezTo>
                <a:cubicBezTo>
                  <a:pt x="470562" y="283678"/>
                  <a:pt x="470562" y="283678"/>
                  <a:pt x="470562" y="283678"/>
                </a:cubicBezTo>
                <a:cubicBezTo>
                  <a:pt x="481505" y="289351"/>
                  <a:pt x="481505" y="289351"/>
                  <a:pt x="481505" y="289351"/>
                </a:cubicBezTo>
                <a:close/>
                <a:moveTo>
                  <a:pt x="103961" y="181554"/>
                </a:moveTo>
                <a:cubicBezTo>
                  <a:pt x="125848" y="181554"/>
                  <a:pt x="136791" y="187227"/>
                  <a:pt x="147734" y="192901"/>
                </a:cubicBezTo>
                <a:cubicBezTo>
                  <a:pt x="158678" y="198574"/>
                  <a:pt x="164149" y="204248"/>
                  <a:pt x="169621" y="209921"/>
                </a:cubicBezTo>
                <a:cubicBezTo>
                  <a:pt x="169621" y="209921"/>
                  <a:pt x="169621" y="215595"/>
                  <a:pt x="169621" y="215595"/>
                </a:cubicBezTo>
                <a:cubicBezTo>
                  <a:pt x="169621" y="226942"/>
                  <a:pt x="164149" y="238289"/>
                  <a:pt x="164149" y="243963"/>
                </a:cubicBezTo>
                <a:cubicBezTo>
                  <a:pt x="164149" y="249636"/>
                  <a:pt x="158678" y="249636"/>
                  <a:pt x="158678" y="249636"/>
                </a:cubicBezTo>
                <a:cubicBezTo>
                  <a:pt x="136791" y="260983"/>
                  <a:pt x="38302" y="238289"/>
                  <a:pt x="27358" y="215595"/>
                </a:cubicBezTo>
                <a:cubicBezTo>
                  <a:pt x="27358" y="215595"/>
                  <a:pt x="21887" y="209921"/>
                  <a:pt x="27358" y="209921"/>
                </a:cubicBezTo>
                <a:cubicBezTo>
                  <a:pt x="27358" y="198574"/>
                  <a:pt x="32830" y="187227"/>
                  <a:pt x="32830" y="175880"/>
                </a:cubicBezTo>
                <a:cubicBezTo>
                  <a:pt x="32830" y="175880"/>
                  <a:pt x="32830" y="175880"/>
                  <a:pt x="38302" y="170207"/>
                </a:cubicBezTo>
                <a:cubicBezTo>
                  <a:pt x="43773" y="170207"/>
                  <a:pt x="49245" y="170207"/>
                  <a:pt x="60188" y="170207"/>
                </a:cubicBezTo>
                <a:cubicBezTo>
                  <a:pt x="71131" y="170207"/>
                  <a:pt x="87546" y="175880"/>
                  <a:pt x="103961" y="181554"/>
                </a:cubicBezTo>
                <a:close/>
                <a:moveTo>
                  <a:pt x="207923" y="153186"/>
                </a:moveTo>
                <a:cubicBezTo>
                  <a:pt x="207923" y="141839"/>
                  <a:pt x="196979" y="130492"/>
                  <a:pt x="191508" y="113471"/>
                </a:cubicBezTo>
                <a:cubicBezTo>
                  <a:pt x="180564" y="96450"/>
                  <a:pt x="175093" y="85103"/>
                  <a:pt x="169621" y="73756"/>
                </a:cubicBezTo>
                <a:cubicBezTo>
                  <a:pt x="164149" y="68083"/>
                  <a:pt x="158678" y="68083"/>
                  <a:pt x="158678" y="68083"/>
                </a:cubicBezTo>
                <a:cubicBezTo>
                  <a:pt x="158678" y="68083"/>
                  <a:pt x="158678" y="68083"/>
                  <a:pt x="164149" y="79430"/>
                </a:cubicBezTo>
                <a:cubicBezTo>
                  <a:pt x="164149" y="90777"/>
                  <a:pt x="175093" y="102124"/>
                  <a:pt x="180564" y="119145"/>
                </a:cubicBezTo>
                <a:cubicBezTo>
                  <a:pt x="191508" y="136165"/>
                  <a:pt x="196979" y="147512"/>
                  <a:pt x="202451" y="158859"/>
                </a:cubicBezTo>
                <a:cubicBezTo>
                  <a:pt x="207923" y="164533"/>
                  <a:pt x="213394" y="164533"/>
                  <a:pt x="213394" y="164533"/>
                </a:cubicBezTo>
                <a:cubicBezTo>
                  <a:pt x="213394" y="164533"/>
                  <a:pt x="213394" y="158859"/>
                  <a:pt x="207923" y="153186"/>
                </a:cubicBezTo>
                <a:close/>
                <a:moveTo>
                  <a:pt x="202451" y="107798"/>
                </a:moveTo>
                <a:cubicBezTo>
                  <a:pt x="207923" y="124818"/>
                  <a:pt x="213394" y="141839"/>
                  <a:pt x="218866" y="153186"/>
                </a:cubicBezTo>
                <a:cubicBezTo>
                  <a:pt x="224338" y="164533"/>
                  <a:pt x="224338" y="170207"/>
                  <a:pt x="224338" y="175880"/>
                </a:cubicBezTo>
                <a:cubicBezTo>
                  <a:pt x="224338" y="181554"/>
                  <a:pt x="218866" y="181554"/>
                  <a:pt x="218866" y="181554"/>
                </a:cubicBezTo>
                <a:cubicBezTo>
                  <a:pt x="207923" y="187227"/>
                  <a:pt x="202451" y="192901"/>
                  <a:pt x="191508" y="198574"/>
                </a:cubicBezTo>
                <a:cubicBezTo>
                  <a:pt x="186036" y="198574"/>
                  <a:pt x="186036" y="198574"/>
                  <a:pt x="186036" y="198574"/>
                </a:cubicBezTo>
                <a:cubicBezTo>
                  <a:pt x="164149" y="187227"/>
                  <a:pt x="114905" y="96450"/>
                  <a:pt x="120376" y="73756"/>
                </a:cubicBezTo>
                <a:cubicBezTo>
                  <a:pt x="120376" y="68083"/>
                  <a:pt x="120376" y="68083"/>
                  <a:pt x="125848" y="68083"/>
                </a:cubicBezTo>
                <a:cubicBezTo>
                  <a:pt x="131320" y="62409"/>
                  <a:pt x="142263" y="56736"/>
                  <a:pt x="147734" y="51062"/>
                </a:cubicBezTo>
                <a:cubicBezTo>
                  <a:pt x="153206" y="51062"/>
                  <a:pt x="153206" y="51062"/>
                  <a:pt x="158678" y="51062"/>
                </a:cubicBezTo>
                <a:cubicBezTo>
                  <a:pt x="164149" y="51062"/>
                  <a:pt x="169621" y="56736"/>
                  <a:pt x="175093" y="68083"/>
                </a:cubicBezTo>
                <a:cubicBezTo>
                  <a:pt x="180564" y="79430"/>
                  <a:pt x="191508" y="90777"/>
                  <a:pt x="202451" y="107798"/>
                </a:cubicBezTo>
                <a:close/>
                <a:moveTo>
                  <a:pt x="262639" y="22694"/>
                </a:moveTo>
                <a:cubicBezTo>
                  <a:pt x="257167" y="34041"/>
                  <a:pt x="251696" y="45388"/>
                  <a:pt x="246224" y="62409"/>
                </a:cubicBezTo>
                <a:cubicBezTo>
                  <a:pt x="240752" y="73756"/>
                  <a:pt x="235281" y="90777"/>
                  <a:pt x="235281" y="102124"/>
                </a:cubicBezTo>
                <a:cubicBezTo>
                  <a:pt x="235281" y="107798"/>
                  <a:pt x="229809" y="107798"/>
                  <a:pt x="235281" y="107798"/>
                </a:cubicBezTo>
                <a:cubicBezTo>
                  <a:pt x="235281" y="107798"/>
                  <a:pt x="235281" y="107798"/>
                  <a:pt x="240752" y="102124"/>
                </a:cubicBezTo>
                <a:cubicBezTo>
                  <a:pt x="246224" y="90777"/>
                  <a:pt x="251696" y="79430"/>
                  <a:pt x="257167" y="68083"/>
                </a:cubicBezTo>
                <a:cubicBezTo>
                  <a:pt x="262639" y="51062"/>
                  <a:pt x="268111" y="39715"/>
                  <a:pt x="268111" y="28368"/>
                </a:cubicBezTo>
                <a:cubicBezTo>
                  <a:pt x="268111" y="22694"/>
                  <a:pt x="268111" y="17021"/>
                  <a:pt x="268111" y="17021"/>
                </a:cubicBezTo>
                <a:cubicBezTo>
                  <a:pt x="268111" y="17021"/>
                  <a:pt x="268111" y="17021"/>
                  <a:pt x="262639" y="22694"/>
                </a:cubicBezTo>
                <a:close/>
                <a:moveTo>
                  <a:pt x="235281" y="56736"/>
                </a:moveTo>
                <a:cubicBezTo>
                  <a:pt x="229809" y="73756"/>
                  <a:pt x="229809" y="90777"/>
                  <a:pt x="224338" y="96450"/>
                </a:cubicBezTo>
                <a:cubicBezTo>
                  <a:pt x="224338" y="107798"/>
                  <a:pt x="224338" y="119145"/>
                  <a:pt x="224338" y="119145"/>
                </a:cubicBezTo>
                <a:cubicBezTo>
                  <a:pt x="224338" y="124818"/>
                  <a:pt x="224338" y="124818"/>
                  <a:pt x="229809" y="124818"/>
                </a:cubicBezTo>
                <a:cubicBezTo>
                  <a:pt x="235281" y="130492"/>
                  <a:pt x="246224" y="130492"/>
                  <a:pt x="251696" y="136165"/>
                </a:cubicBezTo>
                <a:cubicBezTo>
                  <a:pt x="257167" y="136165"/>
                  <a:pt x="257167" y="136165"/>
                  <a:pt x="262639" y="136165"/>
                </a:cubicBezTo>
                <a:cubicBezTo>
                  <a:pt x="279054" y="124818"/>
                  <a:pt x="311884" y="39715"/>
                  <a:pt x="306412" y="17021"/>
                </a:cubicBezTo>
                <a:cubicBezTo>
                  <a:pt x="306412" y="17021"/>
                  <a:pt x="306412" y="17021"/>
                  <a:pt x="300941" y="11347"/>
                </a:cubicBezTo>
                <a:cubicBezTo>
                  <a:pt x="295469" y="11347"/>
                  <a:pt x="284526" y="5674"/>
                  <a:pt x="273582" y="0"/>
                </a:cubicBezTo>
                <a:cubicBezTo>
                  <a:pt x="273582" y="0"/>
                  <a:pt x="273582" y="0"/>
                  <a:pt x="268111" y="5674"/>
                </a:cubicBezTo>
                <a:cubicBezTo>
                  <a:pt x="268111" y="5674"/>
                  <a:pt x="262639" y="11347"/>
                  <a:pt x="257167" y="17021"/>
                </a:cubicBezTo>
                <a:cubicBezTo>
                  <a:pt x="251696" y="28368"/>
                  <a:pt x="246224" y="45388"/>
                  <a:pt x="235281" y="56736"/>
                </a:cubicBezTo>
                <a:close/>
              </a:path>
            </a:pathLst>
          </a:custGeom>
          <a:solidFill>
            <a:schemeClr val="bg1"/>
          </a:solidFill>
          <a:ln>
            <a:noFill/>
          </a:ln>
        </p:spPr>
        <p:txBody>
          <a:bodyPr lIns="91437" tIns="45718" rIns="91437" bIns="45718"/>
          <a:lstStyle/>
          <a:p>
            <a:pPr fontAlgn="auto">
              <a:spcBef>
                <a:spcPts val="0"/>
              </a:spcBef>
              <a:spcAft>
                <a:spcPts val="0"/>
              </a:spcAft>
              <a:defRPr/>
            </a:pPr>
            <a:endParaRPr lang="zh-CN" sz="1350">
              <a:latin typeface="+mn-lt"/>
              <a:ea typeface="+mn-ea"/>
            </a:endParaRPr>
          </a:p>
        </p:txBody>
      </p:sp>
      <p:sp>
        <p:nvSpPr>
          <p:cNvPr id="31" name="Title 1"/>
          <p:cNvSpPr txBox="1"/>
          <p:nvPr/>
        </p:nvSpPr>
        <p:spPr>
          <a:xfrm>
            <a:off x="817563" y="188913"/>
            <a:ext cx="6469062" cy="379412"/>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fontAlgn="auto">
              <a:spcAft>
                <a:spcPts val="0"/>
              </a:spcAft>
              <a:defRPr/>
            </a:pP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一次性医疗补助金申领</a:t>
            </a:r>
          </a:p>
        </p:txBody>
      </p:sp>
      <p:pic>
        <p:nvPicPr>
          <p:cNvPr id="93187" name="图片 5" descr="22.JPG"/>
          <p:cNvPicPr>
            <a:picLocks noChangeAspect="1"/>
          </p:cNvPicPr>
          <p:nvPr/>
        </p:nvPicPr>
        <p:blipFill>
          <a:blip r:embed="rId2"/>
          <a:srcRect/>
          <a:stretch>
            <a:fillRect/>
          </a:stretch>
        </p:blipFill>
        <p:spPr bwMode="auto">
          <a:xfrm>
            <a:off x="785813" y="928688"/>
            <a:ext cx="7683500" cy="3714750"/>
          </a:xfrm>
          <a:prstGeom prst="rect">
            <a:avLst/>
          </a:prstGeom>
          <a:noFill/>
          <a:ln w="9525">
            <a:noFill/>
            <a:miter lim="800000"/>
            <a:headEnd/>
            <a:tailEnd/>
          </a:ln>
        </p:spPr>
      </p:pic>
      <p:sp>
        <p:nvSpPr>
          <p:cNvPr id="7" name="圆角矩形 6"/>
          <p:cNvSpPr/>
          <p:nvPr/>
        </p:nvSpPr>
        <p:spPr>
          <a:xfrm>
            <a:off x="7215188" y="2857500"/>
            <a:ext cx="500062" cy="35718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48360" y="247650"/>
            <a:ext cx="4752975"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GB" sz="1800" b="1" dirty="0">
                <a:solidFill>
                  <a:schemeClr val="tx1">
                    <a:lumMod val="75000"/>
                    <a:lumOff val="25000"/>
                  </a:schemeClr>
                </a:solidFill>
                <a:latin typeface="微软雅黑" panose="020B0503020204020204" pitchFamily="34" charset="-122"/>
                <a:ea typeface="微软雅黑" panose="020B0503020204020204" pitchFamily="34" charset="-122"/>
              </a:rPr>
              <a:t>单位用户注册</a:t>
            </a:r>
            <a:r>
              <a:rPr lang="en-US" altLang="zh-CN" sz="18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线上自助注册</a:t>
            </a:r>
          </a:p>
        </p:txBody>
      </p:sp>
      <p:grpSp>
        <p:nvGrpSpPr>
          <p:cNvPr id="3" name="Docer Falling Dust PPT demo 4"/>
          <p:cNvGrpSpPr/>
          <p:nvPr/>
        </p:nvGrpSpPr>
        <p:grpSpPr>
          <a:xfrm>
            <a:off x="548164" y="1124426"/>
            <a:ext cx="2401729" cy="1113155"/>
            <a:chOff x="-1" y="0"/>
            <a:chExt cx="7475258" cy="3530493"/>
          </a:xfrm>
        </p:grpSpPr>
        <p:sp>
          <p:nvSpPr>
            <p:cNvPr id="29" name="Docer Falling Dust PPT demo 17"/>
            <p:cNvSpPr/>
            <p:nvPr/>
          </p:nvSpPr>
          <p:spPr>
            <a:xfrm>
              <a:off x="-1" y="235194"/>
              <a:ext cx="1269970" cy="1269970"/>
            </a:xfrm>
            <a:custGeom>
              <a:avLst/>
              <a:gdLst/>
              <a:ahLst/>
              <a:cxnLst/>
              <a:rect l="0" t="0" r="r" b="b"/>
              <a:pathLst>
                <a:path w="1269970" h="1269970">
                  <a:moveTo>
                    <a:pt x="1083973" y="185997"/>
                  </a:moveTo>
                  <a:cubicBezTo>
                    <a:pt x="1331991" y="433951"/>
                    <a:pt x="1331991" y="836019"/>
                    <a:pt x="1083973" y="1083973"/>
                  </a:cubicBezTo>
                  <a:cubicBezTo>
                    <a:pt x="836019" y="1331991"/>
                    <a:pt x="433951" y="1331991"/>
                    <a:pt x="185997" y="1083973"/>
                  </a:cubicBezTo>
                  <a:cubicBezTo>
                    <a:pt x="-62021" y="836019"/>
                    <a:pt x="-62021" y="433951"/>
                    <a:pt x="185997" y="185997"/>
                  </a:cubicBezTo>
                  <a:cubicBezTo>
                    <a:pt x="433951" y="-62021"/>
                    <a:pt x="836019" y="-62021"/>
                    <a:pt x="1083973" y="185997"/>
                  </a:cubicBezTo>
                  <a:close/>
                </a:path>
              </a:pathLst>
            </a:custGeom>
            <a:solidFill>
              <a:schemeClr val="accent1"/>
            </a:solidFill>
            <a:ln>
              <a:noFill/>
            </a:ln>
          </p:spPr>
          <p:txBody>
            <a:bodyPr wrap="square" lIns="0" tIns="0" rIns="0" bIns="0" numCol="1" anchor="ctr"/>
            <a:lstStyle/>
            <a:p>
              <a:pPr lvl="0">
                <a:lnSpc>
                  <a:spcPct val="120000"/>
                </a:lnSpc>
                <a:defRPr sz="3200"/>
              </a:pPr>
              <a:endParaRPr sz="900">
                <a:solidFill>
                  <a:schemeClr val="bg1">
                    <a:lumMod val="65000"/>
                  </a:schemeClr>
                </a:solidFill>
                <a:latin typeface="Arial" panose="020B0604020202020204"/>
                <a:ea typeface="微软雅黑" panose="020B0503020204020204" pitchFamily="34" charset="-122"/>
              </a:endParaRPr>
            </a:p>
          </p:txBody>
        </p:sp>
        <p:sp>
          <p:nvSpPr>
            <p:cNvPr id="30" name="Docer Falling Dust PPT demo 16"/>
            <p:cNvSpPr/>
            <p:nvPr/>
          </p:nvSpPr>
          <p:spPr>
            <a:xfrm>
              <a:off x="1371130" y="0"/>
              <a:ext cx="3990362" cy="658569"/>
            </a:xfrm>
            <a:prstGeom prst="rect">
              <a:avLst/>
            </a:prstGeom>
            <a:noFill/>
            <a:ln>
              <a:noFill/>
            </a:ln>
          </p:spPr>
          <p:txBody>
            <a:bodyPr wrap="square" lIns="0" tIns="0" rIns="0" bIns="0" numCol="1" anchor="t">
              <a:spAutoFit/>
            </a:bodyPr>
            <a:lstStyle>
              <a:lvl1pPr lvl="0" algn="l" defTabSz="457200">
                <a:defRPr sz="3400">
                  <a:solidFill>
                    <a:srgbClr val="828589"/>
                  </a:solidFill>
                  <a:latin typeface="STIXGeneral-Bold"/>
                  <a:ea typeface="STIXGeneral-Bold"/>
                </a:defRPr>
              </a:lvl1pPr>
            </a:lstStyle>
            <a:p>
              <a:pPr defTabSz="685800"/>
              <a:r>
                <a:rPr lang="zh-CN" sz="1350" b="1">
                  <a:solidFill>
                    <a:schemeClr val="tx1">
                      <a:lumMod val="85000"/>
                      <a:lumOff val="15000"/>
                    </a:schemeClr>
                  </a:solidFill>
                  <a:latin typeface="微软雅黑" panose="020B0503020204020204" pitchFamily="34" charset="-122"/>
                  <a:ea typeface="微软雅黑" panose="020B0503020204020204" pitchFamily="34" charset="-122"/>
                </a:rPr>
                <a:t>法定代表人认证</a:t>
              </a:r>
            </a:p>
          </p:txBody>
        </p:sp>
        <p:sp>
          <p:nvSpPr>
            <p:cNvPr id="2" name="Docer Falling Dust PPT demo 15"/>
            <p:cNvSpPr/>
            <p:nvPr/>
          </p:nvSpPr>
          <p:spPr>
            <a:xfrm>
              <a:off x="1430422" y="725030"/>
              <a:ext cx="6044835" cy="2805463"/>
            </a:xfrm>
            <a:prstGeom prst="rect">
              <a:avLst/>
            </a:prstGeom>
            <a:noFill/>
            <a:ln>
              <a:noFill/>
            </a:ln>
          </p:spPr>
          <p:txBody>
            <a:bodyPr wrap="square" lIns="0" tIns="0" rIns="0" bIns="0" numCol="1" anchor="t">
              <a:spAutoFit/>
            </a:bodyPr>
            <a:lstStyle>
              <a:lvl1pPr lvl="0" algn="l" defTabSz="457200">
                <a:defRPr sz="1800">
                  <a:solidFill>
                    <a:srgbClr val="828589"/>
                  </a:solidFill>
                  <a:latin typeface="STIXGeneral-Regular"/>
                  <a:ea typeface="STIXGeneral-Regular"/>
                </a:defRPr>
              </a:lvl1pPr>
            </a:lstStyle>
            <a:p>
              <a:pPr algn="just">
                <a:lnSpc>
                  <a:spcPct val="120000"/>
                </a:lnSpc>
                <a:defRPr sz="1800">
                  <a:solidFill>
                    <a:srgbClr val="000000"/>
                  </a:solidFill>
                </a:defRPr>
              </a:pPr>
              <a:r>
                <a:rPr lang="zh-CN" sz="1200">
                  <a:solidFill>
                    <a:schemeClr val="tx1">
                      <a:lumMod val="85000"/>
                      <a:lumOff val="15000"/>
                    </a:schemeClr>
                  </a:solidFill>
                  <a:latin typeface="微软雅黑" panose="020B0503020204020204" pitchFamily="34" charset="-122"/>
                  <a:ea typeface="微软雅黑" panose="020B0503020204020204" pitchFamily="34" charset="-122"/>
                </a:rPr>
                <a:t>通过引导刷脸识别法定代表人。使用江苏智慧人社</a:t>
              </a:r>
              <a:r>
                <a:rPr lang="en-US" sz="1200">
                  <a:solidFill>
                    <a:schemeClr val="tx1">
                      <a:lumMod val="85000"/>
                      <a:lumOff val="15000"/>
                    </a:schemeClr>
                  </a:solidFill>
                  <a:latin typeface="微软雅黑" panose="020B0503020204020204" pitchFamily="34" charset="-122"/>
                  <a:ea typeface="微软雅黑" panose="020B0503020204020204" pitchFamily="34" charset="-122"/>
                </a:rPr>
                <a:t>APP</a:t>
              </a:r>
              <a:r>
                <a:rPr lang="zh-CN" sz="1200">
                  <a:solidFill>
                    <a:schemeClr val="tx1">
                      <a:lumMod val="85000"/>
                      <a:lumOff val="15000"/>
                    </a:schemeClr>
                  </a:solidFill>
                  <a:latin typeface="微软雅黑" panose="020B0503020204020204" pitchFamily="34" charset="-122"/>
                  <a:ea typeface="微软雅黑" panose="020B0503020204020204" pitchFamily="34" charset="-122"/>
                </a:rPr>
                <a:t>或支付宝APP人脸识别进行认证。</a:t>
              </a:r>
            </a:p>
          </p:txBody>
        </p:sp>
        <p:sp>
          <p:nvSpPr>
            <p:cNvPr id="32" name="Docer Falling Dust PPT demo 14"/>
            <p:cNvSpPr/>
            <p:nvPr/>
          </p:nvSpPr>
          <p:spPr>
            <a:xfrm>
              <a:off x="400065" y="564091"/>
              <a:ext cx="469743" cy="612248"/>
            </a:xfrm>
            <a:prstGeom prst="rect">
              <a:avLst/>
            </a:prstGeom>
            <a:noFill/>
            <a:ln>
              <a:noFill/>
            </a:ln>
          </p:spPr>
          <p:txBody>
            <a:bodyPr wrap="square" lIns="0" tIns="0" rIns="0" bIns="0" numCol="1" anchor="ctr">
              <a:spAutoFit/>
            </a:bodyPr>
            <a:lstStyle>
              <a:lvl1pPr lvl="0">
                <a:defRPr sz="3600">
                  <a:solidFill>
                    <a:srgbClr val="FFFFFF"/>
                  </a:solidFill>
                  <a:latin typeface="Sosa"/>
                  <a:ea typeface="Sosa"/>
                </a:defRPr>
              </a:lvl1pPr>
            </a:lstStyle>
            <a:p>
              <a:pPr lvl="0">
                <a:lnSpc>
                  <a:spcPct val="120000"/>
                </a:lnSpc>
                <a:defRPr sz="1800">
                  <a:solidFill>
                    <a:srgbClr val="000000"/>
                  </a:solidFill>
                </a:defRPr>
              </a:pPr>
              <a:r>
                <a:rPr lang="en-US" sz="1050">
                  <a:solidFill>
                    <a:schemeClr val="bg1"/>
                  </a:solidFill>
                  <a:latin typeface="Arial" panose="020B0604020202020204"/>
                  <a:ea typeface="微软雅黑" panose="020B0503020204020204" pitchFamily="34" charset="-122"/>
                </a:rPr>
                <a:t> </a:t>
              </a:r>
              <a:r>
                <a:rPr lang="en-US" sz="1050" b="1">
                  <a:solidFill>
                    <a:schemeClr val="bg1"/>
                  </a:solidFill>
                  <a:latin typeface="微软雅黑" panose="020B0503020204020204" pitchFamily="34" charset="-122"/>
                  <a:ea typeface="微软雅黑" panose="020B0503020204020204" pitchFamily="34" charset="-122"/>
                </a:rPr>
                <a:t>2</a:t>
              </a:r>
              <a:endParaRPr sz="1050" b="1">
                <a:solidFill>
                  <a:schemeClr val="bg1"/>
                </a:solidFill>
                <a:latin typeface="微软雅黑" panose="020B0503020204020204" pitchFamily="34" charset="-122"/>
                <a:ea typeface="微软雅黑" panose="020B0503020204020204" pitchFamily="34" charset="-122"/>
              </a:endParaRPr>
            </a:p>
          </p:txBody>
        </p:sp>
      </p:grpSp>
      <p:grpSp>
        <p:nvGrpSpPr>
          <p:cNvPr id="4" name="Docer Falling Dust PPT demo 4"/>
          <p:cNvGrpSpPr/>
          <p:nvPr/>
        </p:nvGrpSpPr>
        <p:grpSpPr>
          <a:xfrm>
            <a:off x="563404" y="2373154"/>
            <a:ext cx="2403000" cy="670560"/>
            <a:chOff x="-1" y="0"/>
            <a:chExt cx="7384837" cy="2126755"/>
          </a:xfrm>
        </p:grpSpPr>
        <p:sp>
          <p:nvSpPr>
            <p:cNvPr id="7" name="Docer Falling Dust PPT demo 17"/>
            <p:cNvSpPr/>
            <p:nvPr/>
          </p:nvSpPr>
          <p:spPr>
            <a:xfrm>
              <a:off x="-1" y="235194"/>
              <a:ext cx="1269970" cy="1269970"/>
            </a:xfrm>
            <a:custGeom>
              <a:avLst/>
              <a:gdLst/>
              <a:ahLst/>
              <a:cxnLst/>
              <a:rect l="0" t="0" r="r" b="b"/>
              <a:pathLst>
                <a:path w="1269970" h="1269970">
                  <a:moveTo>
                    <a:pt x="1083973" y="185997"/>
                  </a:moveTo>
                  <a:cubicBezTo>
                    <a:pt x="1331991" y="433951"/>
                    <a:pt x="1331991" y="836019"/>
                    <a:pt x="1083973" y="1083973"/>
                  </a:cubicBezTo>
                  <a:cubicBezTo>
                    <a:pt x="836019" y="1331991"/>
                    <a:pt x="433951" y="1331991"/>
                    <a:pt x="185997" y="1083973"/>
                  </a:cubicBezTo>
                  <a:cubicBezTo>
                    <a:pt x="-62021" y="836019"/>
                    <a:pt x="-62021" y="433951"/>
                    <a:pt x="185997" y="185997"/>
                  </a:cubicBezTo>
                  <a:cubicBezTo>
                    <a:pt x="433951" y="-62021"/>
                    <a:pt x="836019" y="-62021"/>
                    <a:pt x="1083973" y="185997"/>
                  </a:cubicBezTo>
                  <a:close/>
                </a:path>
              </a:pathLst>
            </a:custGeom>
            <a:solidFill>
              <a:schemeClr val="accent1"/>
            </a:solidFill>
            <a:ln>
              <a:noFill/>
            </a:ln>
          </p:spPr>
          <p:txBody>
            <a:bodyPr wrap="square" lIns="0" tIns="0" rIns="0" bIns="0" numCol="1" anchor="ctr"/>
            <a:lstStyle/>
            <a:p>
              <a:pPr lvl="0">
                <a:lnSpc>
                  <a:spcPct val="120000"/>
                </a:lnSpc>
                <a:defRPr sz="3200"/>
              </a:pPr>
              <a:endParaRPr sz="900">
                <a:solidFill>
                  <a:schemeClr val="bg1">
                    <a:lumMod val="65000"/>
                  </a:schemeClr>
                </a:solidFill>
                <a:latin typeface="Arial" panose="020B0604020202020204"/>
                <a:ea typeface="微软雅黑" panose="020B0503020204020204" pitchFamily="34" charset="-122"/>
              </a:endParaRPr>
            </a:p>
          </p:txBody>
        </p:sp>
        <p:sp>
          <p:nvSpPr>
            <p:cNvPr id="8" name="Docer Falling Dust PPT demo 16"/>
            <p:cNvSpPr/>
            <p:nvPr/>
          </p:nvSpPr>
          <p:spPr>
            <a:xfrm>
              <a:off x="1371130" y="0"/>
              <a:ext cx="3990362" cy="658569"/>
            </a:xfrm>
            <a:prstGeom prst="rect">
              <a:avLst/>
            </a:prstGeom>
            <a:noFill/>
            <a:ln>
              <a:noFill/>
            </a:ln>
          </p:spPr>
          <p:txBody>
            <a:bodyPr wrap="square" lIns="0" tIns="0" rIns="0" bIns="0" numCol="1" anchor="t">
              <a:spAutoFit/>
            </a:bodyPr>
            <a:lstStyle>
              <a:lvl1pPr lvl="0" algn="l" defTabSz="457200">
                <a:defRPr sz="3400">
                  <a:solidFill>
                    <a:srgbClr val="828589"/>
                  </a:solidFill>
                  <a:latin typeface="STIXGeneral-Bold"/>
                  <a:ea typeface="STIXGeneral-Bold"/>
                </a:defRPr>
              </a:lvl1pPr>
            </a:lstStyle>
            <a:p>
              <a:pPr defTabSz="685800"/>
              <a:r>
                <a:rPr lang="zh-CN" sz="1350" b="1">
                  <a:solidFill>
                    <a:schemeClr val="tx1">
                      <a:lumMod val="85000"/>
                      <a:lumOff val="15000"/>
                    </a:schemeClr>
                  </a:solidFill>
                  <a:latin typeface="微软雅黑" panose="020B0503020204020204" pitchFamily="34" charset="-122"/>
                  <a:ea typeface="微软雅黑" panose="020B0503020204020204" pitchFamily="34" charset="-122"/>
                </a:rPr>
                <a:t>填写账户信息</a:t>
              </a:r>
            </a:p>
          </p:txBody>
        </p:sp>
        <p:sp>
          <p:nvSpPr>
            <p:cNvPr id="9" name="Docer Falling Dust PPT demo 15"/>
            <p:cNvSpPr/>
            <p:nvPr/>
          </p:nvSpPr>
          <p:spPr>
            <a:xfrm>
              <a:off x="1430422" y="725030"/>
              <a:ext cx="5954414" cy="1401725"/>
            </a:xfrm>
            <a:prstGeom prst="rect">
              <a:avLst/>
            </a:prstGeom>
            <a:noFill/>
            <a:ln>
              <a:noFill/>
            </a:ln>
          </p:spPr>
          <p:txBody>
            <a:bodyPr wrap="square" lIns="0" tIns="0" rIns="0" bIns="0" numCol="1" anchor="t">
              <a:spAutoFit/>
            </a:bodyPr>
            <a:lstStyle>
              <a:lvl1pPr lvl="0" algn="l" defTabSz="457200">
                <a:defRPr sz="1800">
                  <a:solidFill>
                    <a:srgbClr val="828589"/>
                  </a:solidFill>
                  <a:latin typeface="STIXGeneral-Regular"/>
                  <a:ea typeface="STIXGeneral-Regular"/>
                </a:defRPr>
              </a:lvl1pPr>
            </a:lstStyle>
            <a:p>
              <a:pPr algn="just">
                <a:lnSpc>
                  <a:spcPct val="120000"/>
                </a:lnSpc>
                <a:defRPr sz="1800">
                  <a:solidFill>
                    <a:srgbClr val="000000"/>
                  </a:solidFill>
                </a:defRPr>
              </a:pPr>
              <a:r>
                <a:rPr lang="zh-CN" sz="1200">
                  <a:solidFill>
                    <a:schemeClr val="tx1">
                      <a:lumMod val="85000"/>
                      <a:lumOff val="15000"/>
                    </a:schemeClr>
                  </a:solidFill>
                  <a:latin typeface="微软雅黑" panose="020B0503020204020204" pitchFamily="34" charset="-122"/>
                  <a:ea typeface="微软雅黑" panose="020B0503020204020204" pitchFamily="34" charset="-122"/>
                </a:rPr>
                <a:t>填写手机号，短信验证码，密码和确认密码。</a:t>
              </a:r>
            </a:p>
          </p:txBody>
        </p:sp>
        <p:sp>
          <p:nvSpPr>
            <p:cNvPr id="10" name="Docer Falling Dust PPT demo 14"/>
            <p:cNvSpPr/>
            <p:nvPr/>
          </p:nvSpPr>
          <p:spPr>
            <a:xfrm>
              <a:off x="400065" y="564090"/>
              <a:ext cx="469743" cy="612248"/>
            </a:xfrm>
            <a:prstGeom prst="rect">
              <a:avLst/>
            </a:prstGeom>
            <a:noFill/>
            <a:ln>
              <a:noFill/>
            </a:ln>
          </p:spPr>
          <p:txBody>
            <a:bodyPr wrap="square" lIns="0" tIns="0" rIns="0" bIns="0" numCol="1" anchor="ctr">
              <a:spAutoFit/>
            </a:bodyPr>
            <a:lstStyle>
              <a:lvl1pPr lvl="0">
                <a:defRPr sz="3600">
                  <a:solidFill>
                    <a:srgbClr val="FFFFFF"/>
                  </a:solidFill>
                  <a:latin typeface="Sosa"/>
                  <a:ea typeface="Sosa"/>
                </a:defRPr>
              </a:lvl1pPr>
            </a:lstStyle>
            <a:p>
              <a:pPr lvl="0">
                <a:lnSpc>
                  <a:spcPct val="120000"/>
                </a:lnSpc>
                <a:defRPr sz="1800">
                  <a:solidFill>
                    <a:srgbClr val="000000"/>
                  </a:solidFill>
                </a:defRPr>
              </a:pPr>
              <a:r>
                <a:rPr lang="en-US" sz="1050" b="1">
                  <a:solidFill>
                    <a:schemeClr val="bg1"/>
                  </a:solidFill>
                  <a:latin typeface="微软雅黑" panose="020B0503020204020204" pitchFamily="34" charset="-122"/>
                  <a:ea typeface="微软雅黑" panose="020B0503020204020204" pitchFamily="34" charset="-122"/>
                </a:rPr>
                <a:t> 3</a:t>
              </a:r>
              <a:endParaRPr sz="1050" b="1">
                <a:solidFill>
                  <a:schemeClr val="bg1"/>
                </a:solidFill>
                <a:latin typeface="微软雅黑" panose="020B0503020204020204" pitchFamily="34" charset="-122"/>
                <a:ea typeface="微软雅黑" panose="020B0503020204020204" pitchFamily="34" charset="-122"/>
              </a:endParaRPr>
            </a:p>
          </p:txBody>
        </p:sp>
      </p:grpSp>
      <p:grpSp>
        <p:nvGrpSpPr>
          <p:cNvPr id="5" name="Docer Falling Dust PPT demo 4"/>
          <p:cNvGrpSpPr/>
          <p:nvPr/>
        </p:nvGrpSpPr>
        <p:grpSpPr>
          <a:xfrm>
            <a:off x="565309" y="3421856"/>
            <a:ext cx="2403000" cy="474575"/>
            <a:chOff x="-1" y="0"/>
            <a:chExt cx="7384837" cy="1505164"/>
          </a:xfrm>
        </p:grpSpPr>
        <p:sp>
          <p:nvSpPr>
            <p:cNvPr id="12" name="Docer Falling Dust PPT demo 17"/>
            <p:cNvSpPr/>
            <p:nvPr/>
          </p:nvSpPr>
          <p:spPr>
            <a:xfrm>
              <a:off x="-1" y="235194"/>
              <a:ext cx="1269970" cy="1269970"/>
            </a:xfrm>
            <a:custGeom>
              <a:avLst/>
              <a:gdLst/>
              <a:ahLst/>
              <a:cxnLst/>
              <a:rect l="0" t="0" r="r" b="b"/>
              <a:pathLst>
                <a:path w="1269970" h="1269970">
                  <a:moveTo>
                    <a:pt x="1083973" y="185997"/>
                  </a:moveTo>
                  <a:cubicBezTo>
                    <a:pt x="1331991" y="433951"/>
                    <a:pt x="1331991" y="836019"/>
                    <a:pt x="1083973" y="1083973"/>
                  </a:cubicBezTo>
                  <a:cubicBezTo>
                    <a:pt x="836019" y="1331991"/>
                    <a:pt x="433951" y="1331991"/>
                    <a:pt x="185997" y="1083973"/>
                  </a:cubicBezTo>
                  <a:cubicBezTo>
                    <a:pt x="-62021" y="836019"/>
                    <a:pt x="-62021" y="433951"/>
                    <a:pt x="185997" y="185997"/>
                  </a:cubicBezTo>
                  <a:cubicBezTo>
                    <a:pt x="433951" y="-62021"/>
                    <a:pt x="836019" y="-62021"/>
                    <a:pt x="1083973" y="185997"/>
                  </a:cubicBezTo>
                  <a:close/>
                </a:path>
              </a:pathLst>
            </a:custGeom>
            <a:solidFill>
              <a:schemeClr val="accent1"/>
            </a:solidFill>
            <a:ln>
              <a:noFill/>
            </a:ln>
          </p:spPr>
          <p:txBody>
            <a:bodyPr wrap="square" lIns="0" tIns="0" rIns="0" bIns="0" numCol="1" anchor="ctr"/>
            <a:lstStyle/>
            <a:p>
              <a:pPr lvl="0">
                <a:lnSpc>
                  <a:spcPct val="120000"/>
                </a:lnSpc>
                <a:defRPr sz="3200"/>
              </a:pPr>
              <a:endParaRPr sz="900">
                <a:solidFill>
                  <a:schemeClr val="bg1">
                    <a:lumMod val="65000"/>
                  </a:schemeClr>
                </a:solidFill>
                <a:latin typeface="Arial" panose="020B0604020202020204"/>
                <a:ea typeface="微软雅黑" panose="020B0503020204020204" pitchFamily="34" charset="-122"/>
              </a:endParaRPr>
            </a:p>
          </p:txBody>
        </p:sp>
        <p:sp>
          <p:nvSpPr>
            <p:cNvPr id="13" name="Docer Falling Dust PPT demo 16"/>
            <p:cNvSpPr/>
            <p:nvPr/>
          </p:nvSpPr>
          <p:spPr>
            <a:xfrm>
              <a:off x="1371130" y="0"/>
              <a:ext cx="3990362" cy="658568"/>
            </a:xfrm>
            <a:prstGeom prst="rect">
              <a:avLst/>
            </a:prstGeom>
            <a:noFill/>
            <a:ln>
              <a:noFill/>
            </a:ln>
          </p:spPr>
          <p:txBody>
            <a:bodyPr wrap="square" lIns="0" tIns="0" rIns="0" bIns="0" numCol="1" anchor="t">
              <a:spAutoFit/>
            </a:bodyPr>
            <a:lstStyle>
              <a:lvl1pPr lvl="0" algn="l" defTabSz="457200">
                <a:defRPr sz="3400">
                  <a:solidFill>
                    <a:srgbClr val="828589"/>
                  </a:solidFill>
                  <a:latin typeface="STIXGeneral-Bold"/>
                  <a:ea typeface="STIXGeneral-Bold"/>
                </a:defRPr>
              </a:lvl1pPr>
            </a:lstStyle>
            <a:p>
              <a:pPr defTabSz="685800"/>
              <a:r>
                <a:rPr lang="zh-CN" sz="1350" b="1">
                  <a:solidFill>
                    <a:schemeClr val="tx1">
                      <a:lumMod val="85000"/>
                      <a:lumOff val="15000"/>
                    </a:schemeClr>
                  </a:solidFill>
                  <a:latin typeface="微软雅黑" panose="020B0503020204020204" pitchFamily="34" charset="-122"/>
                  <a:ea typeface="微软雅黑" panose="020B0503020204020204" pitchFamily="34" charset="-122"/>
                </a:rPr>
                <a:t>完成注册</a:t>
              </a:r>
            </a:p>
          </p:txBody>
        </p:sp>
        <p:sp>
          <p:nvSpPr>
            <p:cNvPr id="14" name="Docer Falling Dust PPT demo 15"/>
            <p:cNvSpPr/>
            <p:nvPr/>
          </p:nvSpPr>
          <p:spPr>
            <a:xfrm>
              <a:off x="1430422" y="725030"/>
              <a:ext cx="5954414" cy="700862"/>
            </a:xfrm>
            <a:prstGeom prst="rect">
              <a:avLst/>
            </a:prstGeom>
            <a:noFill/>
            <a:ln>
              <a:noFill/>
            </a:ln>
          </p:spPr>
          <p:txBody>
            <a:bodyPr wrap="square" lIns="0" tIns="0" rIns="0" bIns="0" numCol="1" anchor="t">
              <a:spAutoFit/>
            </a:bodyPr>
            <a:lstStyle>
              <a:lvl1pPr lvl="0" algn="l" defTabSz="457200">
                <a:defRPr sz="1800">
                  <a:solidFill>
                    <a:srgbClr val="828589"/>
                  </a:solidFill>
                  <a:latin typeface="STIXGeneral-Regular"/>
                  <a:ea typeface="STIXGeneral-Regular"/>
                </a:defRPr>
              </a:lvl1pPr>
            </a:lstStyle>
            <a:p>
              <a:pPr algn="just">
                <a:lnSpc>
                  <a:spcPct val="120000"/>
                </a:lnSpc>
                <a:defRPr sz="1800">
                  <a:solidFill>
                    <a:srgbClr val="000000"/>
                  </a:solidFill>
                </a:defRPr>
              </a:pPr>
              <a:r>
                <a:rPr lang="zh-CN" sz="1200">
                  <a:solidFill>
                    <a:schemeClr val="tx1">
                      <a:lumMod val="85000"/>
                      <a:lumOff val="15000"/>
                    </a:schemeClr>
                  </a:solidFill>
                  <a:latin typeface="微软雅黑" panose="020B0503020204020204" pitchFamily="34" charset="-122"/>
                  <a:ea typeface="微软雅黑" panose="020B0503020204020204" pitchFamily="34" charset="-122"/>
                </a:rPr>
                <a:t>提示注册成功页面。</a:t>
              </a:r>
            </a:p>
          </p:txBody>
        </p:sp>
        <p:sp>
          <p:nvSpPr>
            <p:cNvPr id="15" name="Docer Falling Dust PPT demo 14"/>
            <p:cNvSpPr/>
            <p:nvPr/>
          </p:nvSpPr>
          <p:spPr>
            <a:xfrm>
              <a:off x="400065" y="564090"/>
              <a:ext cx="469743" cy="612246"/>
            </a:xfrm>
            <a:prstGeom prst="rect">
              <a:avLst/>
            </a:prstGeom>
            <a:noFill/>
            <a:ln>
              <a:noFill/>
            </a:ln>
          </p:spPr>
          <p:txBody>
            <a:bodyPr wrap="square" lIns="0" tIns="0" rIns="0" bIns="0" numCol="1" anchor="ctr">
              <a:spAutoFit/>
            </a:bodyPr>
            <a:lstStyle>
              <a:lvl1pPr lvl="0">
                <a:defRPr sz="3600">
                  <a:solidFill>
                    <a:srgbClr val="FFFFFF"/>
                  </a:solidFill>
                  <a:latin typeface="Sosa"/>
                  <a:ea typeface="Sosa"/>
                </a:defRPr>
              </a:lvl1pPr>
            </a:lstStyle>
            <a:p>
              <a:pPr lvl="0">
                <a:lnSpc>
                  <a:spcPct val="120000"/>
                </a:lnSpc>
                <a:defRPr sz="1800">
                  <a:solidFill>
                    <a:srgbClr val="000000"/>
                  </a:solidFill>
                </a:defRPr>
              </a:pPr>
              <a:r>
                <a:rPr lang="en-US" sz="1050" b="1">
                  <a:solidFill>
                    <a:schemeClr val="bg1"/>
                  </a:solidFill>
                  <a:latin typeface="微软雅黑" panose="020B0503020204020204" pitchFamily="34" charset="-122"/>
                  <a:ea typeface="微软雅黑" panose="020B0503020204020204" pitchFamily="34" charset="-122"/>
                </a:rPr>
                <a:t> 4</a:t>
              </a:r>
            </a:p>
          </p:txBody>
        </p:sp>
      </p:grpSp>
      <p:pic>
        <p:nvPicPr>
          <p:cNvPr id="16" name="图片 15"/>
          <p:cNvPicPr/>
          <p:nvPr/>
        </p:nvPicPr>
        <p:blipFill>
          <a:blip r:embed="rId2" cstate="print"/>
          <a:stretch>
            <a:fillRect/>
          </a:stretch>
        </p:blipFill>
        <p:spPr>
          <a:xfrm>
            <a:off x="3253009" y="754155"/>
            <a:ext cx="4536281" cy="3600450"/>
          </a:xfrm>
          <a:prstGeom prst="rect">
            <a:avLst/>
          </a:prstGeom>
        </p:spPr>
      </p:pic>
      <p:pic>
        <p:nvPicPr>
          <p:cNvPr id="23" name="图片 22"/>
          <p:cNvPicPr/>
          <p:nvPr/>
        </p:nvPicPr>
        <p:blipFill>
          <a:blip r:embed="rId3" cstate="print"/>
          <a:stretch>
            <a:fillRect/>
          </a:stretch>
        </p:blipFill>
        <p:spPr>
          <a:xfrm>
            <a:off x="6662725" y="2373154"/>
            <a:ext cx="1992154" cy="2428875"/>
          </a:xfrm>
          <a:prstGeom prst="rect">
            <a:avLst/>
          </a:prstGeom>
          <a:ln>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09" name="图片 19" descr="13.JPG"/>
          <p:cNvPicPr>
            <a:picLocks noChangeAspect="1"/>
          </p:cNvPicPr>
          <p:nvPr/>
        </p:nvPicPr>
        <p:blipFill>
          <a:blip r:embed="rId2"/>
          <a:srcRect/>
          <a:stretch>
            <a:fillRect/>
          </a:stretch>
        </p:blipFill>
        <p:spPr bwMode="auto">
          <a:xfrm>
            <a:off x="500063" y="3714750"/>
            <a:ext cx="8215312" cy="1135063"/>
          </a:xfrm>
          <a:prstGeom prst="rect">
            <a:avLst/>
          </a:prstGeom>
          <a:noFill/>
          <a:ln w="9525">
            <a:noFill/>
            <a:miter lim="800000"/>
            <a:headEnd/>
            <a:tailEnd/>
          </a:ln>
        </p:spPr>
      </p:pic>
      <p:pic>
        <p:nvPicPr>
          <p:cNvPr id="94210" name="图片 18" descr="12.JPG"/>
          <p:cNvPicPr>
            <a:picLocks noChangeAspect="1"/>
          </p:cNvPicPr>
          <p:nvPr/>
        </p:nvPicPr>
        <p:blipFill>
          <a:blip r:embed="rId3"/>
          <a:srcRect/>
          <a:stretch>
            <a:fillRect/>
          </a:stretch>
        </p:blipFill>
        <p:spPr bwMode="auto">
          <a:xfrm>
            <a:off x="500063" y="714375"/>
            <a:ext cx="8215312" cy="3043238"/>
          </a:xfrm>
          <a:prstGeom prst="rect">
            <a:avLst/>
          </a:prstGeom>
          <a:noFill/>
          <a:ln w="9525">
            <a:noFill/>
            <a:miter lim="800000"/>
            <a:headEnd/>
            <a:tailEnd/>
          </a:ln>
        </p:spPr>
      </p:pic>
      <p:sp>
        <p:nvSpPr>
          <p:cNvPr id="31" name="Title 1"/>
          <p:cNvSpPr txBox="1"/>
          <p:nvPr/>
        </p:nvSpPr>
        <p:spPr>
          <a:xfrm>
            <a:off x="817563" y="188913"/>
            <a:ext cx="6469062" cy="379412"/>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fontAlgn="auto">
              <a:spcAft>
                <a:spcPts val="0"/>
              </a:spcAft>
              <a:defRPr/>
            </a:pP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一次性医疗补助金申领</a:t>
            </a:r>
          </a:p>
        </p:txBody>
      </p:sp>
      <p:sp>
        <p:nvSpPr>
          <p:cNvPr id="94212" name="文本框 56"/>
          <p:cNvSpPr txBox="1">
            <a:spLocks noChangeArrowheads="1"/>
          </p:cNvSpPr>
          <p:nvPr/>
        </p:nvSpPr>
        <p:spPr bwMode="auto">
          <a:xfrm>
            <a:off x="1500188" y="1785938"/>
            <a:ext cx="5500687" cy="279400"/>
          </a:xfrm>
          <a:prstGeom prst="rect">
            <a:avLst/>
          </a:prstGeom>
          <a:noFill/>
          <a:ln w="9525">
            <a:noFill/>
            <a:miter lim="800000"/>
            <a:headEnd/>
            <a:tailEnd/>
          </a:ln>
        </p:spPr>
        <p:txBody>
          <a:bodyPr>
            <a:spAutoFit/>
          </a:bodyPr>
          <a:lstStyle/>
          <a:p>
            <a:pPr>
              <a:lnSpc>
                <a:spcPct val="120000"/>
              </a:lnSpc>
            </a:pPr>
            <a:r>
              <a:rPr lang="en-US" altLang="zh-CN" sz="1100">
                <a:solidFill>
                  <a:srgbClr val="FF0000"/>
                </a:solidFill>
                <a:latin typeface="Calibri" pitchFamily="34" charset="0"/>
              </a:rPr>
              <a:t>1.</a:t>
            </a:r>
            <a:r>
              <a:rPr lang="zh-CN" altLang="en-US" sz="1100">
                <a:solidFill>
                  <a:srgbClr val="FF0000"/>
                </a:solidFill>
                <a:latin typeface="Calibri" pitchFamily="34" charset="0"/>
              </a:rPr>
              <a:t>输入证件号码，点击右侧放大镜按钮，自动带出工伤人员认定信息</a:t>
            </a:r>
            <a:endParaRPr lang="zh-CN" altLang="en-US" sz="1100">
              <a:solidFill>
                <a:srgbClr val="FF0000"/>
              </a:solidFill>
              <a:latin typeface="微软雅黑" pitchFamily="34" charset="-122"/>
              <a:ea typeface="微软雅黑" pitchFamily="34" charset="-122"/>
            </a:endParaRPr>
          </a:p>
        </p:txBody>
      </p:sp>
      <p:sp>
        <p:nvSpPr>
          <p:cNvPr id="94213" name="文本框 56"/>
          <p:cNvSpPr txBox="1">
            <a:spLocks noChangeArrowheads="1"/>
          </p:cNvSpPr>
          <p:nvPr/>
        </p:nvSpPr>
        <p:spPr bwMode="auto">
          <a:xfrm>
            <a:off x="1643063" y="2786063"/>
            <a:ext cx="5786437" cy="295275"/>
          </a:xfrm>
          <a:prstGeom prst="rect">
            <a:avLst/>
          </a:prstGeom>
          <a:noFill/>
          <a:ln w="9525">
            <a:noFill/>
            <a:miter lim="800000"/>
            <a:headEnd/>
            <a:tailEnd/>
          </a:ln>
        </p:spPr>
        <p:txBody>
          <a:bodyPr>
            <a:spAutoFit/>
          </a:bodyPr>
          <a:lstStyle/>
          <a:p>
            <a:pPr>
              <a:lnSpc>
                <a:spcPct val="120000"/>
              </a:lnSpc>
            </a:pPr>
            <a:r>
              <a:rPr lang="en-US" altLang="zh-CN" sz="1100">
                <a:solidFill>
                  <a:srgbClr val="FF0000"/>
                </a:solidFill>
                <a:latin typeface="Calibri" pitchFamily="34" charset="0"/>
              </a:rPr>
              <a:t>2.</a:t>
            </a:r>
            <a:r>
              <a:rPr lang="zh-CN" altLang="en-US" sz="1100">
                <a:solidFill>
                  <a:srgbClr val="FF0000"/>
                </a:solidFill>
                <a:latin typeface="Calibri" pitchFamily="34" charset="0"/>
              </a:rPr>
              <a:t>工伤认定信息可能会有多条，勾选要申请待遇的工伤认定信息</a:t>
            </a:r>
            <a:endParaRPr lang="zh-CN" altLang="en-US" sz="1100">
              <a:solidFill>
                <a:srgbClr val="FF0000"/>
              </a:solidFill>
              <a:latin typeface="微软雅黑" pitchFamily="34" charset="-122"/>
              <a:ea typeface="微软雅黑" pitchFamily="34" charset="-122"/>
            </a:endParaRPr>
          </a:p>
        </p:txBody>
      </p:sp>
      <p:sp>
        <p:nvSpPr>
          <p:cNvPr id="94214" name="文本框 56"/>
          <p:cNvSpPr txBox="1">
            <a:spLocks noChangeArrowheads="1"/>
          </p:cNvSpPr>
          <p:nvPr/>
        </p:nvSpPr>
        <p:spPr bwMode="auto">
          <a:xfrm>
            <a:off x="1428750" y="3786188"/>
            <a:ext cx="1857375" cy="279400"/>
          </a:xfrm>
          <a:prstGeom prst="rect">
            <a:avLst/>
          </a:prstGeom>
          <a:noFill/>
          <a:ln w="9525">
            <a:noFill/>
            <a:miter lim="800000"/>
            <a:headEnd/>
            <a:tailEnd/>
          </a:ln>
        </p:spPr>
        <p:txBody>
          <a:bodyPr>
            <a:spAutoFit/>
          </a:bodyPr>
          <a:lstStyle/>
          <a:p>
            <a:pPr>
              <a:lnSpc>
                <a:spcPct val="120000"/>
              </a:lnSpc>
            </a:pPr>
            <a:r>
              <a:rPr lang="en-US" altLang="zh-CN" sz="1100">
                <a:solidFill>
                  <a:srgbClr val="FF0000"/>
                </a:solidFill>
                <a:latin typeface="Calibri" pitchFamily="34" charset="0"/>
              </a:rPr>
              <a:t>3.</a:t>
            </a:r>
            <a:r>
              <a:rPr lang="zh-CN" altLang="en-US" sz="1100">
                <a:solidFill>
                  <a:srgbClr val="FF0000"/>
                </a:solidFill>
                <a:latin typeface="Calibri" pitchFamily="34" charset="0"/>
              </a:rPr>
              <a:t>填写对应的申请信息</a:t>
            </a:r>
            <a:endParaRPr lang="zh-CN" altLang="en-US" sz="1100">
              <a:solidFill>
                <a:srgbClr val="FF0000"/>
              </a:solidFill>
              <a:latin typeface="微软雅黑" pitchFamily="34" charset="-122"/>
              <a:ea typeface="微软雅黑" pitchFamily="34" charset="-122"/>
            </a:endParaRPr>
          </a:p>
        </p:txBody>
      </p:sp>
      <p:sp>
        <p:nvSpPr>
          <p:cNvPr id="94215" name="文本框 56"/>
          <p:cNvSpPr txBox="1">
            <a:spLocks noChangeArrowheads="1"/>
          </p:cNvSpPr>
          <p:nvPr/>
        </p:nvSpPr>
        <p:spPr bwMode="auto">
          <a:xfrm>
            <a:off x="7429500" y="3286125"/>
            <a:ext cx="1714500" cy="295275"/>
          </a:xfrm>
          <a:prstGeom prst="rect">
            <a:avLst/>
          </a:prstGeom>
          <a:noFill/>
          <a:ln w="9525">
            <a:noFill/>
            <a:miter lim="800000"/>
            <a:headEnd/>
            <a:tailEnd/>
          </a:ln>
        </p:spPr>
        <p:txBody>
          <a:bodyPr>
            <a:spAutoFit/>
          </a:bodyPr>
          <a:lstStyle/>
          <a:p>
            <a:pPr>
              <a:lnSpc>
                <a:spcPct val="120000"/>
              </a:lnSpc>
            </a:pPr>
            <a:r>
              <a:rPr lang="en-US" altLang="zh-CN" sz="1100">
                <a:solidFill>
                  <a:srgbClr val="FF0000"/>
                </a:solidFill>
                <a:latin typeface="Calibri" pitchFamily="34" charset="0"/>
              </a:rPr>
              <a:t>4.</a:t>
            </a:r>
            <a:r>
              <a:rPr lang="zh-CN" altLang="en-US" sz="1100">
                <a:solidFill>
                  <a:srgbClr val="FF0000"/>
                </a:solidFill>
                <a:latin typeface="Calibri" pitchFamily="34" charset="0"/>
              </a:rPr>
              <a:t>上传对应的申请材料</a:t>
            </a:r>
            <a:endParaRPr lang="zh-CN" altLang="en-US" sz="1100">
              <a:solidFill>
                <a:srgbClr val="FF0000"/>
              </a:solidFill>
              <a:latin typeface="微软雅黑" pitchFamily="34" charset="-122"/>
              <a:ea typeface="微软雅黑" pitchFamily="34" charset="-122"/>
            </a:endParaRPr>
          </a:p>
        </p:txBody>
      </p:sp>
      <p:sp>
        <p:nvSpPr>
          <p:cNvPr id="94216" name="文本框 56"/>
          <p:cNvSpPr txBox="1">
            <a:spLocks noChangeArrowheads="1"/>
          </p:cNvSpPr>
          <p:nvPr/>
        </p:nvSpPr>
        <p:spPr bwMode="auto">
          <a:xfrm>
            <a:off x="2000250" y="4786313"/>
            <a:ext cx="5786438" cy="279400"/>
          </a:xfrm>
          <a:prstGeom prst="rect">
            <a:avLst/>
          </a:prstGeom>
          <a:noFill/>
          <a:ln w="9525">
            <a:noFill/>
            <a:miter lim="800000"/>
            <a:headEnd/>
            <a:tailEnd/>
          </a:ln>
        </p:spPr>
        <p:txBody>
          <a:bodyPr>
            <a:spAutoFit/>
          </a:bodyPr>
          <a:lstStyle/>
          <a:p>
            <a:pPr>
              <a:lnSpc>
                <a:spcPct val="120000"/>
              </a:lnSpc>
            </a:pPr>
            <a:r>
              <a:rPr lang="en-US" altLang="zh-CN" sz="1100">
                <a:solidFill>
                  <a:srgbClr val="FF0000"/>
                </a:solidFill>
                <a:latin typeface="Calibri" pitchFamily="34" charset="0"/>
              </a:rPr>
              <a:t>5.</a:t>
            </a:r>
            <a:r>
              <a:rPr lang="zh-CN" altLang="en-US" sz="1100">
                <a:solidFill>
                  <a:srgbClr val="FF0000"/>
                </a:solidFill>
                <a:latin typeface="Calibri" pitchFamily="34" charset="0"/>
              </a:rPr>
              <a:t>点击“确认提交”按钮，发起一次性医疗补助金网上申请流程</a:t>
            </a:r>
            <a:endParaRPr lang="zh-CN" altLang="en-US" sz="1100">
              <a:solidFill>
                <a:srgbClr val="FF0000"/>
              </a:solidFill>
              <a:latin typeface="微软雅黑" pitchFamily="34" charset="-122"/>
              <a:ea typeface="微软雅黑" pitchFamily="34" charset="-122"/>
            </a:endParaRPr>
          </a:p>
        </p:txBody>
      </p:sp>
      <p:sp>
        <p:nvSpPr>
          <p:cNvPr id="13" name="矩形 12"/>
          <p:cNvSpPr/>
          <p:nvPr/>
        </p:nvSpPr>
        <p:spPr>
          <a:xfrm>
            <a:off x="857250" y="1571625"/>
            <a:ext cx="2500313" cy="2857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 name="矩形 13"/>
          <p:cNvSpPr/>
          <p:nvPr/>
        </p:nvSpPr>
        <p:spPr>
          <a:xfrm>
            <a:off x="1000125" y="2214563"/>
            <a:ext cx="1143000" cy="5715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矩形 16"/>
          <p:cNvSpPr/>
          <p:nvPr/>
        </p:nvSpPr>
        <p:spPr>
          <a:xfrm>
            <a:off x="8429625" y="2286000"/>
            <a:ext cx="357188" cy="10001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矩形 17"/>
          <p:cNvSpPr/>
          <p:nvPr/>
        </p:nvSpPr>
        <p:spPr>
          <a:xfrm>
            <a:off x="3786188" y="4500563"/>
            <a:ext cx="642937" cy="2857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椭圆 14">
            <a:extLst>
              <a:ext uri="{FF2B5EF4-FFF2-40B4-BE49-F238E27FC236}">
                <a16:creationId xmlns="" xmlns:a16="http://schemas.microsoft.com/office/drawing/2014/main" id="{78FCA4F8-CC13-4F68-90BA-AD6145675D3E}"/>
              </a:ext>
            </a:extLst>
          </p:cNvPr>
          <p:cNvSpPr/>
          <p:nvPr/>
        </p:nvSpPr>
        <p:spPr>
          <a:xfrm>
            <a:off x="607219" y="4095505"/>
            <a:ext cx="2286000" cy="4349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56">
            <a:extLst>
              <a:ext uri="{FF2B5EF4-FFF2-40B4-BE49-F238E27FC236}">
                <a16:creationId xmlns="" xmlns:a16="http://schemas.microsoft.com/office/drawing/2014/main" id="{5DBEAC94-515B-4182-BD10-9DEA3375A797}"/>
              </a:ext>
            </a:extLst>
          </p:cNvPr>
          <p:cNvSpPr txBox="1">
            <a:spLocks noChangeArrowheads="1"/>
          </p:cNvSpPr>
          <p:nvPr/>
        </p:nvSpPr>
        <p:spPr bwMode="auto">
          <a:xfrm>
            <a:off x="1755395" y="4124080"/>
            <a:ext cx="1857375" cy="279400"/>
          </a:xfrm>
          <a:prstGeom prst="rect">
            <a:avLst/>
          </a:prstGeom>
          <a:noFill/>
          <a:ln w="9525">
            <a:noFill/>
            <a:miter lim="800000"/>
            <a:headEnd/>
            <a:tailEnd/>
          </a:ln>
        </p:spPr>
        <p:txBody>
          <a:bodyPr>
            <a:spAutoFit/>
          </a:bodyPr>
          <a:lstStyle/>
          <a:p>
            <a:pPr>
              <a:lnSpc>
                <a:spcPct val="120000"/>
              </a:lnSpc>
            </a:pPr>
            <a:r>
              <a:rPr lang="zh-CN" altLang="en-US" sz="1100" dirty="0">
                <a:solidFill>
                  <a:srgbClr val="FF0000"/>
                </a:solidFill>
                <a:latin typeface="Calibri" pitchFamily="34" charset="0"/>
              </a:rPr>
              <a:t>社保卡发放</a:t>
            </a:r>
            <a:endParaRPr lang="zh-CN" altLang="en-US" sz="1100" dirty="0">
              <a:solidFill>
                <a:srgbClr val="FF0000"/>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17563" y="188913"/>
            <a:ext cx="6469062" cy="379412"/>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fontAlgn="auto">
              <a:spcAft>
                <a:spcPts val="0"/>
              </a:spcAft>
              <a:defRPr/>
            </a:pP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一次性医疗补助金申领</a:t>
            </a:r>
          </a:p>
        </p:txBody>
      </p:sp>
      <p:pic>
        <p:nvPicPr>
          <p:cNvPr id="95234" name="图片 13" descr="21.JPG"/>
          <p:cNvPicPr>
            <a:picLocks noChangeAspect="1"/>
          </p:cNvPicPr>
          <p:nvPr/>
        </p:nvPicPr>
        <p:blipFill>
          <a:blip r:embed="rId2"/>
          <a:srcRect/>
          <a:stretch>
            <a:fillRect/>
          </a:stretch>
        </p:blipFill>
        <p:spPr bwMode="auto">
          <a:xfrm>
            <a:off x="250825" y="1093788"/>
            <a:ext cx="4008438" cy="1527175"/>
          </a:xfrm>
          <a:prstGeom prst="rect">
            <a:avLst/>
          </a:prstGeom>
          <a:noFill/>
          <a:ln w="9525">
            <a:noFill/>
            <a:miter lim="800000"/>
            <a:headEnd/>
            <a:tailEnd/>
          </a:ln>
        </p:spPr>
      </p:pic>
      <p:sp>
        <p:nvSpPr>
          <p:cNvPr id="15" name="文本框 56">
            <a:hlinkClick r:id="rId3" action="ppaction://hlinksldjump"/>
          </p:cNvPr>
          <p:cNvSpPr txBox="1"/>
          <p:nvPr/>
        </p:nvSpPr>
        <p:spPr>
          <a:xfrm>
            <a:off x="500063" y="3071813"/>
            <a:ext cx="3357562" cy="1446212"/>
          </a:xfrm>
          <a:prstGeom prst="rect">
            <a:avLst/>
          </a:prstGeom>
          <a:noFill/>
        </p:spPr>
        <p:txBody>
          <a:bodyPr>
            <a:spAutoFit/>
          </a:bodyPr>
          <a:lstStyle/>
          <a:p>
            <a:pPr fontAlgn="auto">
              <a:lnSpc>
                <a:spcPct val="200000"/>
              </a:lnSpc>
              <a:spcBef>
                <a:spcPts val="0"/>
              </a:spcBef>
              <a:spcAft>
                <a:spcPts val="0"/>
              </a:spcAft>
              <a:defRPr/>
            </a:pPr>
            <a:r>
              <a:rPr lang="en-US" altLang="zh-CN" sz="1100" dirty="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100" dirty="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点击材料列表进入上传页面</a:t>
            </a:r>
            <a:endParaRPr lang="en-US" altLang="zh-CN" sz="1100" dirty="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200000"/>
              </a:lnSpc>
              <a:spcBef>
                <a:spcPts val="0"/>
              </a:spcBef>
              <a:spcAft>
                <a:spcPts val="0"/>
              </a:spcAft>
              <a:defRPr/>
            </a:pPr>
            <a:r>
              <a:rPr lang="en-US" altLang="zh-CN" sz="1100" dirty="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100" dirty="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选择所需上传的材料条目</a:t>
            </a:r>
            <a:endParaRPr lang="en-US" altLang="zh-CN" sz="1100" dirty="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200000"/>
              </a:lnSpc>
              <a:spcBef>
                <a:spcPts val="0"/>
              </a:spcBef>
              <a:spcAft>
                <a:spcPts val="0"/>
              </a:spcAft>
              <a:defRPr/>
            </a:pPr>
            <a:r>
              <a:rPr lang="en-US" altLang="zh-CN" sz="1100" dirty="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100" dirty="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点击右侧相机按钮进行上传</a:t>
            </a:r>
            <a:endParaRPr lang="en-US" altLang="zh-CN" sz="1100" dirty="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200000"/>
              </a:lnSpc>
              <a:spcBef>
                <a:spcPts val="0"/>
              </a:spcBef>
              <a:spcAft>
                <a:spcPts val="0"/>
              </a:spcAft>
              <a:defRPr/>
            </a:pPr>
            <a:r>
              <a:rPr lang="en-US" altLang="zh-CN" sz="1100" dirty="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4. </a:t>
            </a:r>
            <a:r>
              <a:rPr lang="zh-CN" altLang="en-US" sz="1100" dirty="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上传完成后点击左上角箭头返回到申请页面</a:t>
            </a:r>
            <a:endParaRPr lang="zh-CN" sz="1100" dirty="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 name="圆角矩形 16"/>
          <p:cNvSpPr/>
          <p:nvPr/>
        </p:nvSpPr>
        <p:spPr>
          <a:xfrm>
            <a:off x="214313" y="2857500"/>
            <a:ext cx="4000500" cy="1857375"/>
          </a:xfrm>
          <a:prstGeom prst="round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aphicFrame>
        <p:nvGraphicFramePr>
          <p:cNvPr id="6" name="表格 5"/>
          <p:cNvGraphicFramePr>
            <a:graphicFrameLocks noGrp="1"/>
          </p:cNvGraphicFramePr>
          <p:nvPr/>
        </p:nvGraphicFramePr>
        <p:xfrm>
          <a:off x="4929188" y="642938"/>
          <a:ext cx="3286153" cy="4500581"/>
        </p:xfrm>
        <a:graphic>
          <a:graphicData uri="http://schemas.openxmlformats.org/drawingml/2006/table">
            <a:tbl>
              <a:tblPr/>
              <a:tblGrid>
                <a:gridCol w="377324">
                  <a:extLst>
                    <a:ext uri="{9D8B030D-6E8A-4147-A177-3AD203B41FA5}">
                      <a16:colId xmlns="" xmlns:a16="http://schemas.microsoft.com/office/drawing/2014/main" val="20000"/>
                    </a:ext>
                  </a:extLst>
                </a:gridCol>
                <a:gridCol w="377324">
                  <a:extLst>
                    <a:ext uri="{9D8B030D-6E8A-4147-A177-3AD203B41FA5}">
                      <a16:colId xmlns="" xmlns:a16="http://schemas.microsoft.com/office/drawing/2014/main" val="20001"/>
                    </a:ext>
                  </a:extLst>
                </a:gridCol>
                <a:gridCol w="137209">
                  <a:extLst>
                    <a:ext uri="{9D8B030D-6E8A-4147-A177-3AD203B41FA5}">
                      <a16:colId xmlns="" xmlns:a16="http://schemas.microsoft.com/office/drawing/2014/main" val="20002"/>
                    </a:ext>
                  </a:extLst>
                </a:gridCol>
                <a:gridCol w="137209">
                  <a:extLst>
                    <a:ext uri="{9D8B030D-6E8A-4147-A177-3AD203B41FA5}">
                      <a16:colId xmlns="" xmlns:a16="http://schemas.microsoft.com/office/drawing/2014/main" val="20003"/>
                    </a:ext>
                  </a:extLst>
                </a:gridCol>
                <a:gridCol w="137209">
                  <a:extLst>
                    <a:ext uri="{9D8B030D-6E8A-4147-A177-3AD203B41FA5}">
                      <a16:colId xmlns="" xmlns:a16="http://schemas.microsoft.com/office/drawing/2014/main" val="20004"/>
                    </a:ext>
                  </a:extLst>
                </a:gridCol>
                <a:gridCol w="137209">
                  <a:extLst>
                    <a:ext uri="{9D8B030D-6E8A-4147-A177-3AD203B41FA5}">
                      <a16:colId xmlns="" xmlns:a16="http://schemas.microsoft.com/office/drawing/2014/main" val="20005"/>
                    </a:ext>
                  </a:extLst>
                </a:gridCol>
                <a:gridCol w="137209">
                  <a:extLst>
                    <a:ext uri="{9D8B030D-6E8A-4147-A177-3AD203B41FA5}">
                      <a16:colId xmlns="" xmlns:a16="http://schemas.microsoft.com/office/drawing/2014/main" val="20006"/>
                    </a:ext>
                  </a:extLst>
                </a:gridCol>
                <a:gridCol w="137209">
                  <a:extLst>
                    <a:ext uri="{9D8B030D-6E8A-4147-A177-3AD203B41FA5}">
                      <a16:colId xmlns="" xmlns:a16="http://schemas.microsoft.com/office/drawing/2014/main" val="20007"/>
                    </a:ext>
                  </a:extLst>
                </a:gridCol>
                <a:gridCol w="137209">
                  <a:extLst>
                    <a:ext uri="{9D8B030D-6E8A-4147-A177-3AD203B41FA5}">
                      <a16:colId xmlns="" xmlns:a16="http://schemas.microsoft.com/office/drawing/2014/main" val="20008"/>
                    </a:ext>
                  </a:extLst>
                </a:gridCol>
                <a:gridCol w="137209">
                  <a:extLst>
                    <a:ext uri="{9D8B030D-6E8A-4147-A177-3AD203B41FA5}">
                      <a16:colId xmlns="" xmlns:a16="http://schemas.microsoft.com/office/drawing/2014/main" val="20009"/>
                    </a:ext>
                  </a:extLst>
                </a:gridCol>
                <a:gridCol w="137209">
                  <a:extLst>
                    <a:ext uri="{9D8B030D-6E8A-4147-A177-3AD203B41FA5}">
                      <a16:colId xmlns="" xmlns:a16="http://schemas.microsoft.com/office/drawing/2014/main" val="20010"/>
                    </a:ext>
                  </a:extLst>
                </a:gridCol>
                <a:gridCol w="137209">
                  <a:extLst>
                    <a:ext uri="{9D8B030D-6E8A-4147-A177-3AD203B41FA5}">
                      <a16:colId xmlns="" xmlns:a16="http://schemas.microsoft.com/office/drawing/2014/main" val="20011"/>
                    </a:ext>
                  </a:extLst>
                </a:gridCol>
                <a:gridCol w="137209">
                  <a:extLst>
                    <a:ext uri="{9D8B030D-6E8A-4147-A177-3AD203B41FA5}">
                      <a16:colId xmlns="" xmlns:a16="http://schemas.microsoft.com/office/drawing/2014/main" val="20012"/>
                    </a:ext>
                  </a:extLst>
                </a:gridCol>
                <a:gridCol w="137209">
                  <a:extLst>
                    <a:ext uri="{9D8B030D-6E8A-4147-A177-3AD203B41FA5}">
                      <a16:colId xmlns="" xmlns:a16="http://schemas.microsoft.com/office/drawing/2014/main" val="20013"/>
                    </a:ext>
                  </a:extLst>
                </a:gridCol>
                <a:gridCol w="137209">
                  <a:extLst>
                    <a:ext uri="{9D8B030D-6E8A-4147-A177-3AD203B41FA5}">
                      <a16:colId xmlns="" xmlns:a16="http://schemas.microsoft.com/office/drawing/2014/main" val="20014"/>
                    </a:ext>
                  </a:extLst>
                </a:gridCol>
                <a:gridCol w="137209">
                  <a:extLst>
                    <a:ext uri="{9D8B030D-6E8A-4147-A177-3AD203B41FA5}">
                      <a16:colId xmlns="" xmlns:a16="http://schemas.microsoft.com/office/drawing/2014/main" val="20015"/>
                    </a:ext>
                  </a:extLst>
                </a:gridCol>
                <a:gridCol w="137209">
                  <a:extLst>
                    <a:ext uri="{9D8B030D-6E8A-4147-A177-3AD203B41FA5}">
                      <a16:colId xmlns="" xmlns:a16="http://schemas.microsoft.com/office/drawing/2014/main" val="20016"/>
                    </a:ext>
                  </a:extLst>
                </a:gridCol>
                <a:gridCol w="157790">
                  <a:extLst>
                    <a:ext uri="{9D8B030D-6E8A-4147-A177-3AD203B41FA5}">
                      <a16:colId xmlns="" xmlns:a16="http://schemas.microsoft.com/office/drawing/2014/main" val="20017"/>
                    </a:ext>
                  </a:extLst>
                </a:gridCol>
                <a:gridCol w="157790">
                  <a:extLst>
                    <a:ext uri="{9D8B030D-6E8A-4147-A177-3AD203B41FA5}">
                      <a16:colId xmlns="" xmlns:a16="http://schemas.microsoft.com/office/drawing/2014/main" val="20018"/>
                    </a:ext>
                  </a:extLst>
                </a:gridCol>
                <a:gridCol w="157790">
                  <a:extLst>
                    <a:ext uri="{9D8B030D-6E8A-4147-A177-3AD203B41FA5}">
                      <a16:colId xmlns="" xmlns:a16="http://schemas.microsoft.com/office/drawing/2014/main" val="20019"/>
                    </a:ext>
                  </a:extLst>
                </a:gridCol>
              </a:tblGrid>
              <a:tr h="264504">
                <a:tc gridSpan="20">
                  <a:txBody>
                    <a:bodyPr/>
                    <a:lstStyle/>
                    <a:p>
                      <a:pPr algn="ctr" fontAlgn="ctr"/>
                      <a:r>
                        <a:rPr lang="zh-CN" altLang="en-US" sz="1100" b="1" i="0" u="none" strike="noStrike">
                          <a:solidFill>
                            <a:srgbClr val="000000"/>
                          </a:solidFill>
                          <a:latin typeface="SimSun"/>
                        </a:rPr>
                        <a:t>工伤保险待遇申领表</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10000"/>
                  </a:ext>
                </a:extLst>
              </a:tr>
              <a:tr h="211604">
                <a:tc gridSpan="2">
                  <a:txBody>
                    <a:bodyPr/>
                    <a:lstStyle/>
                    <a:p>
                      <a:pPr algn="ctr" fontAlgn="ctr"/>
                      <a:r>
                        <a:rPr lang="zh-CN" altLang="en-US" sz="500" b="0" i="0" u="none" strike="noStrike">
                          <a:solidFill>
                            <a:srgbClr val="000000"/>
                          </a:solidFill>
                          <a:latin typeface="SimSun"/>
                        </a:rPr>
                        <a:t>单位全称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gridSpan="7">
                  <a:txBody>
                    <a:bodyPr/>
                    <a:lstStyle/>
                    <a:p>
                      <a:pPr algn="ctr" fontAlgn="ctr"/>
                      <a:r>
                        <a:rPr lang="zh-CN" altLang="en-US" sz="500" b="0" i="0" u="none" strike="noStrike">
                          <a:solidFill>
                            <a:srgbClr val="000000"/>
                          </a:solidFill>
                          <a:latin typeface="SimSu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4">
                  <a:txBody>
                    <a:bodyPr/>
                    <a:lstStyle/>
                    <a:p>
                      <a:pPr algn="ctr" fontAlgn="ctr"/>
                      <a:r>
                        <a:rPr lang="zh-CN" altLang="en-US" sz="500" b="0" i="0" u="none" strike="noStrike">
                          <a:solidFill>
                            <a:srgbClr val="000000"/>
                          </a:solidFill>
                          <a:latin typeface="SimSun"/>
                        </a:rPr>
                        <a:t>单位编号</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7">
                  <a:txBody>
                    <a:bodyPr/>
                    <a:lstStyle/>
                    <a:p>
                      <a:pPr algn="ctr" fontAlgn="ctr"/>
                      <a:r>
                        <a:rPr lang="zh-CN" altLang="en-US" sz="500" b="0" i="0" u="none" strike="noStrike">
                          <a:solidFill>
                            <a:srgbClr val="000000"/>
                          </a:solidFill>
                          <a:latin typeface="SimSu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10001"/>
                  </a:ext>
                </a:extLst>
              </a:tr>
              <a:tr h="211604">
                <a:tc gridSpan="2">
                  <a:txBody>
                    <a:bodyPr/>
                    <a:lstStyle/>
                    <a:p>
                      <a:pPr algn="ctr" fontAlgn="ctr"/>
                      <a:r>
                        <a:rPr lang="zh-CN" altLang="en-US" sz="500" b="0" i="0" u="none" strike="noStrike">
                          <a:solidFill>
                            <a:srgbClr val="000000"/>
                          </a:solidFill>
                          <a:latin typeface="SimSun"/>
                        </a:rPr>
                        <a:t>工伤职工姓名</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gridSpan="7">
                  <a:txBody>
                    <a:bodyPr/>
                    <a:lstStyle/>
                    <a:p>
                      <a:pPr algn="ctr" fontAlgn="ctr"/>
                      <a:r>
                        <a:rPr lang="zh-CN" altLang="en-US" sz="500" b="0" i="0" u="none" strike="noStrike">
                          <a:solidFill>
                            <a:srgbClr val="000000"/>
                          </a:solidFill>
                          <a:latin typeface="SimSu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4">
                  <a:txBody>
                    <a:bodyPr/>
                    <a:lstStyle/>
                    <a:p>
                      <a:pPr algn="ctr" fontAlgn="ctr"/>
                      <a:r>
                        <a:rPr lang="zh-CN" altLang="en-US" sz="500" b="0" i="0" u="none" strike="noStrike">
                          <a:solidFill>
                            <a:srgbClr val="000000"/>
                          </a:solidFill>
                          <a:latin typeface="SimSun"/>
                        </a:rPr>
                        <a:t>移动电话</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7">
                  <a:txBody>
                    <a:bodyPr/>
                    <a:lstStyle/>
                    <a:p>
                      <a:pPr algn="ctr" fontAlgn="ctr"/>
                      <a:r>
                        <a:rPr lang="zh-CN" altLang="en-US" sz="500" b="0" i="0" u="none" strike="noStrike">
                          <a:solidFill>
                            <a:srgbClr val="000000"/>
                          </a:solidFill>
                          <a:latin typeface="SimSu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10002"/>
                  </a:ext>
                </a:extLst>
              </a:tr>
              <a:tr h="211604">
                <a:tc gridSpan="2">
                  <a:txBody>
                    <a:bodyPr/>
                    <a:lstStyle/>
                    <a:p>
                      <a:pPr algn="ctr" fontAlgn="ctr"/>
                      <a:r>
                        <a:rPr lang="zh-CN" altLang="en-US" sz="500" b="0" i="0" u="none" strike="noStrike">
                          <a:solidFill>
                            <a:srgbClr val="000000"/>
                          </a:solidFill>
                          <a:latin typeface="SimSun"/>
                        </a:rPr>
                        <a:t>公民身份号码 </a:t>
                      </a:r>
                      <a:br>
                        <a:rPr lang="zh-CN" altLang="en-US" sz="500" b="0" i="0" u="none" strike="noStrike">
                          <a:solidFill>
                            <a:srgbClr val="000000"/>
                          </a:solidFill>
                          <a:latin typeface="SimSun"/>
                        </a:rPr>
                      </a:br>
                      <a:r>
                        <a:rPr lang="en-US" altLang="zh-CN" sz="500" b="0" i="0" u="none" strike="noStrike">
                          <a:solidFill>
                            <a:srgbClr val="000000"/>
                          </a:solidFill>
                          <a:latin typeface="SimSun"/>
                        </a:rPr>
                        <a:t>(</a:t>
                      </a:r>
                      <a:r>
                        <a:rPr lang="zh-CN" altLang="en-US" sz="500" b="0" i="0" u="none" strike="noStrike">
                          <a:solidFill>
                            <a:srgbClr val="000000"/>
                          </a:solidFill>
                          <a:latin typeface="SimSun"/>
                        </a:rPr>
                        <a:t>社会保障号）</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fontAlgn="ctr"/>
                      <a:r>
                        <a:rPr lang="zh-CN" altLang="en-US" sz="600" b="0" i="0" u="none" strike="noStrike">
                          <a:solidFill>
                            <a:srgbClr val="000000"/>
                          </a:solidFill>
                          <a:latin typeface="SimSu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600" b="0" i="0" u="none" strike="noStrike">
                          <a:solidFill>
                            <a:srgbClr val="000000"/>
                          </a:solidFill>
                          <a:latin typeface="SimSu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600" b="0" i="0" u="none" strike="noStrike">
                          <a:solidFill>
                            <a:srgbClr val="000000"/>
                          </a:solidFill>
                          <a:latin typeface="SimSu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600" b="0" i="0" u="none" strike="noStrike">
                          <a:solidFill>
                            <a:srgbClr val="000000"/>
                          </a:solidFill>
                          <a:latin typeface="SimSu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600" b="0" i="0" u="none" strike="noStrike">
                          <a:solidFill>
                            <a:srgbClr val="000000"/>
                          </a:solidFill>
                          <a:latin typeface="SimSu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600" b="0" i="0" u="none" strike="noStrike">
                          <a:solidFill>
                            <a:srgbClr val="000000"/>
                          </a:solidFill>
                          <a:latin typeface="SimSu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600" b="0" i="0" u="none" strike="noStrike">
                          <a:solidFill>
                            <a:srgbClr val="000000"/>
                          </a:solidFill>
                          <a:latin typeface="SimSu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600" b="0" i="0" u="none" strike="noStrike">
                          <a:solidFill>
                            <a:srgbClr val="000000"/>
                          </a:solidFill>
                          <a:latin typeface="SimSu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600" b="0" i="0" u="none" strike="noStrike">
                          <a:solidFill>
                            <a:srgbClr val="000000"/>
                          </a:solidFill>
                          <a:latin typeface="SimSu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600" b="0" i="0" u="none" strike="noStrike">
                          <a:solidFill>
                            <a:srgbClr val="000000"/>
                          </a:solidFill>
                          <a:latin typeface="SimSu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600" b="0" i="0" u="none" strike="noStrike">
                          <a:solidFill>
                            <a:srgbClr val="000000"/>
                          </a:solidFill>
                          <a:latin typeface="SimSu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600" b="0" i="0" u="none" strike="noStrike">
                          <a:solidFill>
                            <a:srgbClr val="000000"/>
                          </a:solidFill>
                          <a:latin typeface="SimSu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600" b="0" i="0" u="none" strike="noStrike">
                          <a:solidFill>
                            <a:srgbClr val="000000"/>
                          </a:solidFill>
                          <a:latin typeface="SimSu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600" b="0" i="0" u="none" strike="noStrike">
                          <a:solidFill>
                            <a:srgbClr val="000000"/>
                          </a:solidFill>
                          <a:latin typeface="SimSu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600" b="0" i="0" u="none" strike="noStrike">
                          <a:solidFill>
                            <a:srgbClr val="000000"/>
                          </a:solidFill>
                          <a:latin typeface="SimSu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600" b="0" i="0" u="none" strike="noStrike">
                          <a:solidFill>
                            <a:srgbClr val="000000"/>
                          </a:solidFill>
                          <a:latin typeface="SimSu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600" b="0" i="0" u="none" strike="noStrike">
                          <a:solidFill>
                            <a:srgbClr val="000000"/>
                          </a:solidFill>
                          <a:latin typeface="SimSu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600" b="0" i="0" u="none" strike="noStrike">
                          <a:solidFill>
                            <a:srgbClr val="000000"/>
                          </a:solidFill>
                          <a:latin typeface="SimSu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211604">
                <a:tc gridSpan="2">
                  <a:txBody>
                    <a:bodyPr/>
                    <a:lstStyle/>
                    <a:p>
                      <a:pPr algn="l" fontAlgn="ctr"/>
                      <a:r>
                        <a:rPr lang="zh-CN" altLang="en-US" sz="500" b="0" i="0" u="none" strike="noStrike">
                          <a:solidFill>
                            <a:srgbClr val="000000"/>
                          </a:solidFill>
                          <a:latin typeface="SimSun"/>
                        </a:rPr>
                        <a:t>其他证件类型</a:t>
                      </a:r>
                      <a:endParaRPr lang="zh-CN" altLang="en-US" sz="500" b="0" i="0" u="none" strike="noStrike">
                        <a:solidFill>
                          <a:srgbClr val="000000"/>
                        </a:solidFill>
                        <a:latin typeface="宋体"/>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gridSpan="5">
                  <a:txBody>
                    <a:bodyPr/>
                    <a:lstStyle/>
                    <a:p>
                      <a:pPr algn="ctr" fontAlgn="ctr"/>
                      <a:r>
                        <a:rPr lang="zh-CN" altLang="en-US" sz="500" b="0" i="0" u="none" strike="noStrike">
                          <a:solidFill>
                            <a:srgbClr val="000000"/>
                          </a:solidFill>
                          <a:latin typeface="SimSu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3">
                  <a:txBody>
                    <a:bodyPr/>
                    <a:lstStyle/>
                    <a:p>
                      <a:pPr algn="ctr" fontAlgn="ctr"/>
                      <a:r>
                        <a:rPr lang="zh-CN" altLang="en-US" sz="500" b="0" i="0" u="none" strike="noStrike">
                          <a:solidFill>
                            <a:srgbClr val="000000"/>
                          </a:solidFill>
                          <a:latin typeface="SimSun"/>
                        </a:rPr>
                        <a:t>证件号码</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gridSpan="10">
                  <a:txBody>
                    <a:bodyPr/>
                    <a:lstStyle/>
                    <a:p>
                      <a:pPr algn="ctr" fontAlgn="ctr"/>
                      <a:r>
                        <a:rPr lang="zh-CN" altLang="en-US" sz="500" b="0" i="0" u="none" strike="noStrike">
                          <a:solidFill>
                            <a:srgbClr val="000000"/>
                          </a:solidFill>
                          <a:latin typeface="SimSu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10004"/>
                  </a:ext>
                </a:extLst>
              </a:tr>
              <a:tr h="211604">
                <a:tc rowSpan="5">
                  <a:txBody>
                    <a:bodyPr/>
                    <a:lstStyle/>
                    <a:p>
                      <a:pPr algn="ctr" fontAlgn="ctr"/>
                      <a:r>
                        <a:rPr lang="zh-CN" altLang="en-US" sz="500" b="0" i="0" u="none" strike="noStrike">
                          <a:solidFill>
                            <a:srgbClr val="000000"/>
                          </a:solidFill>
                          <a:latin typeface="SimSun"/>
                        </a:rPr>
                        <a:t>　</a:t>
                      </a:r>
                    </a:p>
                  </a:txBody>
                  <a:tcPr marL="0" marR="0" marT="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zh-CN" altLang="en-US" sz="500" b="0" i="0" u="none" strike="noStrike">
                          <a:solidFill>
                            <a:srgbClr val="000000"/>
                          </a:solidFill>
                          <a:latin typeface="SimSun"/>
                        </a:rPr>
                        <a:t>伤残待遇</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18">
                  <a:txBody>
                    <a:bodyPr/>
                    <a:lstStyle/>
                    <a:p>
                      <a:pPr algn="l" fontAlgn="ctr"/>
                      <a:r>
                        <a:rPr lang="zh-CN" altLang="en-US" sz="500" b="0" i="0" u="none" strike="noStrike">
                          <a:solidFill>
                            <a:srgbClr val="000000"/>
                          </a:solidFill>
                          <a:latin typeface="SimSun"/>
                        </a:rPr>
                        <a:t>□伤残津贴 □生活护理费 □一次性伤残补助金</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10005"/>
                  </a:ext>
                </a:extLst>
              </a:tr>
              <a:tr h="211604">
                <a:tc vMerge="1">
                  <a:txBody>
                    <a:bodyPr/>
                    <a:lstStyle/>
                    <a:p>
                      <a:endParaRPr lang="zh-CN" altLang="en-US"/>
                    </a:p>
                  </a:txBody>
                  <a:tcPr/>
                </a:tc>
                <a:tc vMerge="1">
                  <a:txBody>
                    <a:bodyPr/>
                    <a:lstStyle/>
                    <a:p>
                      <a:endParaRPr lang="zh-CN" altLang="en-US"/>
                    </a:p>
                  </a:txBody>
                  <a:tcPr/>
                </a:tc>
                <a:tc gridSpan="18">
                  <a:txBody>
                    <a:bodyPr/>
                    <a:lstStyle/>
                    <a:p>
                      <a:pPr algn="l" fontAlgn="ctr"/>
                      <a:r>
                        <a:rPr lang="zh-CN" altLang="en-US" sz="500" b="0" i="0" u="none" strike="noStrike">
                          <a:solidFill>
                            <a:srgbClr val="000000"/>
                          </a:solidFill>
                          <a:latin typeface="SimSun"/>
                        </a:rPr>
                        <a:t>□一次性工伤医疗补助金</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10006"/>
                  </a:ext>
                </a:extLst>
              </a:tr>
              <a:tr h="211604">
                <a:tc vMerge="1">
                  <a:txBody>
                    <a:bodyPr/>
                    <a:lstStyle/>
                    <a:p>
                      <a:endParaRPr lang="zh-CN" altLang="en-US"/>
                    </a:p>
                  </a:txBody>
                  <a:tcPr/>
                </a:tc>
                <a:tc>
                  <a:txBody>
                    <a:bodyPr/>
                    <a:lstStyle/>
                    <a:p>
                      <a:pPr algn="ctr" fontAlgn="ctr"/>
                      <a:r>
                        <a:rPr lang="zh-CN" altLang="en-US" sz="500" b="0" i="0" u="none" strike="noStrike">
                          <a:solidFill>
                            <a:srgbClr val="000000"/>
                          </a:solidFill>
                          <a:latin typeface="SimSun"/>
                        </a:rPr>
                        <a:t>工亡待遇</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18">
                  <a:txBody>
                    <a:bodyPr/>
                    <a:lstStyle/>
                    <a:p>
                      <a:pPr algn="l" fontAlgn="ctr"/>
                      <a:r>
                        <a:rPr lang="zh-CN" altLang="en-US" sz="500" b="0" i="0" u="none" strike="noStrike">
                          <a:solidFill>
                            <a:srgbClr val="000000"/>
                          </a:solidFill>
                          <a:latin typeface="SimSun"/>
                        </a:rPr>
                        <a:t>□丧葬补助金 □一次性工亡补助金 □供养亲属抚恤金</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10007"/>
                  </a:ext>
                </a:extLst>
              </a:tr>
              <a:tr h="211604">
                <a:tc vMerge="1">
                  <a:txBody>
                    <a:bodyPr/>
                    <a:lstStyle/>
                    <a:p>
                      <a:endParaRPr lang="zh-CN" altLang="en-US"/>
                    </a:p>
                  </a:txBody>
                  <a:tcPr/>
                </a:tc>
                <a:tc rowSpan="2">
                  <a:txBody>
                    <a:bodyPr/>
                    <a:lstStyle/>
                    <a:p>
                      <a:pPr algn="ctr" fontAlgn="ctr"/>
                      <a:r>
                        <a:rPr lang="zh-CN" altLang="en-US" sz="500" b="0" i="0" u="none" strike="noStrike">
                          <a:solidFill>
                            <a:srgbClr val="000000"/>
                          </a:solidFill>
                          <a:latin typeface="SimSun"/>
                        </a:rPr>
                        <a:t>医疗待遇</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18">
                  <a:txBody>
                    <a:bodyPr/>
                    <a:lstStyle/>
                    <a:p>
                      <a:pPr algn="l" fontAlgn="ctr"/>
                      <a:r>
                        <a:rPr lang="zh-CN" altLang="en-US" sz="500" b="0" i="0" u="none" strike="noStrike">
                          <a:solidFill>
                            <a:srgbClr val="000000"/>
                          </a:solidFill>
                          <a:latin typeface="SimSun"/>
                        </a:rPr>
                        <a:t>□医疗费 □康复费 □辅助器具费 □住院伙食费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10008"/>
                  </a:ext>
                </a:extLst>
              </a:tr>
              <a:tr h="211604">
                <a:tc vMerge="1">
                  <a:txBody>
                    <a:bodyPr/>
                    <a:lstStyle/>
                    <a:p>
                      <a:endParaRPr lang="zh-CN" altLang="en-US"/>
                    </a:p>
                  </a:txBody>
                  <a:tcPr/>
                </a:tc>
                <a:tc vMerge="1">
                  <a:txBody>
                    <a:bodyPr/>
                    <a:lstStyle/>
                    <a:p>
                      <a:endParaRPr lang="zh-CN" altLang="en-US"/>
                    </a:p>
                  </a:txBody>
                  <a:tcPr/>
                </a:tc>
                <a:tc gridSpan="18">
                  <a:txBody>
                    <a:bodyPr/>
                    <a:lstStyle/>
                    <a:p>
                      <a:pPr algn="l" fontAlgn="ctr"/>
                      <a:r>
                        <a:rPr lang="zh-CN" altLang="en-US" sz="500" b="0" i="0" u="none" strike="noStrike">
                          <a:solidFill>
                            <a:srgbClr val="000000"/>
                          </a:solidFill>
                          <a:latin typeface="SimSun"/>
                        </a:rPr>
                        <a:t>□交通费 □食宿费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10009"/>
                  </a:ext>
                </a:extLst>
              </a:tr>
              <a:tr h="252724">
                <a:tc rowSpan="5">
                  <a:txBody>
                    <a:bodyPr/>
                    <a:lstStyle/>
                    <a:p>
                      <a:pPr algn="ctr" fontAlgn="ctr"/>
                      <a:r>
                        <a:rPr lang="zh-CN" altLang="en-US" sz="500" b="0" i="0" u="none" strike="noStrike">
                          <a:solidFill>
                            <a:srgbClr val="000000"/>
                          </a:solidFill>
                          <a:latin typeface="SimSun"/>
                        </a:rPr>
                        <a:t>供养亲属信息</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00" b="0" i="0" u="none" strike="noStrike">
                          <a:solidFill>
                            <a:srgbClr val="000000"/>
                          </a:solidFill>
                          <a:latin typeface="SimSun"/>
                        </a:rPr>
                        <a:t>姓名</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9">
                  <a:txBody>
                    <a:bodyPr/>
                    <a:lstStyle/>
                    <a:p>
                      <a:pPr algn="ctr" fontAlgn="ctr"/>
                      <a:r>
                        <a:rPr lang="zh-CN" altLang="en-US" sz="500" b="0" i="0" u="none" strike="noStrike">
                          <a:solidFill>
                            <a:srgbClr val="000000"/>
                          </a:solidFill>
                          <a:latin typeface="SimSun"/>
                        </a:rPr>
                        <a:t>公民身份号码</a:t>
                      </a:r>
                      <a:r>
                        <a:rPr lang="en-US" altLang="zh-CN" sz="500" b="0" i="0" u="none" strike="noStrike">
                          <a:solidFill>
                            <a:srgbClr val="000000"/>
                          </a:solidFill>
                          <a:latin typeface="SimSun"/>
                        </a:rPr>
                        <a:t>(</a:t>
                      </a:r>
                      <a:r>
                        <a:rPr lang="zh-CN" altLang="en-US" sz="500" b="0" i="0" u="none" strike="noStrike">
                          <a:solidFill>
                            <a:srgbClr val="000000"/>
                          </a:solidFill>
                          <a:latin typeface="SimSun"/>
                        </a:rPr>
                        <a:t>社会保障号）</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3">
                  <a:txBody>
                    <a:bodyPr/>
                    <a:lstStyle/>
                    <a:p>
                      <a:pPr algn="ctr" fontAlgn="ctr"/>
                      <a:r>
                        <a:rPr lang="zh-CN" altLang="en-US" sz="500" b="0" i="0" u="none" strike="noStrike">
                          <a:solidFill>
                            <a:srgbClr val="000000"/>
                          </a:solidFill>
                          <a:latin typeface="SimSun"/>
                        </a:rPr>
                        <a:t>供养关系</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gridSpan="3">
                  <a:txBody>
                    <a:bodyPr/>
                    <a:lstStyle/>
                    <a:p>
                      <a:pPr algn="ctr" fontAlgn="ctr"/>
                      <a:r>
                        <a:rPr lang="zh-CN" altLang="en-US" sz="500" b="0" i="0" u="none" strike="noStrike">
                          <a:solidFill>
                            <a:srgbClr val="000000"/>
                          </a:solidFill>
                          <a:latin typeface="SimSun"/>
                        </a:rPr>
                        <a:t>是否孤寡老人或孤儿</a:t>
                      </a:r>
                      <a:br>
                        <a:rPr lang="zh-CN" altLang="en-US" sz="500" b="0" i="0" u="none" strike="noStrike">
                          <a:solidFill>
                            <a:srgbClr val="000000"/>
                          </a:solidFill>
                          <a:latin typeface="SimSun"/>
                        </a:rPr>
                      </a:br>
                      <a:r>
                        <a:rPr lang="zh-CN" altLang="en-US" sz="500" b="0" i="0" u="none" strike="noStrike">
                          <a:solidFill>
                            <a:srgbClr val="000000"/>
                          </a:solidFill>
                          <a:latin typeface="SimSun"/>
                        </a:rPr>
                        <a:t>（勾选√）</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gridSpan="3">
                  <a:txBody>
                    <a:bodyPr/>
                    <a:lstStyle/>
                    <a:p>
                      <a:pPr algn="ctr" fontAlgn="ctr"/>
                      <a:r>
                        <a:rPr lang="zh-CN" altLang="en-US" sz="500" b="0" i="0" u="none" strike="noStrike">
                          <a:solidFill>
                            <a:srgbClr val="000000"/>
                          </a:solidFill>
                          <a:latin typeface="SimSun"/>
                        </a:rPr>
                        <a:t>移动电话</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10010"/>
                  </a:ext>
                </a:extLst>
              </a:tr>
              <a:tr h="211604">
                <a:tc vMerge="1">
                  <a:txBody>
                    <a:bodyPr/>
                    <a:lstStyle/>
                    <a:p>
                      <a:endParaRPr lang="zh-CN" altLang="en-US"/>
                    </a:p>
                  </a:txBody>
                  <a:tcPr/>
                </a:tc>
                <a:tc>
                  <a:txBody>
                    <a:bodyPr/>
                    <a:lstStyle/>
                    <a:p>
                      <a:pPr algn="l" fontAlgn="ctr"/>
                      <a:r>
                        <a:rPr lang="zh-CN" altLang="en-US" sz="500" b="0" i="0" u="none" strike="noStrike">
                          <a:solidFill>
                            <a:srgbClr val="000000"/>
                          </a:solidFill>
                          <a:latin typeface="SimSu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9">
                  <a:txBody>
                    <a:bodyPr/>
                    <a:lstStyle/>
                    <a:p>
                      <a:pPr algn="l" fontAlgn="ctr"/>
                      <a:r>
                        <a:rPr lang="zh-CN" altLang="en-US" sz="500" b="0" i="0" u="none" strike="noStrike">
                          <a:solidFill>
                            <a:srgbClr val="000000"/>
                          </a:solidFill>
                          <a:latin typeface="SimSu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3">
                  <a:txBody>
                    <a:bodyPr/>
                    <a:lstStyle/>
                    <a:p>
                      <a:pPr algn="l" fontAlgn="ctr"/>
                      <a:r>
                        <a:rPr lang="zh-CN" altLang="en-US" sz="500" b="0" i="0" u="none" strike="noStrike">
                          <a:solidFill>
                            <a:srgbClr val="000000"/>
                          </a:solidFill>
                          <a:latin typeface="SimSu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gridSpan="3">
                  <a:txBody>
                    <a:bodyPr/>
                    <a:lstStyle/>
                    <a:p>
                      <a:pPr algn="ctr" fontAlgn="ctr"/>
                      <a:r>
                        <a:rPr lang="zh-CN" altLang="en-US" sz="500" b="0" i="0" u="none" strike="noStrike">
                          <a:solidFill>
                            <a:srgbClr val="000000"/>
                          </a:solidFill>
                          <a:latin typeface="SimSun"/>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gridSpan="3">
                  <a:txBody>
                    <a:bodyPr/>
                    <a:lstStyle/>
                    <a:p>
                      <a:pPr algn="l" fontAlgn="ctr"/>
                      <a:r>
                        <a:rPr lang="zh-CN" altLang="en-US" sz="500" b="0" i="0" u="none" strike="noStrike">
                          <a:solidFill>
                            <a:srgbClr val="000000"/>
                          </a:solidFill>
                          <a:latin typeface="SimSu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10011"/>
                  </a:ext>
                </a:extLst>
              </a:tr>
              <a:tr h="211604">
                <a:tc vMerge="1">
                  <a:txBody>
                    <a:bodyPr/>
                    <a:lstStyle/>
                    <a:p>
                      <a:endParaRPr lang="zh-CN" altLang="en-US"/>
                    </a:p>
                  </a:txBody>
                  <a:tcPr/>
                </a:tc>
                <a:tc>
                  <a:txBody>
                    <a:bodyPr/>
                    <a:lstStyle/>
                    <a:p>
                      <a:pPr algn="l" fontAlgn="ctr"/>
                      <a:r>
                        <a:rPr lang="zh-CN" altLang="en-US" sz="500" b="0" i="0" u="none" strike="noStrike">
                          <a:solidFill>
                            <a:srgbClr val="000000"/>
                          </a:solidFill>
                          <a:latin typeface="SimSu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9">
                  <a:txBody>
                    <a:bodyPr/>
                    <a:lstStyle/>
                    <a:p>
                      <a:pPr algn="l" fontAlgn="ctr"/>
                      <a:r>
                        <a:rPr lang="zh-CN" altLang="en-US" sz="500" b="0" i="0" u="none" strike="noStrike">
                          <a:solidFill>
                            <a:srgbClr val="000000"/>
                          </a:solidFill>
                          <a:latin typeface="SimSu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3">
                  <a:txBody>
                    <a:bodyPr/>
                    <a:lstStyle/>
                    <a:p>
                      <a:pPr algn="l" fontAlgn="ctr"/>
                      <a:r>
                        <a:rPr lang="zh-CN" altLang="en-US" sz="500" b="0" i="0" u="none" strike="noStrike">
                          <a:solidFill>
                            <a:srgbClr val="000000"/>
                          </a:solidFill>
                          <a:latin typeface="SimSu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gridSpan="3">
                  <a:txBody>
                    <a:bodyPr/>
                    <a:lstStyle/>
                    <a:p>
                      <a:pPr algn="ctr" fontAlgn="ctr"/>
                      <a:r>
                        <a:rPr lang="zh-CN" altLang="en-US" sz="500" b="0" i="0" u="none" strike="noStrike">
                          <a:solidFill>
                            <a:srgbClr val="000000"/>
                          </a:solidFill>
                          <a:latin typeface="SimSun"/>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gridSpan="3">
                  <a:txBody>
                    <a:bodyPr/>
                    <a:lstStyle/>
                    <a:p>
                      <a:pPr algn="l" fontAlgn="ctr"/>
                      <a:r>
                        <a:rPr lang="zh-CN" altLang="en-US" sz="500" b="0" i="0" u="none" strike="noStrike">
                          <a:solidFill>
                            <a:srgbClr val="000000"/>
                          </a:solidFill>
                          <a:latin typeface="SimSu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10012"/>
                  </a:ext>
                </a:extLst>
              </a:tr>
              <a:tr h="211604">
                <a:tc vMerge="1">
                  <a:txBody>
                    <a:bodyPr/>
                    <a:lstStyle/>
                    <a:p>
                      <a:endParaRPr lang="zh-CN" altLang="en-US"/>
                    </a:p>
                  </a:txBody>
                  <a:tcPr/>
                </a:tc>
                <a:tc>
                  <a:txBody>
                    <a:bodyPr/>
                    <a:lstStyle/>
                    <a:p>
                      <a:pPr algn="l" fontAlgn="ctr"/>
                      <a:r>
                        <a:rPr lang="zh-CN" altLang="en-US" sz="500" b="0" i="0" u="none" strike="noStrike">
                          <a:solidFill>
                            <a:srgbClr val="000000"/>
                          </a:solidFill>
                          <a:latin typeface="SimSu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9">
                  <a:txBody>
                    <a:bodyPr/>
                    <a:lstStyle/>
                    <a:p>
                      <a:pPr algn="l" fontAlgn="ctr"/>
                      <a:r>
                        <a:rPr lang="zh-CN" altLang="en-US" sz="500" b="0" i="0" u="none" strike="noStrike">
                          <a:solidFill>
                            <a:srgbClr val="000000"/>
                          </a:solidFill>
                          <a:latin typeface="SimSu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3">
                  <a:txBody>
                    <a:bodyPr/>
                    <a:lstStyle/>
                    <a:p>
                      <a:pPr algn="l" fontAlgn="ctr"/>
                      <a:r>
                        <a:rPr lang="zh-CN" altLang="en-US" sz="500" b="0" i="0" u="none" strike="noStrike">
                          <a:solidFill>
                            <a:srgbClr val="000000"/>
                          </a:solidFill>
                          <a:latin typeface="SimSu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gridSpan="3">
                  <a:txBody>
                    <a:bodyPr/>
                    <a:lstStyle/>
                    <a:p>
                      <a:pPr algn="ctr" fontAlgn="ctr"/>
                      <a:r>
                        <a:rPr lang="zh-CN" altLang="en-US" sz="500" b="0" i="0" u="none" strike="noStrike">
                          <a:solidFill>
                            <a:srgbClr val="000000"/>
                          </a:solidFill>
                          <a:latin typeface="SimSun"/>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gridSpan="3">
                  <a:txBody>
                    <a:bodyPr/>
                    <a:lstStyle/>
                    <a:p>
                      <a:pPr algn="l" fontAlgn="ctr"/>
                      <a:r>
                        <a:rPr lang="zh-CN" altLang="en-US" sz="500" b="0" i="0" u="none" strike="noStrike">
                          <a:solidFill>
                            <a:srgbClr val="000000"/>
                          </a:solidFill>
                          <a:latin typeface="SimSu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10013"/>
                  </a:ext>
                </a:extLst>
              </a:tr>
              <a:tr h="211604">
                <a:tc vMerge="1">
                  <a:txBody>
                    <a:bodyPr/>
                    <a:lstStyle/>
                    <a:p>
                      <a:endParaRPr lang="zh-CN" altLang="en-US"/>
                    </a:p>
                  </a:txBody>
                  <a:tcPr/>
                </a:tc>
                <a:tc>
                  <a:txBody>
                    <a:bodyPr/>
                    <a:lstStyle/>
                    <a:p>
                      <a:pPr algn="l" fontAlgn="ctr"/>
                      <a:r>
                        <a:rPr lang="zh-CN" altLang="en-US" sz="500" b="0" i="0" u="none" strike="noStrike">
                          <a:solidFill>
                            <a:srgbClr val="000000"/>
                          </a:solidFill>
                          <a:latin typeface="SimSu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9">
                  <a:txBody>
                    <a:bodyPr/>
                    <a:lstStyle/>
                    <a:p>
                      <a:pPr algn="l" fontAlgn="ctr"/>
                      <a:r>
                        <a:rPr lang="zh-CN" altLang="en-US" sz="500" b="0" i="0" u="none" strike="noStrike">
                          <a:solidFill>
                            <a:srgbClr val="000000"/>
                          </a:solidFill>
                          <a:latin typeface="SimSu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3">
                  <a:txBody>
                    <a:bodyPr/>
                    <a:lstStyle/>
                    <a:p>
                      <a:pPr algn="l" fontAlgn="ctr"/>
                      <a:r>
                        <a:rPr lang="zh-CN" altLang="en-US" sz="500" b="0" i="0" u="none" strike="noStrike">
                          <a:solidFill>
                            <a:srgbClr val="000000"/>
                          </a:solidFill>
                          <a:latin typeface="SimSu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gridSpan="3">
                  <a:txBody>
                    <a:bodyPr/>
                    <a:lstStyle/>
                    <a:p>
                      <a:pPr algn="ctr" fontAlgn="ctr"/>
                      <a:r>
                        <a:rPr lang="zh-CN" altLang="en-US" sz="500" b="0" i="0" u="none" strike="noStrike">
                          <a:solidFill>
                            <a:srgbClr val="000000"/>
                          </a:solidFill>
                          <a:latin typeface="SimSun"/>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gridSpan="3">
                  <a:txBody>
                    <a:bodyPr/>
                    <a:lstStyle/>
                    <a:p>
                      <a:pPr algn="l" fontAlgn="ctr"/>
                      <a:r>
                        <a:rPr lang="zh-CN" altLang="en-US" sz="500" b="0" i="0" u="none" strike="noStrike">
                          <a:solidFill>
                            <a:srgbClr val="000000"/>
                          </a:solidFill>
                          <a:latin typeface="SimSu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10014"/>
                  </a:ext>
                </a:extLst>
              </a:tr>
              <a:tr h="211604">
                <a:tc gridSpan="20">
                  <a:txBody>
                    <a:bodyPr/>
                    <a:lstStyle/>
                    <a:p>
                      <a:pPr algn="l" fontAlgn="ctr"/>
                      <a:r>
                        <a:rPr lang="zh-CN" altLang="en-US" sz="500" b="0" i="0" u="none" strike="noStrike">
                          <a:solidFill>
                            <a:srgbClr val="000000"/>
                          </a:solidFill>
                          <a:latin typeface="SimSun"/>
                        </a:rPr>
                        <a:t>本单位</a:t>
                      </a:r>
                      <a:r>
                        <a:rPr lang="en-US" altLang="zh-CN" sz="500" b="0" i="0" u="none" strike="noStrike">
                          <a:solidFill>
                            <a:srgbClr val="000000"/>
                          </a:solidFill>
                          <a:latin typeface="SimSun"/>
                        </a:rPr>
                        <a:t>/</a:t>
                      </a:r>
                      <a:r>
                        <a:rPr lang="zh-CN" altLang="en-US" sz="500" b="0" i="0" u="none" strike="noStrike">
                          <a:solidFill>
                            <a:srgbClr val="000000"/>
                          </a:solidFill>
                          <a:latin typeface="SimSun"/>
                        </a:rPr>
                        <a:t>本人承诺，所填写内容和提供材料真实准确有效，否则承担相应的法律责任。</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10015"/>
                  </a:ext>
                </a:extLst>
              </a:tr>
              <a:tr h="211604">
                <a:tc gridSpan="20">
                  <a:txBody>
                    <a:bodyPr/>
                    <a:lstStyle/>
                    <a:p>
                      <a:pPr algn="ctr" fontAlgn="ctr"/>
                      <a:r>
                        <a:rPr lang="zh-CN" altLang="en-US" sz="500" b="0" i="0" u="none" strike="noStrike">
                          <a:solidFill>
                            <a:srgbClr val="000000"/>
                          </a:solidFill>
                          <a:latin typeface="SimSun"/>
                        </a:rPr>
                        <a:t>单位（盖章）</a:t>
                      </a:r>
                      <a:r>
                        <a:rPr lang="en-US" altLang="zh-CN" sz="500" b="0" i="0" u="none" strike="noStrike">
                          <a:solidFill>
                            <a:srgbClr val="000000"/>
                          </a:solidFill>
                          <a:latin typeface="SimSun"/>
                        </a:rPr>
                        <a:t>/</a:t>
                      </a:r>
                      <a:r>
                        <a:rPr lang="zh-CN" altLang="en-US" sz="500" b="0" i="0" u="none" strike="noStrike">
                          <a:solidFill>
                            <a:srgbClr val="000000"/>
                          </a:solidFill>
                          <a:latin typeface="SimSun"/>
                        </a:rPr>
                        <a:t>承诺人（签名）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10016"/>
                  </a:ext>
                </a:extLst>
              </a:tr>
              <a:tr h="211604">
                <a:tc>
                  <a:txBody>
                    <a:bodyPr/>
                    <a:lstStyle/>
                    <a:p>
                      <a:pPr algn="ctr" fontAlgn="ctr"/>
                      <a:r>
                        <a:rPr lang="zh-CN" altLang="en-US" sz="500" b="0" i="0" u="none" strike="noStrike">
                          <a:solidFill>
                            <a:srgbClr val="000000"/>
                          </a:solidFill>
                          <a:latin typeface="SimSun"/>
                        </a:rPr>
                        <a:t>　</a:t>
                      </a: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zh-CN" altLang="en-US" sz="400" b="0" i="0" u="none" strike="noStrike">
                          <a:solidFill>
                            <a:srgbClr val="000000"/>
                          </a:solidFill>
                          <a:latin typeface="SimSun"/>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gridSpan="18">
                  <a:txBody>
                    <a:bodyPr/>
                    <a:lstStyle/>
                    <a:p>
                      <a:pPr algn="ctr" fontAlgn="ctr"/>
                      <a:r>
                        <a:rPr lang="zh-CN" altLang="en-US" sz="500" b="0" i="0" u="none" strike="noStrike">
                          <a:solidFill>
                            <a:srgbClr val="000000"/>
                          </a:solidFill>
                          <a:latin typeface="SimSun"/>
                        </a:rPr>
                        <a:t>年  月   日</a:t>
                      </a: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10017"/>
                  </a:ext>
                </a:extLst>
              </a:tr>
              <a:tr h="597689">
                <a:tc gridSpan="20">
                  <a:txBody>
                    <a:bodyPr/>
                    <a:lstStyle/>
                    <a:p>
                      <a:pPr algn="l" fontAlgn="ctr"/>
                      <a:r>
                        <a:rPr lang="zh-CN" altLang="en-US" sz="500" b="0" i="0" u="none" strike="noStrike" dirty="0">
                          <a:solidFill>
                            <a:srgbClr val="000000"/>
                          </a:solidFill>
                          <a:latin typeface="SimSun"/>
                        </a:rPr>
                        <a:t>说明：</a:t>
                      </a:r>
                      <a:r>
                        <a:rPr lang="en-US" altLang="zh-CN" sz="500" b="0" i="0" u="none" strike="noStrike" dirty="0">
                          <a:solidFill>
                            <a:srgbClr val="000000"/>
                          </a:solidFill>
                          <a:latin typeface="SimSun"/>
                        </a:rPr>
                        <a:t>1</a:t>
                      </a:r>
                      <a:r>
                        <a:rPr lang="zh-CN" altLang="en-US" sz="500" b="0" i="0" u="none" strike="noStrike" dirty="0">
                          <a:solidFill>
                            <a:srgbClr val="000000"/>
                          </a:solidFill>
                          <a:latin typeface="SimSun"/>
                        </a:rPr>
                        <a:t>、其他证件类型：指非内地居民所持证件，类型包括港澳台居民居住证、港澳居民来往内地通行证、台湾居民来往大陆通行证、外国人永久居留身份证、外国人护照。</a:t>
                      </a:r>
                      <a:br>
                        <a:rPr lang="zh-CN" altLang="en-US" sz="500" b="0" i="0" u="none" strike="noStrike" dirty="0">
                          <a:solidFill>
                            <a:srgbClr val="000000"/>
                          </a:solidFill>
                          <a:latin typeface="SimSun"/>
                        </a:rPr>
                      </a:br>
                      <a:r>
                        <a:rPr lang="zh-CN" altLang="en-US" sz="500" b="0" i="0" u="none" strike="noStrike" dirty="0">
                          <a:solidFill>
                            <a:srgbClr val="000000"/>
                          </a:solidFill>
                          <a:latin typeface="SimSun"/>
                        </a:rPr>
                        <a:t>      </a:t>
                      </a:r>
                      <a:r>
                        <a:rPr lang="en-US" altLang="zh-CN" sz="500" b="0" i="0" u="none" strike="noStrike" dirty="0">
                          <a:solidFill>
                            <a:srgbClr val="000000"/>
                          </a:solidFill>
                          <a:latin typeface="SimSun"/>
                        </a:rPr>
                        <a:t>2</a:t>
                      </a:r>
                      <a:r>
                        <a:rPr lang="zh-CN" altLang="en-US" sz="500" b="0" i="0" u="none" strike="noStrike" dirty="0">
                          <a:solidFill>
                            <a:srgbClr val="000000"/>
                          </a:solidFill>
                          <a:latin typeface="SimSun"/>
                        </a:rPr>
                        <a:t>、供养关系：配偶，子女，孙子，孙女或外孙子，外孙女，父母，祖父母或外祖父母，兄、弟、姐、妹，其他。</a:t>
                      </a:r>
                      <a:br>
                        <a:rPr lang="zh-CN" altLang="en-US" sz="500" b="0" i="0" u="none" strike="noStrike" dirty="0">
                          <a:solidFill>
                            <a:srgbClr val="000000"/>
                          </a:solidFill>
                          <a:latin typeface="SimSun"/>
                        </a:rPr>
                      </a:br>
                      <a:r>
                        <a:rPr lang="zh-CN" altLang="en-US" sz="500" b="0" i="0" u="none" strike="noStrike" dirty="0">
                          <a:solidFill>
                            <a:srgbClr val="000000"/>
                          </a:solidFill>
                          <a:latin typeface="SimSun"/>
                        </a:rPr>
                        <a:t>      </a:t>
                      </a:r>
                      <a:r>
                        <a:rPr lang="en-US" altLang="zh-CN" sz="500" b="0" i="0" u="none" strike="noStrike" dirty="0">
                          <a:solidFill>
                            <a:srgbClr val="000000"/>
                          </a:solidFill>
                          <a:latin typeface="SimSun"/>
                        </a:rPr>
                        <a:t>3</a:t>
                      </a:r>
                      <a:r>
                        <a:rPr lang="zh-CN" altLang="en-US" sz="500" b="0" i="0" u="none" strike="noStrike" dirty="0">
                          <a:solidFill>
                            <a:srgbClr val="000000"/>
                          </a:solidFill>
                          <a:latin typeface="SimSun"/>
                        </a:rPr>
                        <a:t>、</a:t>
                      </a:r>
                      <a:r>
                        <a:rPr lang="en-US" altLang="zh-CN" sz="500" b="0" i="0" u="none" strike="noStrike" dirty="0">
                          <a:solidFill>
                            <a:srgbClr val="000000"/>
                          </a:solidFill>
                          <a:latin typeface="SimSun"/>
                        </a:rPr>
                        <a:t>1-4</a:t>
                      </a:r>
                      <a:r>
                        <a:rPr lang="zh-CN" altLang="en-US" sz="500" b="0" i="0" u="none" strike="noStrike" dirty="0">
                          <a:solidFill>
                            <a:srgbClr val="000000"/>
                          </a:solidFill>
                          <a:latin typeface="SimSun"/>
                        </a:rPr>
                        <a:t>级停工留薪期外死亡只能领丧葬费。</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10018"/>
                  </a:ext>
                </a:extLst>
              </a:tr>
            </a:tbl>
          </a:graphicData>
        </a:graphic>
      </p:graphicFrame>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17563" y="188913"/>
            <a:ext cx="6469062" cy="379412"/>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fontAlgn="auto">
              <a:spcAft>
                <a:spcPts val="0"/>
              </a:spcAft>
              <a:defRPr/>
            </a:pP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工伤保险异地居住就医申请确认</a:t>
            </a:r>
          </a:p>
        </p:txBody>
      </p:sp>
      <p:sp>
        <p:nvSpPr>
          <p:cNvPr id="4" name="矩形 3"/>
          <p:cNvSpPr>
            <a:spLocks noChangeArrowheads="1"/>
          </p:cNvSpPr>
          <p:nvPr/>
        </p:nvSpPr>
        <p:spPr bwMode="auto">
          <a:xfrm>
            <a:off x="857250" y="1071563"/>
            <a:ext cx="7429500" cy="2841625"/>
          </a:xfrm>
          <a:prstGeom prst="rect">
            <a:avLst/>
          </a:prstGeom>
          <a:noFill/>
          <a:ln w="9525">
            <a:noFill/>
            <a:miter lim="800000"/>
            <a:headEnd/>
            <a:tailEnd/>
          </a:ln>
        </p:spPr>
        <p:txBody>
          <a:bodyPr>
            <a:spAutoFit/>
          </a:bodyPr>
          <a:lstStyle/>
          <a:p>
            <a:pPr>
              <a:lnSpc>
                <a:spcPct val="200000"/>
              </a:lnSpc>
            </a:pPr>
            <a:r>
              <a:rPr lang="en-US" altLang="zh-CN" sz="2000">
                <a:solidFill>
                  <a:srgbClr val="FF6600"/>
                </a:solidFill>
                <a:latin typeface="Calibri" pitchFamily="34" charset="0"/>
                <a:sym typeface="+mn-ea"/>
              </a:rPr>
              <a:t>《</a:t>
            </a:r>
            <a:r>
              <a:rPr lang="zh-CN" altLang="en-US" sz="2000">
                <a:solidFill>
                  <a:srgbClr val="FF6600"/>
                </a:solidFill>
                <a:latin typeface="Calibri" pitchFamily="34" charset="0"/>
                <a:sym typeface="+mn-ea"/>
              </a:rPr>
              <a:t>江苏省工伤保险医疗管理暂行办法</a:t>
            </a:r>
            <a:r>
              <a:rPr lang="en-US" altLang="zh-CN" sz="2000">
                <a:solidFill>
                  <a:srgbClr val="FF6600"/>
                </a:solidFill>
                <a:latin typeface="Calibri" pitchFamily="34" charset="0"/>
                <a:sym typeface="+mn-ea"/>
              </a:rPr>
              <a:t>》</a:t>
            </a:r>
            <a:r>
              <a:rPr lang="zh-CN" altLang="en-US" sz="2000">
                <a:solidFill>
                  <a:srgbClr val="FF6600"/>
                </a:solidFill>
                <a:latin typeface="Calibri" pitchFamily="34" charset="0"/>
                <a:sym typeface="+mn-ea"/>
              </a:rPr>
              <a:t>苏人社发</a:t>
            </a:r>
            <a:r>
              <a:rPr lang="en-US" altLang="zh-CN" sz="2000">
                <a:solidFill>
                  <a:srgbClr val="FF6600"/>
                </a:solidFill>
                <a:latin typeface="Calibri" pitchFamily="34" charset="0"/>
                <a:sym typeface="+mn-ea"/>
              </a:rPr>
              <a:t>﹝2020 ﹞</a:t>
            </a:r>
            <a:r>
              <a:rPr lang="zh-CN" altLang="en-US" sz="2000">
                <a:solidFill>
                  <a:srgbClr val="FF6600"/>
                </a:solidFill>
                <a:latin typeface="Calibri" pitchFamily="34" charset="0"/>
                <a:sym typeface="+mn-ea"/>
              </a:rPr>
              <a:t> </a:t>
            </a:r>
            <a:r>
              <a:rPr lang="en-US" altLang="zh-CN" sz="2000">
                <a:solidFill>
                  <a:srgbClr val="FF6600"/>
                </a:solidFill>
                <a:latin typeface="Calibri" pitchFamily="34" charset="0"/>
                <a:sym typeface="+mn-ea"/>
              </a:rPr>
              <a:t>104</a:t>
            </a:r>
            <a:r>
              <a:rPr lang="zh-CN" altLang="en-US" sz="2000">
                <a:solidFill>
                  <a:srgbClr val="FF6600"/>
                </a:solidFill>
                <a:latin typeface="Calibri" pitchFamily="34" charset="0"/>
                <a:sym typeface="+mn-ea"/>
              </a:rPr>
              <a:t>号        </a:t>
            </a:r>
            <a:endParaRPr lang="en-US" altLang="zh-CN" sz="2000">
              <a:solidFill>
                <a:srgbClr val="FF6600"/>
              </a:solidFill>
              <a:latin typeface="Calibri" pitchFamily="34" charset="0"/>
              <a:sym typeface="+mn-ea"/>
            </a:endParaRPr>
          </a:p>
          <a:p>
            <a:pPr>
              <a:lnSpc>
                <a:spcPct val="200000"/>
              </a:lnSpc>
            </a:pPr>
            <a:r>
              <a:rPr lang="en-US" altLang="zh-CN">
                <a:latin typeface="Calibri" pitchFamily="34" charset="0"/>
                <a:sym typeface="+mn-ea"/>
              </a:rPr>
              <a:t>         </a:t>
            </a:r>
            <a:r>
              <a:rPr lang="zh-CN" altLang="en-US">
                <a:latin typeface="Calibri" pitchFamily="34" charset="0"/>
                <a:sym typeface="+mn-ea"/>
              </a:rPr>
              <a:t>对因工作或生活需要长期居住在参保地行政区域以外的工伤人员，应提前办理异地就医申请手续，经参保地工伤保险经办机构备案后，选择不超过三所长期居住地工伤保险协议医疗机构进行治疗，未经参保地工伤保险经办机构备案擅自异地就医产生的医疗费用不予报销。</a:t>
            </a:r>
            <a:endParaRPr lang="zh-CN" altLang="en-US">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4"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Freeform 60"/>
          <p:cNvSpPr/>
          <p:nvPr/>
        </p:nvSpPr>
        <p:spPr>
          <a:xfrm>
            <a:off x="5010150" y="1317625"/>
            <a:ext cx="419100" cy="361950"/>
          </a:xfrm>
          <a:custGeom>
            <a:avLst/>
            <a:gdLst/>
            <a:ahLst/>
            <a:cxnLst/>
            <a:rect l="l" t="t" r="r" b="b"/>
            <a:pathLst>
              <a:path w="558108" h="482252">
                <a:moveTo>
                  <a:pt x="142263" y="204248"/>
                </a:moveTo>
                <a:cubicBezTo>
                  <a:pt x="136791" y="198574"/>
                  <a:pt x="120376" y="192901"/>
                  <a:pt x="103961" y="187227"/>
                </a:cubicBezTo>
                <a:cubicBezTo>
                  <a:pt x="87546" y="187227"/>
                  <a:pt x="71131" y="181554"/>
                  <a:pt x="60188" y="181554"/>
                </a:cubicBezTo>
                <a:cubicBezTo>
                  <a:pt x="54716" y="181554"/>
                  <a:pt x="49245" y="181554"/>
                  <a:pt x="49245" y="181554"/>
                </a:cubicBezTo>
                <a:cubicBezTo>
                  <a:pt x="49245" y="181554"/>
                  <a:pt x="54716" y="181554"/>
                  <a:pt x="60188" y="187227"/>
                </a:cubicBezTo>
                <a:cubicBezTo>
                  <a:pt x="71131" y="192901"/>
                  <a:pt x="82075" y="198574"/>
                  <a:pt x="98490" y="198574"/>
                </a:cubicBezTo>
                <a:cubicBezTo>
                  <a:pt x="114905" y="204248"/>
                  <a:pt x="131320" y="209921"/>
                  <a:pt x="142263" y="209921"/>
                </a:cubicBezTo>
                <a:cubicBezTo>
                  <a:pt x="153206" y="209921"/>
                  <a:pt x="153206" y="209921"/>
                  <a:pt x="153206" y="209921"/>
                </a:cubicBezTo>
                <a:cubicBezTo>
                  <a:pt x="153206" y="209921"/>
                  <a:pt x="153206" y="204248"/>
                  <a:pt x="142263" y="204248"/>
                </a:cubicBezTo>
                <a:close/>
                <a:moveTo>
                  <a:pt x="481505" y="289351"/>
                </a:moveTo>
                <a:cubicBezTo>
                  <a:pt x="481505" y="266657"/>
                  <a:pt x="481505" y="266657"/>
                  <a:pt x="481505" y="266657"/>
                </a:cubicBezTo>
                <a:cubicBezTo>
                  <a:pt x="558108" y="266657"/>
                  <a:pt x="558108" y="266657"/>
                  <a:pt x="558108" y="266657"/>
                </a:cubicBezTo>
                <a:cubicBezTo>
                  <a:pt x="558108" y="482252"/>
                  <a:pt x="558108" y="482252"/>
                  <a:pt x="558108" y="482252"/>
                </a:cubicBezTo>
                <a:cubicBezTo>
                  <a:pt x="481505" y="482252"/>
                  <a:pt x="481505" y="482252"/>
                  <a:pt x="481505" y="482252"/>
                </a:cubicBezTo>
                <a:cubicBezTo>
                  <a:pt x="481505" y="448211"/>
                  <a:pt x="481505" y="448211"/>
                  <a:pt x="481505" y="448211"/>
                </a:cubicBezTo>
                <a:cubicBezTo>
                  <a:pt x="383015" y="408496"/>
                  <a:pt x="383015" y="408496"/>
                  <a:pt x="383015" y="408496"/>
                </a:cubicBezTo>
                <a:cubicBezTo>
                  <a:pt x="147734" y="436864"/>
                  <a:pt x="147734" y="436864"/>
                  <a:pt x="147734" y="436864"/>
                </a:cubicBezTo>
                <a:cubicBezTo>
                  <a:pt x="16415" y="368781"/>
                  <a:pt x="16415" y="368781"/>
                  <a:pt x="16415" y="368781"/>
                </a:cubicBezTo>
                <a:cubicBezTo>
                  <a:pt x="21887" y="340413"/>
                  <a:pt x="21887" y="340413"/>
                  <a:pt x="21887" y="340413"/>
                </a:cubicBezTo>
                <a:cubicBezTo>
                  <a:pt x="0" y="329066"/>
                  <a:pt x="0" y="329066"/>
                  <a:pt x="0" y="329066"/>
                </a:cubicBezTo>
                <a:cubicBezTo>
                  <a:pt x="5472" y="300698"/>
                  <a:pt x="5472" y="300698"/>
                  <a:pt x="5472" y="300698"/>
                </a:cubicBezTo>
                <a:cubicBezTo>
                  <a:pt x="0" y="289351"/>
                  <a:pt x="0" y="289351"/>
                  <a:pt x="0" y="289351"/>
                </a:cubicBezTo>
                <a:cubicBezTo>
                  <a:pt x="10943" y="249636"/>
                  <a:pt x="10943" y="249636"/>
                  <a:pt x="10943" y="249636"/>
                </a:cubicBezTo>
                <a:cubicBezTo>
                  <a:pt x="169621" y="300698"/>
                  <a:pt x="169621" y="300698"/>
                  <a:pt x="169621" y="300698"/>
                </a:cubicBezTo>
                <a:cubicBezTo>
                  <a:pt x="295469" y="266657"/>
                  <a:pt x="295469" y="266657"/>
                  <a:pt x="295469" y="266657"/>
                </a:cubicBezTo>
                <a:cubicBezTo>
                  <a:pt x="295469" y="255310"/>
                  <a:pt x="295469" y="255310"/>
                  <a:pt x="295469" y="255310"/>
                </a:cubicBezTo>
                <a:cubicBezTo>
                  <a:pt x="196979" y="255310"/>
                  <a:pt x="196979" y="255310"/>
                  <a:pt x="196979" y="255310"/>
                </a:cubicBezTo>
                <a:cubicBezTo>
                  <a:pt x="218866" y="209921"/>
                  <a:pt x="218866" y="209921"/>
                  <a:pt x="218866" y="209921"/>
                </a:cubicBezTo>
                <a:cubicBezTo>
                  <a:pt x="393959" y="175880"/>
                  <a:pt x="393959" y="175880"/>
                  <a:pt x="393959" y="175880"/>
                </a:cubicBezTo>
                <a:cubicBezTo>
                  <a:pt x="470562" y="283678"/>
                  <a:pt x="470562" y="283678"/>
                  <a:pt x="470562" y="283678"/>
                </a:cubicBezTo>
                <a:cubicBezTo>
                  <a:pt x="481505" y="289351"/>
                  <a:pt x="481505" y="289351"/>
                  <a:pt x="481505" y="289351"/>
                </a:cubicBezTo>
                <a:close/>
                <a:moveTo>
                  <a:pt x="103961" y="181554"/>
                </a:moveTo>
                <a:cubicBezTo>
                  <a:pt x="125848" y="181554"/>
                  <a:pt x="136791" y="187227"/>
                  <a:pt x="147734" y="192901"/>
                </a:cubicBezTo>
                <a:cubicBezTo>
                  <a:pt x="158678" y="198574"/>
                  <a:pt x="164149" y="204248"/>
                  <a:pt x="169621" y="209921"/>
                </a:cubicBezTo>
                <a:cubicBezTo>
                  <a:pt x="169621" y="209921"/>
                  <a:pt x="169621" y="215595"/>
                  <a:pt x="169621" y="215595"/>
                </a:cubicBezTo>
                <a:cubicBezTo>
                  <a:pt x="169621" y="226942"/>
                  <a:pt x="164149" y="238289"/>
                  <a:pt x="164149" y="243963"/>
                </a:cubicBezTo>
                <a:cubicBezTo>
                  <a:pt x="164149" y="249636"/>
                  <a:pt x="158678" y="249636"/>
                  <a:pt x="158678" y="249636"/>
                </a:cubicBezTo>
                <a:cubicBezTo>
                  <a:pt x="136791" y="260983"/>
                  <a:pt x="38302" y="238289"/>
                  <a:pt x="27358" y="215595"/>
                </a:cubicBezTo>
                <a:cubicBezTo>
                  <a:pt x="27358" y="215595"/>
                  <a:pt x="21887" y="209921"/>
                  <a:pt x="27358" y="209921"/>
                </a:cubicBezTo>
                <a:cubicBezTo>
                  <a:pt x="27358" y="198574"/>
                  <a:pt x="32830" y="187227"/>
                  <a:pt x="32830" y="175880"/>
                </a:cubicBezTo>
                <a:cubicBezTo>
                  <a:pt x="32830" y="175880"/>
                  <a:pt x="32830" y="175880"/>
                  <a:pt x="38302" y="170207"/>
                </a:cubicBezTo>
                <a:cubicBezTo>
                  <a:pt x="43773" y="170207"/>
                  <a:pt x="49245" y="170207"/>
                  <a:pt x="60188" y="170207"/>
                </a:cubicBezTo>
                <a:cubicBezTo>
                  <a:pt x="71131" y="170207"/>
                  <a:pt x="87546" y="175880"/>
                  <a:pt x="103961" y="181554"/>
                </a:cubicBezTo>
                <a:close/>
                <a:moveTo>
                  <a:pt x="207923" y="153186"/>
                </a:moveTo>
                <a:cubicBezTo>
                  <a:pt x="207923" y="141839"/>
                  <a:pt x="196979" y="130492"/>
                  <a:pt x="191508" y="113471"/>
                </a:cubicBezTo>
                <a:cubicBezTo>
                  <a:pt x="180564" y="96450"/>
                  <a:pt x="175093" y="85103"/>
                  <a:pt x="169621" y="73756"/>
                </a:cubicBezTo>
                <a:cubicBezTo>
                  <a:pt x="164149" y="68083"/>
                  <a:pt x="158678" y="68083"/>
                  <a:pt x="158678" y="68083"/>
                </a:cubicBezTo>
                <a:cubicBezTo>
                  <a:pt x="158678" y="68083"/>
                  <a:pt x="158678" y="68083"/>
                  <a:pt x="164149" y="79430"/>
                </a:cubicBezTo>
                <a:cubicBezTo>
                  <a:pt x="164149" y="90777"/>
                  <a:pt x="175093" y="102124"/>
                  <a:pt x="180564" y="119145"/>
                </a:cubicBezTo>
                <a:cubicBezTo>
                  <a:pt x="191508" y="136165"/>
                  <a:pt x="196979" y="147512"/>
                  <a:pt x="202451" y="158859"/>
                </a:cubicBezTo>
                <a:cubicBezTo>
                  <a:pt x="207923" y="164533"/>
                  <a:pt x="213394" y="164533"/>
                  <a:pt x="213394" y="164533"/>
                </a:cubicBezTo>
                <a:cubicBezTo>
                  <a:pt x="213394" y="164533"/>
                  <a:pt x="213394" y="158859"/>
                  <a:pt x="207923" y="153186"/>
                </a:cubicBezTo>
                <a:close/>
                <a:moveTo>
                  <a:pt x="202451" y="107798"/>
                </a:moveTo>
                <a:cubicBezTo>
                  <a:pt x="207923" y="124818"/>
                  <a:pt x="213394" y="141839"/>
                  <a:pt x="218866" y="153186"/>
                </a:cubicBezTo>
                <a:cubicBezTo>
                  <a:pt x="224338" y="164533"/>
                  <a:pt x="224338" y="170207"/>
                  <a:pt x="224338" y="175880"/>
                </a:cubicBezTo>
                <a:cubicBezTo>
                  <a:pt x="224338" y="181554"/>
                  <a:pt x="218866" y="181554"/>
                  <a:pt x="218866" y="181554"/>
                </a:cubicBezTo>
                <a:cubicBezTo>
                  <a:pt x="207923" y="187227"/>
                  <a:pt x="202451" y="192901"/>
                  <a:pt x="191508" y="198574"/>
                </a:cubicBezTo>
                <a:cubicBezTo>
                  <a:pt x="186036" y="198574"/>
                  <a:pt x="186036" y="198574"/>
                  <a:pt x="186036" y="198574"/>
                </a:cubicBezTo>
                <a:cubicBezTo>
                  <a:pt x="164149" y="187227"/>
                  <a:pt x="114905" y="96450"/>
                  <a:pt x="120376" y="73756"/>
                </a:cubicBezTo>
                <a:cubicBezTo>
                  <a:pt x="120376" y="68083"/>
                  <a:pt x="120376" y="68083"/>
                  <a:pt x="125848" y="68083"/>
                </a:cubicBezTo>
                <a:cubicBezTo>
                  <a:pt x="131320" y="62409"/>
                  <a:pt x="142263" y="56736"/>
                  <a:pt x="147734" y="51062"/>
                </a:cubicBezTo>
                <a:cubicBezTo>
                  <a:pt x="153206" y="51062"/>
                  <a:pt x="153206" y="51062"/>
                  <a:pt x="158678" y="51062"/>
                </a:cubicBezTo>
                <a:cubicBezTo>
                  <a:pt x="164149" y="51062"/>
                  <a:pt x="169621" y="56736"/>
                  <a:pt x="175093" y="68083"/>
                </a:cubicBezTo>
                <a:cubicBezTo>
                  <a:pt x="180564" y="79430"/>
                  <a:pt x="191508" y="90777"/>
                  <a:pt x="202451" y="107798"/>
                </a:cubicBezTo>
                <a:close/>
                <a:moveTo>
                  <a:pt x="262639" y="22694"/>
                </a:moveTo>
                <a:cubicBezTo>
                  <a:pt x="257167" y="34041"/>
                  <a:pt x="251696" y="45388"/>
                  <a:pt x="246224" y="62409"/>
                </a:cubicBezTo>
                <a:cubicBezTo>
                  <a:pt x="240752" y="73756"/>
                  <a:pt x="235281" y="90777"/>
                  <a:pt x="235281" y="102124"/>
                </a:cubicBezTo>
                <a:cubicBezTo>
                  <a:pt x="235281" y="107798"/>
                  <a:pt x="229809" y="107798"/>
                  <a:pt x="235281" y="107798"/>
                </a:cubicBezTo>
                <a:cubicBezTo>
                  <a:pt x="235281" y="107798"/>
                  <a:pt x="235281" y="107798"/>
                  <a:pt x="240752" y="102124"/>
                </a:cubicBezTo>
                <a:cubicBezTo>
                  <a:pt x="246224" y="90777"/>
                  <a:pt x="251696" y="79430"/>
                  <a:pt x="257167" y="68083"/>
                </a:cubicBezTo>
                <a:cubicBezTo>
                  <a:pt x="262639" y="51062"/>
                  <a:pt x="268111" y="39715"/>
                  <a:pt x="268111" y="28368"/>
                </a:cubicBezTo>
                <a:cubicBezTo>
                  <a:pt x="268111" y="22694"/>
                  <a:pt x="268111" y="17021"/>
                  <a:pt x="268111" y="17021"/>
                </a:cubicBezTo>
                <a:cubicBezTo>
                  <a:pt x="268111" y="17021"/>
                  <a:pt x="268111" y="17021"/>
                  <a:pt x="262639" y="22694"/>
                </a:cubicBezTo>
                <a:close/>
                <a:moveTo>
                  <a:pt x="235281" y="56736"/>
                </a:moveTo>
                <a:cubicBezTo>
                  <a:pt x="229809" y="73756"/>
                  <a:pt x="229809" y="90777"/>
                  <a:pt x="224338" y="96450"/>
                </a:cubicBezTo>
                <a:cubicBezTo>
                  <a:pt x="224338" y="107798"/>
                  <a:pt x="224338" y="119145"/>
                  <a:pt x="224338" y="119145"/>
                </a:cubicBezTo>
                <a:cubicBezTo>
                  <a:pt x="224338" y="124818"/>
                  <a:pt x="224338" y="124818"/>
                  <a:pt x="229809" y="124818"/>
                </a:cubicBezTo>
                <a:cubicBezTo>
                  <a:pt x="235281" y="130492"/>
                  <a:pt x="246224" y="130492"/>
                  <a:pt x="251696" y="136165"/>
                </a:cubicBezTo>
                <a:cubicBezTo>
                  <a:pt x="257167" y="136165"/>
                  <a:pt x="257167" y="136165"/>
                  <a:pt x="262639" y="136165"/>
                </a:cubicBezTo>
                <a:cubicBezTo>
                  <a:pt x="279054" y="124818"/>
                  <a:pt x="311884" y="39715"/>
                  <a:pt x="306412" y="17021"/>
                </a:cubicBezTo>
                <a:cubicBezTo>
                  <a:pt x="306412" y="17021"/>
                  <a:pt x="306412" y="17021"/>
                  <a:pt x="300941" y="11347"/>
                </a:cubicBezTo>
                <a:cubicBezTo>
                  <a:pt x="295469" y="11347"/>
                  <a:pt x="284526" y="5674"/>
                  <a:pt x="273582" y="0"/>
                </a:cubicBezTo>
                <a:cubicBezTo>
                  <a:pt x="273582" y="0"/>
                  <a:pt x="273582" y="0"/>
                  <a:pt x="268111" y="5674"/>
                </a:cubicBezTo>
                <a:cubicBezTo>
                  <a:pt x="268111" y="5674"/>
                  <a:pt x="262639" y="11347"/>
                  <a:pt x="257167" y="17021"/>
                </a:cubicBezTo>
                <a:cubicBezTo>
                  <a:pt x="251696" y="28368"/>
                  <a:pt x="246224" y="45388"/>
                  <a:pt x="235281" y="56736"/>
                </a:cubicBezTo>
                <a:close/>
              </a:path>
            </a:pathLst>
          </a:custGeom>
          <a:solidFill>
            <a:schemeClr val="bg1"/>
          </a:solidFill>
          <a:ln>
            <a:noFill/>
          </a:ln>
        </p:spPr>
        <p:txBody>
          <a:bodyPr lIns="91437" tIns="45718" rIns="91437" bIns="45718"/>
          <a:lstStyle/>
          <a:p>
            <a:pPr fontAlgn="auto">
              <a:spcBef>
                <a:spcPts val="0"/>
              </a:spcBef>
              <a:spcAft>
                <a:spcPts val="0"/>
              </a:spcAft>
              <a:defRPr/>
            </a:pPr>
            <a:endParaRPr lang="zh-CN" sz="1350">
              <a:latin typeface="+mn-lt"/>
              <a:ea typeface="+mn-ea"/>
            </a:endParaRPr>
          </a:p>
        </p:txBody>
      </p:sp>
      <p:sp>
        <p:nvSpPr>
          <p:cNvPr id="31" name="Title 1"/>
          <p:cNvSpPr txBox="1"/>
          <p:nvPr/>
        </p:nvSpPr>
        <p:spPr>
          <a:xfrm>
            <a:off x="817563" y="188913"/>
            <a:ext cx="6469062" cy="379412"/>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fontAlgn="auto">
              <a:spcAft>
                <a:spcPts val="0"/>
              </a:spcAft>
              <a:defRPr/>
            </a:pP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工伤保险异地居住就医申请确认</a:t>
            </a:r>
          </a:p>
        </p:txBody>
      </p:sp>
      <p:pic>
        <p:nvPicPr>
          <p:cNvPr id="97283" name="图片 5" descr="22.JPG"/>
          <p:cNvPicPr>
            <a:picLocks noChangeAspect="1"/>
          </p:cNvPicPr>
          <p:nvPr/>
        </p:nvPicPr>
        <p:blipFill>
          <a:blip r:embed="rId2"/>
          <a:srcRect/>
          <a:stretch>
            <a:fillRect/>
          </a:stretch>
        </p:blipFill>
        <p:spPr bwMode="auto">
          <a:xfrm>
            <a:off x="785813" y="928688"/>
            <a:ext cx="7683500" cy="3714750"/>
          </a:xfrm>
          <a:prstGeom prst="rect">
            <a:avLst/>
          </a:prstGeom>
          <a:noFill/>
          <a:ln w="9525">
            <a:noFill/>
            <a:miter lim="800000"/>
            <a:headEnd/>
            <a:tailEnd/>
          </a:ln>
        </p:spPr>
      </p:pic>
      <p:sp>
        <p:nvSpPr>
          <p:cNvPr id="7" name="圆角矩形 6"/>
          <p:cNvSpPr/>
          <p:nvPr/>
        </p:nvSpPr>
        <p:spPr>
          <a:xfrm>
            <a:off x="7215188" y="3214688"/>
            <a:ext cx="500062" cy="35718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17563" y="188913"/>
            <a:ext cx="6469062" cy="379412"/>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fontAlgn="auto">
              <a:spcAft>
                <a:spcPts val="0"/>
              </a:spcAft>
              <a:defRPr/>
            </a:pP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工伤保险异地居住就医申请确认</a:t>
            </a:r>
          </a:p>
        </p:txBody>
      </p:sp>
      <p:pic>
        <p:nvPicPr>
          <p:cNvPr id="98306" name="图片 3" descr="15.JPG"/>
          <p:cNvPicPr>
            <a:picLocks noChangeAspect="1"/>
          </p:cNvPicPr>
          <p:nvPr/>
        </p:nvPicPr>
        <p:blipFill>
          <a:blip r:embed="rId2"/>
          <a:srcRect/>
          <a:stretch>
            <a:fillRect/>
          </a:stretch>
        </p:blipFill>
        <p:spPr bwMode="auto">
          <a:xfrm>
            <a:off x="857250" y="714375"/>
            <a:ext cx="6929438" cy="1397000"/>
          </a:xfrm>
          <a:prstGeom prst="rect">
            <a:avLst/>
          </a:prstGeom>
          <a:noFill/>
          <a:ln w="9525">
            <a:noFill/>
            <a:miter lim="800000"/>
            <a:headEnd/>
            <a:tailEnd/>
          </a:ln>
        </p:spPr>
      </p:pic>
      <p:pic>
        <p:nvPicPr>
          <p:cNvPr id="98307" name="图片 4" descr="16.JPG"/>
          <p:cNvPicPr>
            <a:picLocks noChangeAspect="1"/>
          </p:cNvPicPr>
          <p:nvPr/>
        </p:nvPicPr>
        <p:blipFill>
          <a:blip r:embed="rId3"/>
          <a:srcRect/>
          <a:stretch>
            <a:fillRect/>
          </a:stretch>
        </p:blipFill>
        <p:spPr bwMode="auto">
          <a:xfrm>
            <a:off x="857250" y="2071688"/>
            <a:ext cx="6929438" cy="2803525"/>
          </a:xfrm>
          <a:prstGeom prst="rect">
            <a:avLst/>
          </a:prstGeom>
          <a:noFill/>
          <a:ln w="9525">
            <a:noFill/>
            <a:miter lim="800000"/>
            <a:headEnd/>
            <a:tailEnd/>
          </a:ln>
        </p:spPr>
      </p:pic>
      <p:sp>
        <p:nvSpPr>
          <p:cNvPr id="98308" name="文本框 56"/>
          <p:cNvSpPr txBox="1">
            <a:spLocks noChangeArrowheads="1"/>
          </p:cNvSpPr>
          <p:nvPr/>
        </p:nvSpPr>
        <p:spPr bwMode="auto">
          <a:xfrm>
            <a:off x="2571750" y="1071563"/>
            <a:ext cx="5500688" cy="279400"/>
          </a:xfrm>
          <a:prstGeom prst="rect">
            <a:avLst/>
          </a:prstGeom>
          <a:noFill/>
          <a:ln w="9525">
            <a:noFill/>
            <a:miter lim="800000"/>
            <a:headEnd/>
            <a:tailEnd/>
          </a:ln>
        </p:spPr>
        <p:txBody>
          <a:bodyPr>
            <a:spAutoFit/>
          </a:bodyPr>
          <a:lstStyle/>
          <a:p>
            <a:pPr>
              <a:lnSpc>
                <a:spcPct val="120000"/>
              </a:lnSpc>
            </a:pPr>
            <a:r>
              <a:rPr lang="en-US" altLang="zh-CN" sz="1100">
                <a:solidFill>
                  <a:srgbClr val="FF0000"/>
                </a:solidFill>
                <a:latin typeface="Calibri" pitchFamily="34" charset="0"/>
              </a:rPr>
              <a:t>1.</a:t>
            </a:r>
            <a:r>
              <a:rPr lang="zh-CN" altLang="en-US" sz="1100">
                <a:solidFill>
                  <a:srgbClr val="FF0000"/>
                </a:solidFill>
                <a:latin typeface="Calibri" pitchFamily="34" charset="0"/>
              </a:rPr>
              <a:t>输入证件号码，自动带出人员基本信息</a:t>
            </a:r>
            <a:endParaRPr lang="zh-CN" altLang="en-US" sz="1100">
              <a:solidFill>
                <a:srgbClr val="FF0000"/>
              </a:solidFill>
              <a:latin typeface="微软雅黑" pitchFamily="34" charset="-122"/>
              <a:ea typeface="微软雅黑" pitchFamily="34" charset="-122"/>
            </a:endParaRPr>
          </a:p>
        </p:txBody>
      </p:sp>
      <p:sp>
        <p:nvSpPr>
          <p:cNvPr id="7" name="矩形 6"/>
          <p:cNvSpPr/>
          <p:nvPr/>
        </p:nvSpPr>
        <p:spPr>
          <a:xfrm>
            <a:off x="1071563" y="1357313"/>
            <a:ext cx="2214562" cy="2857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8310" name="文本框 56"/>
          <p:cNvSpPr txBox="1">
            <a:spLocks noChangeArrowheads="1"/>
          </p:cNvSpPr>
          <p:nvPr/>
        </p:nvSpPr>
        <p:spPr bwMode="auto">
          <a:xfrm>
            <a:off x="3143250" y="2143125"/>
            <a:ext cx="1857375" cy="279400"/>
          </a:xfrm>
          <a:prstGeom prst="rect">
            <a:avLst/>
          </a:prstGeom>
          <a:noFill/>
          <a:ln w="9525">
            <a:noFill/>
            <a:miter lim="800000"/>
            <a:headEnd/>
            <a:tailEnd/>
          </a:ln>
        </p:spPr>
        <p:txBody>
          <a:bodyPr>
            <a:spAutoFit/>
          </a:bodyPr>
          <a:lstStyle/>
          <a:p>
            <a:pPr>
              <a:lnSpc>
                <a:spcPct val="120000"/>
              </a:lnSpc>
            </a:pPr>
            <a:r>
              <a:rPr lang="en-US" altLang="zh-CN" sz="1100">
                <a:solidFill>
                  <a:srgbClr val="FF0000"/>
                </a:solidFill>
                <a:latin typeface="Calibri" pitchFamily="34" charset="0"/>
              </a:rPr>
              <a:t>2.</a:t>
            </a:r>
            <a:r>
              <a:rPr lang="zh-CN" altLang="en-US" sz="1100">
                <a:solidFill>
                  <a:srgbClr val="FF0000"/>
                </a:solidFill>
                <a:latin typeface="Calibri" pitchFamily="34" charset="0"/>
              </a:rPr>
              <a:t>填写对应的申请信息</a:t>
            </a:r>
            <a:endParaRPr lang="zh-CN" altLang="en-US" sz="1100">
              <a:solidFill>
                <a:srgbClr val="FF0000"/>
              </a:solidFill>
              <a:latin typeface="微软雅黑" pitchFamily="34" charset="-122"/>
              <a:ea typeface="微软雅黑" pitchFamily="34" charset="-122"/>
            </a:endParaRPr>
          </a:p>
        </p:txBody>
      </p:sp>
      <p:sp>
        <p:nvSpPr>
          <p:cNvPr id="98311" name="文本框 56"/>
          <p:cNvSpPr txBox="1">
            <a:spLocks noChangeArrowheads="1"/>
          </p:cNvSpPr>
          <p:nvPr/>
        </p:nvSpPr>
        <p:spPr bwMode="auto">
          <a:xfrm>
            <a:off x="2071688" y="3429000"/>
            <a:ext cx="3714750" cy="295275"/>
          </a:xfrm>
          <a:prstGeom prst="rect">
            <a:avLst/>
          </a:prstGeom>
          <a:noFill/>
          <a:ln w="9525">
            <a:noFill/>
            <a:miter lim="800000"/>
            <a:headEnd/>
            <a:tailEnd/>
          </a:ln>
        </p:spPr>
        <p:txBody>
          <a:bodyPr>
            <a:spAutoFit/>
          </a:bodyPr>
          <a:lstStyle/>
          <a:p>
            <a:pPr>
              <a:lnSpc>
                <a:spcPct val="120000"/>
              </a:lnSpc>
            </a:pPr>
            <a:r>
              <a:rPr lang="en-US" altLang="zh-CN" sz="1100">
                <a:solidFill>
                  <a:srgbClr val="FF0000"/>
                </a:solidFill>
                <a:latin typeface="Calibri" pitchFamily="34" charset="0"/>
              </a:rPr>
              <a:t>3.</a:t>
            </a:r>
            <a:r>
              <a:rPr lang="zh-CN" altLang="en-US" sz="1100">
                <a:solidFill>
                  <a:srgbClr val="FF0000"/>
                </a:solidFill>
                <a:latin typeface="Calibri" pitchFamily="34" charset="0"/>
              </a:rPr>
              <a:t>填写异地就医医院信息，最多选择三家医院</a:t>
            </a:r>
            <a:endParaRPr lang="zh-CN" altLang="en-US" sz="1100">
              <a:solidFill>
                <a:srgbClr val="FF0000"/>
              </a:solidFill>
              <a:latin typeface="微软雅黑" pitchFamily="34" charset="-122"/>
              <a:ea typeface="微软雅黑" pitchFamily="34" charset="-122"/>
            </a:endParaRPr>
          </a:p>
        </p:txBody>
      </p:sp>
      <p:sp>
        <p:nvSpPr>
          <p:cNvPr id="11" name="矩形 10"/>
          <p:cNvSpPr/>
          <p:nvPr/>
        </p:nvSpPr>
        <p:spPr>
          <a:xfrm>
            <a:off x="7572375" y="2928938"/>
            <a:ext cx="285750" cy="9286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8313" name="文本框 56"/>
          <p:cNvSpPr txBox="1">
            <a:spLocks noChangeArrowheads="1"/>
          </p:cNvSpPr>
          <p:nvPr/>
        </p:nvSpPr>
        <p:spPr bwMode="auto">
          <a:xfrm>
            <a:off x="7429500" y="3786188"/>
            <a:ext cx="1714500" cy="295275"/>
          </a:xfrm>
          <a:prstGeom prst="rect">
            <a:avLst/>
          </a:prstGeom>
          <a:noFill/>
          <a:ln w="9525">
            <a:noFill/>
            <a:miter lim="800000"/>
            <a:headEnd/>
            <a:tailEnd/>
          </a:ln>
        </p:spPr>
        <p:txBody>
          <a:bodyPr>
            <a:spAutoFit/>
          </a:bodyPr>
          <a:lstStyle/>
          <a:p>
            <a:pPr>
              <a:lnSpc>
                <a:spcPct val="120000"/>
              </a:lnSpc>
            </a:pPr>
            <a:r>
              <a:rPr lang="en-US" altLang="zh-CN" sz="1100">
                <a:solidFill>
                  <a:srgbClr val="FF0000"/>
                </a:solidFill>
                <a:latin typeface="Calibri" pitchFamily="34" charset="0"/>
              </a:rPr>
              <a:t>4.</a:t>
            </a:r>
            <a:r>
              <a:rPr lang="zh-CN" altLang="en-US" sz="1100">
                <a:solidFill>
                  <a:srgbClr val="FF0000"/>
                </a:solidFill>
                <a:latin typeface="Calibri" pitchFamily="34" charset="0"/>
              </a:rPr>
              <a:t>上传对应的申请材料</a:t>
            </a:r>
            <a:endParaRPr lang="zh-CN" altLang="en-US" sz="1100">
              <a:solidFill>
                <a:srgbClr val="FF0000"/>
              </a:solidFill>
              <a:latin typeface="微软雅黑" pitchFamily="34" charset="-122"/>
              <a:ea typeface="微软雅黑" pitchFamily="34" charset="-122"/>
            </a:endParaRPr>
          </a:p>
        </p:txBody>
      </p:sp>
      <p:sp>
        <p:nvSpPr>
          <p:cNvPr id="13" name="矩形 12"/>
          <p:cNvSpPr/>
          <p:nvPr/>
        </p:nvSpPr>
        <p:spPr>
          <a:xfrm>
            <a:off x="3571875" y="4572000"/>
            <a:ext cx="642938" cy="2857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8315" name="文本框 56"/>
          <p:cNvSpPr txBox="1">
            <a:spLocks noChangeArrowheads="1"/>
          </p:cNvSpPr>
          <p:nvPr/>
        </p:nvSpPr>
        <p:spPr bwMode="auto">
          <a:xfrm>
            <a:off x="4286250" y="4572000"/>
            <a:ext cx="5786438" cy="295275"/>
          </a:xfrm>
          <a:prstGeom prst="rect">
            <a:avLst/>
          </a:prstGeom>
          <a:noFill/>
          <a:ln w="9525">
            <a:noFill/>
            <a:miter lim="800000"/>
            <a:headEnd/>
            <a:tailEnd/>
          </a:ln>
        </p:spPr>
        <p:txBody>
          <a:bodyPr>
            <a:spAutoFit/>
          </a:bodyPr>
          <a:lstStyle/>
          <a:p>
            <a:pPr>
              <a:lnSpc>
                <a:spcPct val="120000"/>
              </a:lnSpc>
            </a:pPr>
            <a:r>
              <a:rPr lang="en-US" altLang="zh-CN" sz="1100">
                <a:solidFill>
                  <a:srgbClr val="FF0000"/>
                </a:solidFill>
                <a:latin typeface="Calibri" pitchFamily="34" charset="0"/>
              </a:rPr>
              <a:t>5.</a:t>
            </a:r>
            <a:r>
              <a:rPr lang="zh-CN" altLang="en-US" sz="1100">
                <a:solidFill>
                  <a:srgbClr val="FF0000"/>
                </a:solidFill>
                <a:latin typeface="Calibri" pitchFamily="34" charset="0"/>
              </a:rPr>
              <a:t>点击“确认提交”按钮，发起工伤异地就医网上申请流程</a:t>
            </a:r>
            <a:endParaRPr lang="zh-CN" altLang="en-US" sz="1100">
              <a:solidFill>
                <a:srgbClr val="FF0000"/>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17563" y="188913"/>
            <a:ext cx="6469062" cy="379412"/>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fontAlgn="auto">
              <a:spcAft>
                <a:spcPts val="0"/>
              </a:spcAft>
              <a:defRPr/>
            </a:pP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工伤保险异地居住就医申请确认</a:t>
            </a:r>
          </a:p>
        </p:txBody>
      </p:sp>
      <p:pic>
        <p:nvPicPr>
          <p:cNvPr id="99330" name="图片 13" descr="21.JPG"/>
          <p:cNvPicPr>
            <a:picLocks noChangeAspect="1"/>
          </p:cNvPicPr>
          <p:nvPr/>
        </p:nvPicPr>
        <p:blipFill>
          <a:blip r:embed="rId2"/>
          <a:srcRect/>
          <a:stretch>
            <a:fillRect/>
          </a:stretch>
        </p:blipFill>
        <p:spPr bwMode="auto">
          <a:xfrm>
            <a:off x="571500" y="1071563"/>
            <a:ext cx="3851275" cy="1527175"/>
          </a:xfrm>
          <a:prstGeom prst="rect">
            <a:avLst/>
          </a:prstGeom>
          <a:noFill/>
          <a:ln w="9525">
            <a:noFill/>
            <a:miter lim="800000"/>
            <a:headEnd/>
            <a:tailEnd/>
          </a:ln>
        </p:spPr>
      </p:pic>
      <p:sp>
        <p:nvSpPr>
          <p:cNvPr id="15" name="文本框 56">
            <a:hlinkClick r:id="rId3" action="ppaction://hlinksldjump"/>
          </p:cNvPr>
          <p:cNvSpPr txBox="1"/>
          <p:nvPr/>
        </p:nvSpPr>
        <p:spPr>
          <a:xfrm>
            <a:off x="785813" y="3000375"/>
            <a:ext cx="3357562" cy="1446213"/>
          </a:xfrm>
          <a:prstGeom prst="rect">
            <a:avLst/>
          </a:prstGeom>
          <a:noFill/>
        </p:spPr>
        <p:txBody>
          <a:bodyPr>
            <a:spAutoFit/>
          </a:bodyPr>
          <a:lstStyle/>
          <a:p>
            <a:pPr fontAlgn="auto">
              <a:lnSpc>
                <a:spcPct val="200000"/>
              </a:lnSpc>
              <a:spcBef>
                <a:spcPts val="0"/>
              </a:spcBef>
              <a:spcAft>
                <a:spcPts val="0"/>
              </a:spcAft>
              <a:defRPr/>
            </a:pPr>
            <a:r>
              <a:rPr lang="en-US" altLang="zh-CN" sz="1100" dirty="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100" dirty="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点击材料列表进入上传页面</a:t>
            </a:r>
            <a:endParaRPr lang="en-US" altLang="zh-CN" sz="1100" dirty="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200000"/>
              </a:lnSpc>
              <a:spcBef>
                <a:spcPts val="0"/>
              </a:spcBef>
              <a:spcAft>
                <a:spcPts val="0"/>
              </a:spcAft>
              <a:defRPr/>
            </a:pPr>
            <a:r>
              <a:rPr lang="en-US" altLang="zh-CN" sz="1100" dirty="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100" dirty="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选择所需上传的材料条目</a:t>
            </a:r>
            <a:endParaRPr lang="en-US" altLang="zh-CN" sz="1100" dirty="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200000"/>
              </a:lnSpc>
              <a:spcBef>
                <a:spcPts val="0"/>
              </a:spcBef>
              <a:spcAft>
                <a:spcPts val="0"/>
              </a:spcAft>
              <a:defRPr/>
            </a:pPr>
            <a:r>
              <a:rPr lang="en-US" altLang="zh-CN" sz="1100" dirty="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100" dirty="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点击右侧相机按钮进行上传</a:t>
            </a:r>
            <a:endParaRPr lang="en-US" altLang="zh-CN" sz="1100" dirty="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200000"/>
              </a:lnSpc>
              <a:spcBef>
                <a:spcPts val="0"/>
              </a:spcBef>
              <a:spcAft>
                <a:spcPts val="0"/>
              </a:spcAft>
              <a:defRPr/>
            </a:pPr>
            <a:r>
              <a:rPr lang="en-US" altLang="zh-CN" sz="1100" dirty="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4. </a:t>
            </a:r>
            <a:r>
              <a:rPr lang="zh-CN" altLang="en-US" sz="1100" dirty="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上传完成后点击左上角箭头返回到申请页面</a:t>
            </a:r>
            <a:endParaRPr lang="zh-CN" sz="1100" dirty="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 name="圆角矩形 16"/>
          <p:cNvSpPr/>
          <p:nvPr/>
        </p:nvSpPr>
        <p:spPr>
          <a:xfrm>
            <a:off x="428625" y="2857500"/>
            <a:ext cx="4000500" cy="1857375"/>
          </a:xfrm>
          <a:prstGeom prst="round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aphicFrame>
        <p:nvGraphicFramePr>
          <p:cNvPr id="7" name="表格 6"/>
          <p:cNvGraphicFramePr>
            <a:graphicFrameLocks noGrp="1"/>
          </p:cNvGraphicFramePr>
          <p:nvPr/>
        </p:nvGraphicFramePr>
        <p:xfrm>
          <a:off x="4929188" y="714375"/>
          <a:ext cx="3159053" cy="4261941"/>
        </p:xfrm>
        <a:graphic>
          <a:graphicData uri="http://schemas.openxmlformats.org/drawingml/2006/table">
            <a:tbl>
              <a:tblPr/>
              <a:tblGrid>
                <a:gridCol w="506461">
                  <a:extLst>
                    <a:ext uri="{9D8B030D-6E8A-4147-A177-3AD203B41FA5}">
                      <a16:colId xmlns="" xmlns:a16="http://schemas.microsoft.com/office/drawing/2014/main" val="20000"/>
                    </a:ext>
                  </a:extLst>
                </a:gridCol>
                <a:gridCol w="506461">
                  <a:extLst>
                    <a:ext uri="{9D8B030D-6E8A-4147-A177-3AD203B41FA5}">
                      <a16:colId xmlns="" xmlns:a16="http://schemas.microsoft.com/office/drawing/2014/main" val="20001"/>
                    </a:ext>
                  </a:extLst>
                </a:gridCol>
                <a:gridCol w="126615">
                  <a:extLst>
                    <a:ext uri="{9D8B030D-6E8A-4147-A177-3AD203B41FA5}">
                      <a16:colId xmlns="" xmlns:a16="http://schemas.microsoft.com/office/drawing/2014/main" val="20002"/>
                    </a:ext>
                  </a:extLst>
                </a:gridCol>
                <a:gridCol w="120285">
                  <a:extLst>
                    <a:ext uri="{9D8B030D-6E8A-4147-A177-3AD203B41FA5}">
                      <a16:colId xmlns="" xmlns:a16="http://schemas.microsoft.com/office/drawing/2014/main" val="20003"/>
                    </a:ext>
                  </a:extLst>
                </a:gridCol>
                <a:gridCol w="120285">
                  <a:extLst>
                    <a:ext uri="{9D8B030D-6E8A-4147-A177-3AD203B41FA5}">
                      <a16:colId xmlns="" xmlns:a16="http://schemas.microsoft.com/office/drawing/2014/main" val="20004"/>
                    </a:ext>
                  </a:extLst>
                </a:gridCol>
                <a:gridCol w="126615">
                  <a:extLst>
                    <a:ext uri="{9D8B030D-6E8A-4147-A177-3AD203B41FA5}">
                      <a16:colId xmlns="" xmlns:a16="http://schemas.microsoft.com/office/drawing/2014/main" val="20005"/>
                    </a:ext>
                  </a:extLst>
                </a:gridCol>
                <a:gridCol w="126615">
                  <a:extLst>
                    <a:ext uri="{9D8B030D-6E8A-4147-A177-3AD203B41FA5}">
                      <a16:colId xmlns="" xmlns:a16="http://schemas.microsoft.com/office/drawing/2014/main" val="20006"/>
                    </a:ext>
                  </a:extLst>
                </a:gridCol>
                <a:gridCol w="120285">
                  <a:extLst>
                    <a:ext uri="{9D8B030D-6E8A-4147-A177-3AD203B41FA5}">
                      <a16:colId xmlns="" xmlns:a16="http://schemas.microsoft.com/office/drawing/2014/main" val="20007"/>
                    </a:ext>
                  </a:extLst>
                </a:gridCol>
                <a:gridCol w="107623">
                  <a:extLst>
                    <a:ext uri="{9D8B030D-6E8A-4147-A177-3AD203B41FA5}">
                      <a16:colId xmlns="" xmlns:a16="http://schemas.microsoft.com/office/drawing/2014/main" val="20008"/>
                    </a:ext>
                  </a:extLst>
                </a:gridCol>
                <a:gridCol w="126615">
                  <a:extLst>
                    <a:ext uri="{9D8B030D-6E8A-4147-A177-3AD203B41FA5}">
                      <a16:colId xmlns="" xmlns:a16="http://schemas.microsoft.com/office/drawing/2014/main" val="20009"/>
                    </a:ext>
                  </a:extLst>
                </a:gridCol>
                <a:gridCol w="113954">
                  <a:extLst>
                    <a:ext uri="{9D8B030D-6E8A-4147-A177-3AD203B41FA5}">
                      <a16:colId xmlns="" xmlns:a16="http://schemas.microsoft.com/office/drawing/2014/main" val="20010"/>
                    </a:ext>
                  </a:extLst>
                </a:gridCol>
                <a:gridCol w="113954">
                  <a:extLst>
                    <a:ext uri="{9D8B030D-6E8A-4147-A177-3AD203B41FA5}">
                      <a16:colId xmlns="" xmlns:a16="http://schemas.microsoft.com/office/drawing/2014/main" val="20011"/>
                    </a:ext>
                  </a:extLst>
                </a:gridCol>
                <a:gridCol w="113954">
                  <a:extLst>
                    <a:ext uri="{9D8B030D-6E8A-4147-A177-3AD203B41FA5}">
                      <a16:colId xmlns="" xmlns:a16="http://schemas.microsoft.com/office/drawing/2014/main" val="20012"/>
                    </a:ext>
                  </a:extLst>
                </a:gridCol>
                <a:gridCol w="107623">
                  <a:extLst>
                    <a:ext uri="{9D8B030D-6E8A-4147-A177-3AD203B41FA5}">
                      <a16:colId xmlns="" xmlns:a16="http://schemas.microsoft.com/office/drawing/2014/main" val="20013"/>
                    </a:ext>
                  </a:extLst>
                </a:gridCol>
                <a:gridCol w="113954">
                  <a:extLst>
                    <a:ext uri="{9D8B030D-6E8A-4147-A177-3AD203B41FA5}">
                      <a16:colId xmlns="" xmlns:a16="http://schemas.microsoft.com/office/drawing/2014/main" val="20014"/>
                    </a:ext>
                  </a:extLst>
                </a:gridCol>
                <a:gridCol w="113954">
                  <a:extLst>
                    <a:ext uri="{9D8B030D-6E8A-4147-A177-3AD203B41FA5}">
                      <a16:colId xmlns="" xmlns:a16="http://schemas.microsoft.com/office/drawing/2014/main" val="20015"/>
                    </a:ext>
                  </a:extLst>
                </a:gridCol>
                <a:gridCol w="126615">
                  <a:extLst>
                    <a:ext uri="{9D8B030D-6E8A-4147-A177-3AD203B41FA5}">
                      <a16:colId xmlns="" xmlns:a16="http://schemas.microsoft.com/office/drawing/2014/main" val="20016"/>
                    </a:ext>
                  </a:extLst>
                </a:gridCol>
                <a:gridCol w="126615">
                  <a:extLst>
                    <a:ext uri="{9D8B030D-6E8A-4147-A177-3AD203B41FA5}">
                      <a16:colId xmlns="" xmlns:a16="http://schemas.microsoft.com/office/drawing/2014/main" val="20017"/>
                    </a:ext>
                  </a:extLst>
                </a:gridCol>
                <a:gridCol w="120285">
                  <a:extLst>
                    <a:ext uri="{9D8B030D-6E8A-4147-A177-3AD203B41FA5}">
                      <a16:colId xmlns="" xmlns:a16="http://schemas.microsoft.com/office/drawing/2014/main" val="20018"/>
                    </a:ext>
                  </a:extLst>
                </a:gridCol>
                <a:gridCol w="120285">
                  <a:extLst>
                    <a:ext uri="{9D8B030D-6E8A-4147-A177-3AD203B41FA5}">
                      <a16:colId xmlns="" xmlns:a16="http://schemas.microsoft.com/office/drawing/2014/main" val="20019"/>
                    </a:ext>
                  </a:extLst>
                </a:gridCol>
              </a:tblGrid>
              <a:tr h="128293">
                <a:tc gridSpan="20">
                  <a:txBody>
                    <a:bodyPr/>
                    <a:lstStyle/>
                    <a:p>
                      <a:pPr algn="ctr" fontAlgn="ctr"/>
                      <a:r>
                        <a:rPr lang="zh-CN" altLang="en-US" sz="800" b="1" i="0" u="none" strike="noStrike" dirty="0">
                          <a:solidFill>
                            <a:srgbClr val="000000"/>
                          </a:solidFill>
                          <a:latin typeface="SimSun"/>
                        </a:rPr>
                        <a:t>工伤职工异地居住就医申请表</a:t>
                      </a:r>
                    </a:p>
                  </a:txBody>
                  <a:tcPr marL="4138" marR="4138" marT="4138"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10000"/>
                  </a:ext>
                </a:extLst>
              </a:tr>
              <a:tr h="196578">
                <a:tc gridSpan="2">
                  <a:txBody>
                    <a:bodyPr/>
                    <a:lstStyle/>
                    <a:p>
                      <a:pPr algn="ctr" fontAlgn="ctr"/>
                      <a:r>
                        <a:rPr lang="zh-CN" altLang="en-US" sz="700" b="0" i="0" u="none" strike="noStrike">
                          <a:solidFill>
                            <a:srgbClr val="000000"/>
                          </a:solidFill>
                          <a:latin typeface="SimSun"/>
                        </a:rPr>
                        <a:t>工伤职工姓名</a:t>
                      </a:r>
                    </a:p>
                  </a:txBody>
                  <a:tcPr marL="4138" marR="4138" marT="41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gridSpan="7">
                  <a:txBody>
                    <a:bodyPr/>
                    <a:lstStyle/>
                    <a:p>
                      <a:pPr algn="ctr" fontAlgn="ctr"/>
                      <a:r>
                        <a:rPr lang="zh-CN" altLang="en-US" sz="700" b="0" i="0" u="none" strike="noStrike">
                          <a:solidFill>
                            <a:srgbClr val="000000"/>
                          </a:solidFill>
                          <a:latin typeface="SimSun"/>
                        </a:rPr>
                        <a:t>　</a:t>
                      </a:r>
                    </a:p>
                  </a:txBody>
                  <a:tcPr marL="4138" marR="4138" marT="41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4">
                  <a:txBody>
                    <a:bodyPr/>
                    <a:lstStyle/>
                    <a:p>
                      <a:pPr algn="ctr" fontAlgn="ctr"/>
                      <a:r>
                        <a:rPr lang="zh-CN" altLang="en-US" sz="700" b="0" i="0" u="none" strike="noStrike">
                          <a:solidFill>
                            <a:srgbClr val="000000"/>
                          </a:solidFill>
                          <a:latin typeface="SimSun"/>
                        </a:rPr>
                        <a:t>移动电话</a:t>
                      </a:r>
                    </a:p>
                  </a:txBody>
                  <a:tcPr marL="4138" marR="4138" marT="41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7">
                  <a:txBody>
                    <a:bodyPr/>
                    <a:lstStyle/>
                    <a:p>
                      <a:pPr algn="l" fontAlgn="ctr"/>
                      <a:r>
                        <a:rPr lang="zh-CN" altLang="en-US" sz="500" b="0" i="0" u="none" strike="noStrike">
                          <a:solidFill>
                            <a:srgbClr val="000000"/>
                          </a:solidFill>
                          <a:latin typeface="SimSun"/>
                        </a:rPr>
                        <a:t>　</a:t>
                      </a:r>
                    </a:p>
                  </a:txBody>
                  <a:tcPr marL="4138" marR="4138" marT="41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10001"/>
                  </a:ext>
                </a:extLst>
              </a:tr>
              <a:tr h="202786">
                <a:tc gridSpan="2">
                  <a:txBody>
                    <a:bodyPr/>
                    <a:lstStyle/>
                    <a:p>
                      <a:pPr algn="ctr" fontAlgn="ctr"/>
                      <a:r>
                        <a:rPr lang="zh-CN" altLang="en-US" sz="700" b="0" i="0" u="none" strike="noStrike">
                          <a:solidFill>
                            <a:srgbClr val="000000"/>
                          </a:solidFill>
                          <a:latin typeface="SimSun"/>
                        </a:rPr>
                        <a:t>公民身份号码</a:t>
                      </a:r>
                      <a:br>
                        <a:rPr lang="zh-CN" altLang="en-US" sz="700" b="0" i="0" u="none" strike="noStrike">
                          <a:solidFill>
                            <a:srgbClr val="000000"/>
                          </a:solidFill>
                          <a:latin typeface="SimSun"/>
                        </a:rPr>
                      </a:br>
                      <a:r>
                        <a:rPr lang="en-US" altLang="zh-CN" sz="700" b="0" i="0" u="none" strike="noStrike">
                          <a:solidFill>
                            <a:srgbClr val="000000"/>
                          </a:solidFill>
                          <a:latin typeface="SimSun"/>
                        </a:rPr>
                        <a:t>(</a:t>
                      </a:r>
                      <a:r>
                        <a:rPr lang="zh-CN" altLang="en-US" sz="700" b="0" i="0" u="none" strike="noStrike">
                          <a:solidFill>
                            <a:srgbClr val="000000"/>
                          </a:solidFill>
                          <a:latin typeface="SimSun"/>
                        </a:rPr>
                        <a:t>社会保障号</a:t>
                      </a:r>
                      <a:r>
                        <a:rPr lang="en-US" altLang="zh-CN" sz="700" b="0" i="0" u="none" strike="noStrike">
                          <a:solidFill>
                            <a:srgbClr val="000000"/>
                          </a:solidFill>
                          <a:latin typeface="SimSun"/>
                        </a:rPr>
                        <a:t>)</a:t>
                      </a:r>
                    </a:p>
                  </a:txBody>
                  <a:tcPr marL="4138" marR="4138" marT="41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fontAlgn="ctr"/>
                      <a:r>
                        <a:rPr lang="zh-CN" altLang="en-US" sz="700" b="0" i="0" u="none" strike="noStrike">
                          <a:solidFill>
                            <a:srgbClr val="000000"/>
                          </a:solidFill>
                          <a:latin typeface="SimSun"/>
                        </a:rPr>
                        <a:t>　</a:t>
                      </a:r>
                    </a:p>
                  </a:txBody>
                  <a:tcPr marL="4138" marR="4138" marT="41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700" b="0" i="0" u="none" strike="noStrike">
                          <a:solidFill>
                            <a:srgbClr val="000000"/>
                          </a:solidFill>
                          <a:latin typeface="SimSun"/>
                        </a:rPr>
                        <a:t>　</a:t>
                      </a:r>
                    </a:p>
                  </a:txBody>
                  <a:tcPr marL="4138" marR="4138" marT="41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700" b="0" i="0" u="none" strike="noStrike">
                          <a:solidFill>
                            <a:srgbClr val="000000"/>
                          </a:solidFill>
                          <a:latin typeface="SimSun"/>
                        </a:rPr>
                        <a:t>　</a:t>
                      </a:r>
                    </a:p>
                  </a:txBody>
                  <a:tcPr marL="4138" marR="4138" marT="41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700" b="0" i="0" u="none" strike="noStrike">
                          <a:solidFill>
                            <a:srgbClr val="000000"/>
                          </a:solidFill>
                          <a:latin typeface="SimSun"/>
                        </a:rPr>
                        <a:t>　</a:t>
                      </a:r>
                    </a:p>
                  </a:txBody>
                  <a:tcPr marL="4138" marR="4138" marT="41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SimSun"/>
                        </a:rPr>
                        <a:t>　</a:t>
                      </a:r>
                    </a:p>
                  </a:txBody>
                  <a:tcPr marL="4138" marR="4138" marT="41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SimSun"/>
                        </a:rPr>
                        <a:t>　</a:t>
                      </a:r>
                    </a:p>
                  </a:txBody>
                  <a:tcPr marL="4138" marR="4138" marT="41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SimSun"/>
                        </a:rPr>
                        <a:t>　</a:t>
                      </a:r>
                    </a:p>
                  </a:txBody>
                  <a:tcPr marL="4138" marR="4138" marT="41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SimSun"/>
                        </a:rPr>
                        <a:t>　</a:t>
                      </a:r>
                    </a:p>
                  </a:txBody>
                  <a:tcPr marL="4138" marR="4138" marT="41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SimSun"/>
                        </a:rPr>
                        <a:t>　</a:t>
                      </a:r>
                    </a:p>
                  </a:txBody>
                  <a:tcPr marL="4138" marR="4138" marT="41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SimSun"/>
                        </a:rPr>
                        <a:t>　</a:t>
                      </a:r>
                    </a:p>
                  </a:txBody>
                  <a:tcPr marL="4138" marR="4138" marT="41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SimSun"/>
                        </a:rPr>
                        <a:t>　</a:t>
                      </a:r>
                    </a:p>
                  </a:txBody>
                  <a:tcPr marL="4138" marR="4138" marT="41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SimSun"/>
                        </a:rPr>
                        <a:t>　</a:t>
                      </a:r>
                    </a:p>
                  </a:txBody>
                  <a:tcPr marL="4138" marR="4138" marT="41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SimSun"/>
                        </a:rPr>
                        <a:t>　</a:t>
                      </a:r>
                    </a:p>
                  </a:txBody>
                  <a:tcPr marL="4138" marR="4138" marT="41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SimSun"/>
                        </a:rPr>
                        <a:t>　</a:t>
                      </a:r>
                    </a:p>
                  </a:txBody>
                  <a:tcPr marL="4138" marR="4138" marT="41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SimSun"/>
                        </a:rPr>
                        <a:t>　</a:t>
                      </a:r>
                    </a:p>
                  </a:txBody>
                  <a:tcPr marL="4138" marR="4138" marT="41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SimSun"/>
                        </a:rPr>
                        <a:t>　</a:t>
                      </a:r>
                    </a:p>
                  </a:txBody>
                  <a:tcPr marL="4138" marR="4138" marT="41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SimSun"/>
                        </a:rPr>
                        <a:t>　</a:t>
                      </a:r>
                    </a:p>
                  </a:txBody>
                  <a:tcPr marL="4138" marR="4138" marT="41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SimSun"/>
                        </a:rPr>
                        <a:t>　</a:t>
                      </a:r>
                    </a:p>
                  </a:txBody>
                  <a:tcPr marL="4138" marR="4138" marT="41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197613">
                <a:tc gridSpan="2">
                  <a:txBody>
                    <a:bodyPr/>
                    <a:lstStyle/>
                    <a:p>
                      <a:pPr algn="ctr" fontAlgn="ctr"/>
                      <a:r>
                        <a:rPr lang="zh-CN" altLang="en-US" sz="700" b="0" i="0" u="none" strike="noStrike">
                          <a:solidFill>
                            <a:srgbClr val="000000"/>
                          </a:solidFill>
                          <a:latin typeface="SimSun"/>
                        </a:rPr>
                        <a:t>其他证件类型</a:t>
                      </a:r>
                    </a:p>
                  </a:txBody>
                  <a:tcPr marL="4138" marR="4138" marT="41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gridSpan="5">
                  <a:txBody>
                    <a:bodyPr/>
                    <a:lstStyle/>
                    <a:p>
                      <a:pPr algn="l" fontAlgn="ctr"/>
                      <a:r>
                        <a:rPr lang="zh-CN" altLang="en-US" sz="500" b="0" i="0" u="none" strike="noStrike">
                          <a:solidFill>
                            <a:srgbClr val="000000"/>
                          </a:solidFill>
                          <a:latin typeface="SimSun"/>
                        </a:rPr>
                        <a:t>　</a:t>
                      </a:r>
                    </a:p>
                  </a:txBody>
                  <a:tcPr marL="4138" marR="4138" marT="41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3">
                  <a:txBody>
                    <a:bodyPr/>
                    <a:lstStyle/>
                    <a:p>
                      <a:pPr algn="ctr" fontAlgn="ctr"/>
                      <a:r>
                        <a:rPr lang="zh-CN" altLang="en-US" sz="700" b="0" i="0" u="none" strike="noStrike">
                          <a:solidFill>
                            <a:srgbClr val="000000"/>
                          </a:solidFill>
                          <a:latin typeface="SimSun"/>
                        </a:rPr>
                        <a:t>证件号码</a:t>
                      </a:r>
                    </a:p>
                  </a:txBody>
                  <a:tcPr marL="4138" marR="4138" marT="41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gridSpan="10">
                  <a:txBody>
                    <a:bodyPr/>
                    <a:lstStyle/>
                    <a:p>
                      <a:pPr algn="l" fontAlgn="ctr"/>
                      <a:r>
                        <a:rPr lang="zh-CN" altLang="en-US" sz="500" b="0" i="0" u="none" strike="noStrike">
                          <a:solidFill>
                            <a:srgbClr val="000000"/>
                          </a:solidFill>
                          <a:latin typeface="SimSun"/>
                        </a:rPr>
                        <a:t>　</a:t>
                      </a:r>
                    </a:p>
                  </a:txBody>
                  <a:tcPr marL="4138" marR="4138" marT="41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10003"/>
                  </a:ext>
                </a:extLst>
              </a:tr>
              <a:tr h="197613">
                <a:tc gridSpan="2">
                  <a:txBody>
                    <a:bodyPr/>
                    <a:lstStyle/>
                    <a:p>
                      <a:pPr algn="ctr" fontAlgn="ctr"/>
                      <a:r>
                        <a:rPr lang="zh-CN" altLang="en-US" sz="700" b="0" i="0" u="none" strike="noStrike">
                          <a:solidFill>
                            <a:srgbClr val="000000"/>
                          </a:solidFill>
                          <a:latin typeface="SimSun"/>
                        </a:rPr>
                        <a:t>单位全称</a:t>
                      </a:r>
                    </a:p>
                  </a:txBody>
                  <a:tcPr marL="4138" marR="4138" marT="41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gridSpan="18">
                  <a:txBody>
                    <a:bodyPr/>
                    <a:lstStyle/>
                    <a:p>
                      <a:pPr algn="l" fontAlgn="ctr"/>
                      <a:r>
                        <a:rPr lang="zh-CN" altLang="en-US" sz="500" b="0" i="0" u="none" strike="noStrike">
                          <a:solidFill>
                            <a:srgbClr val="000000"/>
                          </a:solidFill>
                          <a:latin typeface="SimSun"/>
                        </a:rPr>
                        <a:t>　</a:t>
                      </a:r>
                    </a:p>
                  </a:txBody>
                  <a:tcPr marL="4138" marR="4138" marT="41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10004"/>
                  </a:ext>
                </a:extLst>
              </a:tr>
              <a:tr h="202786">
                <a:tc>
                  <a:txBody>
                    <a:bodyPr/>
                    <a:lstStyle/>
                    <a:p>
                      <a:pPr algn="ctr" fontAlgn="ctr"/>
                      <a:r>
                        <a:rPr lang="zh-CN" altLang="en-US" sz="700" b="0" i="0" u="none" strike="noStrike">
                          <a:solidFill>
                            <a:srgbClr val="000000"/>
                          </a:solidFill>
                          <a:latin typeface="SimSun"/>
                        </a:rPr>
                        <a:t>工伤发生时间</a:t>
                      </a:r>
                    </a:p>
                  </a:txBody>
                  <a:tcPr marL="4138" marR="4138" marT="41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700" b="0" i="0" u="none" strike="noStrike">
                          <a:solidFill>
                            <a:srgbClr val="000000"/>
                          </a:solidFill>
                          <a:latin typeface="SimSun"/>
                        </a:rPr>
                        <a:t>　</a:t>
                      </a:r>
                    </a:p>
                  </a:txBody>
                  <a:tcPr marL="4138" marR="4138" marT="41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zh-CN" altLang="en-US" sz="700" b="0" i="0" u="none" strike="noStrike">
                          <a:solidFill>
                            <a:srgbClr val="000000"/>
                          </a:solidFill>
                          <a:latin typeface="SimSun"/>
                        </a:rPr>
                        <a:t>工伤认定时间</a:t>
                      </a:r>
                    </a:p>
                  </a:txBody>
                  <a:tcPr marL="4138" marR="4138" marT="41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3">
                  <a:txBody>
                    <a:bodyPr/>
                    <a:lstStyle/>
                    <a:p>
                      <a:pPr algn="l" fontAlgn="ctr"/>
                      <a:r>
                        <a:rPr lang="zh-CN" altLang="en-US" sz="500" b="0" i="0" u="none" strike="noStrike">
                          <a:solidFill>
                            <a:srgbClr val="000000"/>
                          </a:solidFill>
                          <a:latin typeface="SimSun"/>
                        </a:rPr>
                        <a:t>　</a:t>
                      </a:r>
                    </a:p>
                  </a:txBody>
                  <a:tcPr marL="4138" marR="4138" marT="41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gridSpan="4">
                  <a:txBody>
                    <a:bodyPr/>
                    <a:lstStyle/>
                    <a:p>
                      <a:pPr algn="ctr" fontAlgn="ctr"/>
                      <a:r>
                        <a:rPr lang="zh-CN" altLang="en-US" sz="700" b="0" i="0" u="none" strike="noStrike">
                          <a:solidFill>
                            <a:srgbClr val="000000"/>
                          </a:solidFill>
                          <a:latin typeface="SimSun"/>
                        </a:rPr>
                        <a:t>工伤认定编号</a:t>
                      </a:r>
                    </a:p>
                  </a:txBody>
                  <a:tcPr marL="4138" marR="4138" marT="41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7">
                  <a:txBody>
                    <a:bodyPr/>
                    <a:lstStyle/>
                    <a:p>
                      <a:pPr algn="l" fontAlgn="ctr"/>
                      <a:r>
                        <a:rPr lang="zh-CN" altLang="en-US" sz="500" b="0" i="0" u="none" strike="noStrike">
                          <a:solidFill>
                            <a:srgbClr val="000000"/>
                          </a:solidFill>
                          <a:latin typeface="SimSun"/>
                        </a:rPr>
                        <a:t>　</a:t>
                      </a:r>
                    </a:p>
                  </a:txBody>
                  <a:tcPr marL="4138" marR="4138" marT="41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10005"/>
                  </a:ext>
                </a:extLst>
              </a:tr>
              <a:tr h="197613">
                <a:tc>
                  <a:txBody>
                    <a:bodyPr/>
                    <a:lstStyle/>
                    <a:p>
                      <a:pPr algn="ctr" fontAlgn="ctr"/>
                      <a:r>
                        <a:rPr lang="zh-CN" altLang="en-US" sz="700" b="0" i="0" u="none" strike="noStrike">
                          <a:solidFill>
                            <a:srgbClr val="000000"/>
                          </a:solidFill>
                          <a:latin typeface="SimSun"/>
                        </a:rPr>
                        <a:t>伤残部位</a:t>
                      </a:r>
                    </a:p>
                  </a:txBody>
                  <a:tcPr marL="4138" marR="4138" marT="41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700" b="0" i="0" u="none" strike="noStrike">
                          <a:solidFill>
                            <a:srgbClr val="000000"/>
                          </a:solidFill>
                          <a:latin typeface="SimSun"/>
                        </a:rPr>
                        <a:t>　</a:t>
                      </a:r>
                    </a:p>
                  </a:txBody>
                  <a:tcPr marL="4138" marR="4138" marT="41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zh-CN" altLang="en-US" sz="700" b="0" i="0" u="none" strike="noStrike">
                          <a:solidFill>
                            <a:srgbClr val="000000"/>
                          </a:solidFill>
                          <a:latin typeface="SimSun"/>
                        </a:rPr>
                        <a:t>诊断内容</a:t>
                      </a:r>
                    </a:p>
                  </a:txBody>
                  <a:tcPr marL="4138" marR="4138" marT="41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14">
                  <a:txBody>
                    <a:bodyPr/>
                    <a:lstStyle/>
                    <a:p>
                      <a:pPr algn="ctr" fontAlgn="ctr"/>
                      <a:r>
                        <a:rPr lang="zh-CN" altLang="en-US" sz="700" b="0" i="0" u="none" strike="noStrike">
                          <a:solidFill>
                            <a:srgbClr val="000000"/>
                          </a:solidFill>
                          <a:latin typeface="SimSun"/>
                        </a:rPr>
                        <a:t>　</a:t>
                      </a:r>
                    </a:p>
                  </a:txBody>
                  <a:tcPr marL="4138" marR="4138" marT="41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10006"/>
                  </a:ext>
                </a:extLst>
              </a:tr>
              <a:tr h="197613">
                <a:tc rowSpan="4">
                  <a:txBody>
                    <a:bodyPr/>
                    <a:lstStyle/>
                    <a:p>
                      <a:pPr algn="ctr" fontAlgn="ctr"/>
                      <a:r>
                        <a:rPr lang="zh-CN" altLang="en-US" sz="700" b="0" i="0" u="none" strike="noStrike">
                          <a:solidFill>
                            <a:srgbClr val="000000"/>
                          </a:solidFill>
                          <a:latin typeface="SimSun"/>
                        </a:rPr>
                        <a:t>异地医疗机构情况</a:t>
                      </a:r>
                    </a:p>
                  </a:txBody>
                  <a:tcPr marL="4138" marR="4138" marT="41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700" b="0" i="0" u="none" strike="noStrike">
                          <a:solidFill>
                            <a:srgbClr val="000000"/>
                          </a:solidFill>
                          <a:latin typeface="SimSun"/>
                        </a:rPr>
                        <a:t>异地机构名称</a:t>
                      </a:r>
                    </a:p>
                  </a:txBody>
                  <a:tcPr marL="4138" marR="4138" marT="41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zh-CN" altLang="en-US" sz="700" b="0" i="0" u="none" strike="noStrike">
                          <a:solidFill>
                            <a:srgbClr val="000000"/>
                          </a:solidFill>
                          <a:latin typeface="SimSun"/>
                        </a:rPr>
                        <a:t>级别</a:t>
                      </a:r>
                    </a:p>
                  </a:txBody>
                  <a:tcPr marL="4138" marR="4138" marT="41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14">
                  <a:txBody>
                    <a:bodyPr/>
                    <a:lstStyle/>
                    <a:p>
                      <a:pPr algn="ctr" fontAlgn="ctr"/>
                      <a:r>
                        <a:rPr lang="zh-CN" altLang="en-US" sz="700" b="0" i="0" u="none" strike="noStrike">
                          <a:solidFill>
                            <a:srgbClr val="000000"/>
                          </a:solidFill>
                          <a:latin typeface="SimSun"/>
                        </a:rPr>
                        <a:t>机构通讯地址</a:t>
                      </a:r>
                    </a:p>
                  </a:txBody>
                  <a:tcPr marL="4138" marR="4138" marT="41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10007"/>
                  </a:ext>
                </a:extLst>
              </a:tr>
              <a:tr h="321768">
                <a:tc vMerge="1">
                  <a:txBody>
                    <a:bodyPr/>
                    <a:lstStyle/>
                    <a:p>
                      <a:endParaRPr lang="zh-CN" altLang="en-US"/>
                    </a:p>
                  </a:txBody>
                  <a:tcPr/>
                </a:tc>
                <a:tc>
                  <a:txBody>
                    <a:bodyPr/>
                    <a:lstStyle/>
                    <a:p>
                      <a:pPr algn="ctr" fontAlgn="ctr"/>
                      <a:r>
                        <a:rPr lang="zh-CN" altLang="en-US" sz="700" b="0" i="0" u="none" strike="noStrike">
                          <a:solidFill>
                            <a:srgbClr val="000000"/>
                          </a:solidFill>
                          <a:latin typeface="SimSun"/>
                        </a:rPr>
                        <a:t>　</a:t>
                      </a:r>
                    </a:p>
                  </a:txBody>
                  <a:tcPr marL="4138" marR="4138" marT="41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zh-CN" altLang="en-US" sz="700" b="0" i="0" u="none" strike="noStrike">
                          <a:solidFill>
                            <a:srgbClr val="000000"/>
                          </a:solidFill>
                          <a:latin typeface="SimSun"/>
                        </a:rPr>
                        <a:t>　</a:t>
                      </a:r>
                    </a:p>
                  </a:txBody>
                  <a:tcPr marL="4138" marR="4138" marT="41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14">
                  <a:txBody>
                    <a:bodyPr/>
                    <a:lstStyle/>
                    <a:p>
                      <a:pPr algn="l" fontAlgn="b"/>
                      <a:r>
                        <a:rPr lang="zh-CN" altLang="en-US" sz="600" b="0" i="0" u="sng" strike="noStrike">
                          <a:solidFill>
                            <a:srgbClr val="000000"/>
                          </a:solidFill>
                          <a:latin typeface="SimSun"/>
                        </a:rPr>
                        <a:t>    </a:t>
                      </a:r>
                      <a:r>
                        <a:rPr lang="zh-CN" altLang="en-US" sz="600" b="0" i="0" u="none" strike="noStrike">
                          <a:solidFill>
                            <a:srgbClr val="000000"/>
                          </a:solidFill>
                          <a:latin typeface="SimSun"/>
                        </a:rPr>
                        <a:t>省</a:t>
                      </a:r>
                      <a:r>
                        <a:rPr lang="zh-CN" altLang="en-US" sz="600" b="0" i="0" u="sng" strike="noStrike">
                          <a:solidFill>
                            <a:srgbClr val="000000"/>
                          </a:solidFill>
                          <a:latin typeface="SimSun"/>
                        </a:rPr>
                        <a:t>    </a:t>
                      </a:r>
                      <a:r>
                        <a:rPr lang="zh-CN" altLang="en-US" sz="600" b="0" i="0" u="none" strike="noStrike">
                          <a:solidFill>
                            <a:srgbClr val="000000"/>
                          </a:solidFill>
                          <a:latin typeface="SimSun"/>
                        </a:rPr>
                        <a:t>市</a:t>
                      </a:r>
                      <a:r>
                        <a:rPr lang="zh-CN" altLang="en-US" sz="600" b="0" i="0" u="sng" strike="noStrike">
                          <a:solidFill>
                            <a:srgbClr val="000000"/>
                          </a:solidFill>
                          <a:latin typeface="SimSun"/>
                        </a:rPr>
                        <a:t>    </a:t>
                      </a:r>
                      <a:r>
                        <a:rPr lang="zh-CN" altLang="en-US" sz="600" b="0" i="0" u="none" strike="noStrike">
                          <a:solidFill>
                            <a:srgbClr val="000000"/>
                          </a:solidFill>
                          <a:latin typeface="SimSun"/>
                        </a:rPr>
                        <a:t>县（市区）</a:t>
                      </a:r>
                      <a:r>
                        <a:rPr lang="zh-CN" altLang="en-US" sz="600" b="0" i="0" u="sng" strike="noStrike">
                          <a:solidFill>
                            <a:srgbClr val="000000"/>
                          </a:solidFill>
                          <a:latin typeface="SimSun"/>
                        </a:rPr>
                        <a:t>             </a:t>
                      </a:r>
                      <a:endParaRPr lang="zh-CN" altLang="en-US" sz="700" b="0" i="0" u="none" strike="noStrike">
                        <a:solidFill>
                          <a:srgbClr val="000000"/>
                        </a:solidFill>
                        <a:latin typeface="SimSun"/>
                      </a:endParaRP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10008"/>
                  </a:ext>
                </a:extLst>
              </a:tr>
              <a:tr h="332114">
                <a:tc vMerge="1">
                  <a:txBody>
                    <a:bodyPr/>
                    <a:lstStyle/>
                    <a:p>
                      <a:endParaRPr lang="zh-CN" altLang="en-US"/>
                    </a:p>
                  </a:txBody>
                  <a:tcPr/>
                </a:tc>
                <a:tc>
                  <a:txBody>
                    <a:bodyPr/>
                    <a:lstStyle/>
                    <a:p>
                      <a:pPr algn="ctr" fontAlgn="ctr"/>
                      <a:r>
                        <a:rPr lang="zh-CN" altLang="en-US" sz="700" b="0" i="0" u="none" strike="noStrike">
                          <a:solidFill>
                            <a:srgbClr val="000000"/>
                          </a:solidFill>
                          <a:latin typeface="SimSun"/>
                        </a:rPr>
                        <a:t>　</a:t>
                      </a:r>
                    </a:p>
                  </a:txBody>
                  <a:tcPr marL="4138" marR="4138" marT="41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zh-CN" altLang="en-US" sz="700" b="0" i="0" u="none" strike="noStrike">
                          <a:solidFill>
                            <a:srgbClr val="000000"/>
                          </a:solidFill>
                          <a:latin typeface="SimSun"/>
                        </a:rPr>
                        <a:t>　</a:t>
                      </a:r>
                    </a:p>
                  </a:txBody>
                  <a:tcPr marL="4138" marR="4138" marT="41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14">
                  <a:txBody>
                    <a:bodyPr/>
                    <a:lstStyle/>
                    <a:p>
                      <a:pPr algn="l" fontAlgn="b"/>
                      <a:r>
                        <a:rPr lang="zh-CN" altLang="en-US" sz="600" b="0" i="0" u="sng" strike="noStrike">
                          <a:solidFill>
                            <a:srgbClr val="000000"/>
                          </a:solidFill>
                          <a:latin typeface="SimSun"/>
                        </a:rPr>
                        <a:t>    </a:t>
                      </a:r>
                      <a:r>
                        <a:rPr lang="zh-CN" altLang="en-US" sz="600" b="0" i="0" u="none" strike="noStrike">
                          <a:solidFill>
                            <a:srgbClr val="000000"/>
                          </a:solidFill>
                          <a:latin typeface="SimSun"/>
                        </a:rPr>
                        <a:t>省</a:t>
                      </a:r>
                      <a:r>
                        <a:rPr lang="zh-CN" altLang="en-US" sz="600" b="0" i="0" u="sng" strike="noStrike">
                          <a:solidFill>
                            <a:srgbClr val="000000"/>
                          </a:solidFill>
                          <a:latin typeface="SimSun"/>
                        </a:rPr>
                        <a:t>    </a:t>
                      </a:r>
                      <a:r>
                        <a:rPr lang="zh-CN" altLang="en-US" sz="600" b="0" i="0" u="none" strike="noStrike">
                          <a:solidFill>
                            <a:srgbClr val="000000"/>
                          </a:solidFill>
                          <a:latin typeface="SimSun"/>
                        </a:rPr>
                        <a:t>市</a:t>
                      </a:r>
                      <a:r>
                        <a:rPr lang="zh-CN" altLang="en-US" sz="600" b="0" i="0" u="sng" strike="noStrike">
                          <a:solidFill>
                            <a:srgbClr val="000000"/>
                          </a:solidFill>
                          <a:latin typeface="SimSun"/>
                        </a:rPr>
                        <a:t>    </a:t>
                      </a:r>
                      <a:r>
                        <a:rPr lang="zh-CN" altLang="en-US" sz="600" b="0" i="0" u="none" strike="noStrike">
                          <a:solidFill>
                            <a:srgbClr val="000000"/>
                          </a:solidFill>
                          <a:latin typeface="SimSun"/>
                        </a:rPr>
                        <a:t>县（市区）</a:t>
                      </a:r>
                      <a:r>
                        <a:rPr lang="zh-CN" altLang="en-US" sz="600" b="0" i="0" u="sng" strike="noStrike">
                          <a:solidFill>
                            <a:srgbClr val="000000"/>
                          </a:solidFill>
                          <a:latin typeface="SimSun"/>
                        </a:rPr>
                        <a:t>             </a:t>
                      </a:r>
                      <a:endParaRPr lang="zh-CN" altLang="en-US" sz="700" b="0" i="0" u="none" strike="noStrike">
                        <a:solidFill>
                          <a:srgbClr val="000000"/>
                        </a:solidFill>
                        <a:latin typeface="SimSun"/>
                      </a:endParaRP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10009"/>
                  </a:ext>
                </a:extLst>
              </a:tr>
              <a:tr h="332114">
                <a:tc vMerge="1">
                  <a:txBody>
                    <a:bodyPr/>
                    <a:lstStyle/>
                    <a:p>
                      <a:endParaRPr lang="zh-CN" altLang="en-US"/>
                    </a:p>
                  </a:txBody>
                  <a:tcPr/>
                </a:tc>
                <a:tc>
                  <a:txBody>
                    <a:bodyPr/>
                    <a:lstStyle/>
                    <a:p>
                      <a:pPr algn="ctr" fontAlgn="ctr"/>
                      <a:r>
                        <a:rPr lang="zh-CN" altLang="en-US" sz="700" b="0" i="0" u="none" strike="noStrike">
                          <a:solidFill>
                            <a:srgbClr val="000000"/>
                          </a:solidFill>
                          <a:latin typeface="SimSun"/>
                        </a:rPr>
                        <a:t>　</a:t>
                      </a:r>
                    </a:p>
                  </a:txBody>
                  <a:tcPr marL="4138" marR="4138" marT="41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zh-CN" altLang="en-US" sz="700" b="0" i="0" u="none" strike="noStrike">
                          <a:solidFill>
                            <a:srgbClr val="000000"/>
                          </a:solidFill>
                          <a:latin typeface="SimSun"/>
                        </a:rPr>
                        <a:t>　</a:t>
                      </a:r>
                    </a:p>
                  </a:txBody>
                  <a:tcPr marL="4138" marR="4138" marT="41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14">
                  <a:txBody>
                    <a:bodyPr/>
                    <a:lstStyle/>
                    <a:p>
                      <a:pPr algn="l" fontAlgn="b"/>
                      <a:r>
                        <a:rPr lang="zh-CN" altLang="en-US" sz="600" b="0" i="0" u="sng" strike="noStrike">
                          <a:solidFill>
                            <a:srgbClr val="000000"/>
                          </a:solidFill>
                          <a:latin typeface="SimSun"/>
                        </a:rPr>
                        <a:t>    </a:t>
                      </a:r>
                      <a:r>
                        <a:rPr lang="zh-CN" altLang="en-US" sz="600" b="0" i="0" u="none" strike="noStrike">
                          <a:solidFill>
                            <a:srgbClr val="000000"/>
                          </a:solidFill>
                          <a:latin typeface="SimSun"/>
                        </a:rPr>
                        <a:t>省</a:t>
                      </a:r>
                      <a:r>
                        <a:rPr lang="zh-CN" altLang="en-US" sz="600" b="0" i="0" u="sng" strike="noStrike">
                          <a:solidFill>
                            <a:srgbClr val="000000"/>
                          </a:solidFill>
                          <a:latin typeface="SimSun"/>
                        </a:rPr>
                        <a:t>    </a:t>
                      </a:r>
                      <a:r>
                        <a:rPr lang="zh-CN" altLang="en-US" sz="600" b="0" i="0" u="none" strike="noStrike">
                          <a:solidFill>
                            <a:srgbClr val="000000"/>
                          </a:solidFill>
                          <a:latin typeface="SimSun"/>
                        </a:rPr>
                        <a:t>市</a:t>
                      </a:r>
                      <a:r>
                        <a:rPr lang="zh-CN" altLang="en-US" sz="600" b="0" i="0" u="sng" strike="noStrike">
                          <a:solidFill>
                            <a:srgbClr val="000000"/>
                          </a:solidFill>
                          <a:latin typeface="SimSun"/>
                        </a:rPr>
                        <a:t>    </a:t>
                      </a:r>
                      <a:r>
                        <a:rPr lang="zh-CN" altLang="en-US" sz="600" b="0" i="0" u="none" strike="noStrike">
                          <a:solidFill>
                            <a:srgbClr val="000000"/>
                          </a:solidFill>
                          <a:latin typeface="SimSun"/>
                        </a:rPr>
                        <a:t>县（市区）</a:t>
                      </a:r>
                      <a:r>
                        <a:rPr lang="zh-CN" altLang="en-US" sz="600" b="0" i="0" u="sng" strike="noStrike">
                          <a:solidFill>
                            <a:srgbClr val="000000"/>
                          </a:solidFill>
                          <a:latin typeface="SimSun"/>
                        </a:rPr>
                        <a:t>             </a:t>
                      </a:r>
                      <a:endParaRPr lang="zh-CN" altLang="en-US" sz="700" b="0" i="0" u="none" strike="noStrike">
                        <a:solidFill>
                          <a:srgbClr val="000000"/>
                        </a:solidFill>
                        <a:latin typeface="SimSun"/>
                      </a:endParaRP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10010"/>
                  </a:ext>
                </a:extLst>
              </a:tr>
              <a:tr h="264864">
                <a:tc rowSpan="4">
                  <a:txBody>
                    <a:bodyPr/>
                    <a:lstStyle/>
                    <a:p>
                      <a:pPr algn="ctr" fontAlgn="ctr"/>
                      <a:r>
                        <a:rPr lang="zh-CN" altLang="en-US" sz="700" b="0" i="0" u="none" strike="noStrike">
                          <a:solidFill>
                            <a:srgbClr val="000000"/>
                          </a:solidFill>
                          <a:latin typeface="SimSun"/>
                        </a:rPr>
                        <a:t>用人单位意见</a:t>
                      </a:r>
                    </a:p>
                  </a:txBody>
                  <a:tcPr marL="4138" marR="4138" marT="41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700" b="0" i="0" u="none" strike="noStrike">
                          <a:solidFill>
                            <a:srgbClr val="000000"/>
                          </a:solidFill>
                          <a:latin typeface="SimSun"/>
                        </a:rPr>
                        <a:t>　</a:t>
                      </a:r>
                    </a:p>
                  </a:txBody>
                  <a:tcPr marL="4138" marR="4138" marT="413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zh-CN" altLang="en-US" sz="500" b="0" i="0" u="none" strike="noStrike">
                          <a:solidFill>
                            <a:srgbClr val="000000"/>
                          </a:solidFill>
                          <a:latin typeface="SimSun"/>
                        </a:rPr>
                        <a:t>　</a:t>
                      </a:r>
                    </a:p>
                  </a:txBody>
                  <a:tcPr marL="4138" marR="4138" marT="413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zh-CN" altLang="en-US" sz="500" b="0" i="0" u="none" strike="noStrike">
                          <a:solidFill>
                            <a:srgbClr val="000000"/>
                          </a:solidFill>
                          <a:latin typeface="SimSun"/>
                        </a:rPr>
                        <a:t>　</a:t>
                      </a:r>
                    </a:p>
                  </a:txBody>
                  <a:tcPr marL="4138" marR="4138" marT="413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zh-CN" altLang="en-US" sz="500" b="0" i="0" u="none" strike="noStrike">
                          <a:solidFill>
                            <a:srgbClr val="000000"/>
                          </a:solidFill>
                          <a:latin typeface="SimSun"/>
                        </a:rPr>
                        <a:t>　</a:t>
                      </a:r>
                    </a:p>
                  </a:txBody>
                  <a:tcPr marL="4138" marR="4138" marT="413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zh-CN" altLang="en-US" sz="500" b="0" i="0" u="none" strike="noStrike">
                          <a:solidFill>
                            <a:srgbClr val="000000"/>
                          </a:solidFill>
                          <a:latin typeface="SimSun"/>
                        </a:rPr>
                        <a:t>　</a:t>
                      </a:r>
                    </a:p>
                  </a:txBody>
                  <a:tcPr marL="4138" marR="4138" marT="413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zh-CN" altLang="en-US" sz="500" b="0" i="0" u="none" strike="noStrike">
                          <a:solidFill>
                            <a:srgbClr val="000000"/>
                          </a:solidFill>
                          <a:latin typeface="SimSun"/>
                        </a:rPr>
                        <a:t>　</a:t>
                      </a:r>
                    </a:p>
                  </a:txBody>
                  <a:tcPr marL="4138" marR="4138" marT="413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zh-CN" altLang="en-US" sz="500" b="0" i="0" u="none" strike="noStrike">
                          <a:solidFill>
                            <a:srgbClr val="000000"/>
                          </a:solidFill>
                          <a:latin typeface="SimSun"/>
                        </a:rPr>
                        <a:t>　</a:t>
                      </a:r>
                    </a:p>
                  </a:txBody>
                  <a:tcPr marL="4138" marR="4138" marT="413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zh-CN" altLang="en-US" sz="500" b="0" i="0" u="none" strike="noStrike">
                          <a:solidFill>
                            <a:srgbClr val="000000"/>
                          </a:solidFill>
                          <a:latin typeface="SimSun"/>
                        </a:rPr>
                        <a:t>　</a:t>
                      </a:r>
                    </a:p>
                  </a:txBody>
                  <a:tcPr marL="4138" marR="4138" marT="413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zh-CN" altLang="en-US" sz="500" b="0" i="0" u="none" strike="noStrike">
                          <a:solidFill>
                            <a:srgbClr val="000000"/>
                          </a:solidFill>
                          <a:latin typeface="SimSun"/>
                        </a:rPr>
                        <a:t>　</a:t>
                      </a:r>
                    </a:p>
                  </a:txBody>
                  <a:tcPr marL="4138" marR="4138" marT="413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zh-CN" altLang="en-US" sz="500" b="0" i="0" u="none" strike="noStrike">
                          <a:solidFill>
                            <a:srgbClr val="000000"/>
                          </a:solidFill>
                          <a:latin typeface="SimSun"/>
                        </a:rPr>
                        <a:t>　</a:t>
                      </a:r>
                    </a:p>
                  </a:txBody>
                  <a:tcPr marL="4138" marR="4138" marT="413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zh-CN" altLang="en-US" sz="500" b="0" i="0" u="none" strike="noStrike">
                          <a:solidFill>
                            <a:srgbClr val="000000"/>
                          </a:solidFill>
                          <a:latin typeface="SimSun"/>
                        </a:rPr>
                        <a:t>　</a:t>
                      </a:r>
                    </a:p>
                  </a:txBody>
                  <a:tcPr marL="4138" marR="4138" marT="413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zh-CN" altLang="en-US" sz="500" b="0" i="0" u="none" strike="noStrike">
                          <a:solidFill>
                            <a:srgbClr val="000000"/>
                          </a:solidFill>
                          <a:latin typeface="SimSun"/>
                        </a:rPr>
                        <a:t>　</a:t>
                      </a:r>
                    </a:p>
                  </a:txBody>
                  <a:tcPr marL="4138" marR="4138" marT="413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zh-CN" altLang="en-US" sz="500" b="0" i="0" u="none" strike="noStrike">
                          <a:solidFill>
                            <a:srgbClr val="000000"/>
                          </a:solidFill>
                          <a:latin typeface="SimSun"/>
                        </a:rPr>
                        <a:t>　</a:t>
                      </a:r>
                    </a:p>
                  </a:txBody>
                  <a:tcPr marL="4138" marR="4138" marT="413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zh-CN" altLang="en-US" sz="500" b="0" i="0" u="none" strike="noStrike">
                          <a:solidFill>
                            <a:srgbClr val="000000"/>
                          </a:solidFill>
                          <a:latin typeface="SimSun"/>
                        </a:rPr>
                        <a:t>　</a:t>
                      </a:r>
                    </a:p>
                  </a:txBody>
                  <a:tcPr marL="4138" marR="4138" marT="413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zh-CN" altLang="en-US" sz="500" b="0" i="0" u="none" strike="noStrike">
                          <a:solidFill>
                            <a:srgbClr val="000000"/>
                          </a:solidFill>
                          <a:latin typeface="SimSun"/>
                        </a:rPr>
                        <a:t>　</a:t>
                      </a:r>
                    </a:p>
                  </a:txBody>
                  <a:tcPr marL="4138" marR="4138" marT="413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zh-CN" altLang="en-US" sz="500" b="0" i="0" u="none" strike="noStrike">
                          <a:solidFill>
                            <a:srgbClr val="000000"/>
                          </a:solidFill>
                          <a:latin typeface="SimSun"/>
                        </a:rPr>
                        <a:t>　</a:t>
                      </a:r>
                    </a:p>
                  </a:txBody>
                  <a:tcPr marL="4138" marR="4138" marT="413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zh-CN" altLang="en-US" sz="500" b="0" i="0" u="none" strike="noStrike">
                          <a:solidFill>
                            <a:srgbClr val="000000"/>
                          </a:solidFill>
                          <a:latin typeface="SimSun"/>
                        </a:rPr>
                        <a:t>　</a:t>
                      </a:r>
                    </a:p>
                  </a:txBody>
                  <a:tcPr marL="4138" marR="4138" marT="413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zh-CN" altLang="en-US" sz="500" b="0" i="0" u="none" strike="noStrike">
                          <a:solidFill>
                            <a:srgbClr val="000000"/>
                          </a:solidFill>
                          <a:latin typeface="SimSun"/>
                        </a:rPr>
                        <a:t>　</a:t>
                      </a:r>
                    </a:p>
                  </a:txBody>
                  <a:tcPr marL="4138" marR="4138" marT="413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zh-CN" altLang="en-US" sz="500" b="0" i="0" u="none" strike="noStrike">
                          <a:solidFill>
                            <a:srgbClr val="000000"/>
                          </a:solidFill>
                          <a:latin typeface="SimSun"/>
                        </a:rPr>
                        <a:t>　</a:t>
                      </a:r>
                    </a:p>
                  </a:txBody>
                  <a:tcPr marL="4138" marR="4138" marT="413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10011"/>
                  </a:ext>
                </a:extLst>
              </a:tr>
              <a:tr h="244171">
                <a:tc vMerge="1">
                  <a:txBody>
                    <a:bodyPr/>
                    <a:lstStyle/>
                    <a:p>
                      <a:endParaRPr lang="zh-CN" altLang="en-US"/>
                    </a:p>
                  </a:txBody>
                  <a:tcPr/>
                </a:tc>
                <a:tc>
                  <a:txBody>
                    <a:bodyPr/>
                    <a:lstStyle/>
                    <a:p>
                      <a:pPr algn="l" fontAlgn="ctr"/>
                      <a:r>
                        <a:rPr lang="zh-CN" altLang="en-US" sz="500" b="0" i="0" u="none" strike="noStrike">
                          <a:solidFill>
                            <a:srgbClr val="000000"/>
                          </a:solidFill>
                          <a:latin typeface="SimSun"/>
                        </a:rPr>
                        <a:t>　</a:t>
                      </a:r>
                    </a:p>
                  </a:txBody>
                  <a:tcPr marL="4138" marR="4138" marT="4138"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zh-CN" altLang="en-US" sz="500" b="0" i="0" u="none" strike="noStrike">
                          <a:solidFill>
                            <a:srgbClr val="000000"/>
                          </a:solidFill>
                          <a:latin typeface="SimSun"/>
                        </a:rPr>
                        <a:t>　</a:t>
                      </a:r>
                    </a:p>
                  </a:txBody>
                  <a:tcPr marL="4138" marR="4138" marT="4138" marB="0" anchor="ctr">
                    <a:lnL>
                      <a:noFill/>
                    </a:lnL>
                    <a:lnR>
                      <a:noFill/>
                    </a:lnR>
                    <a:lnT>
                      <a:noFill/>
                    </a:lnT>
                    <a:lnB>
                      <a:noFill/>
                    </a:lnB>
                  </a:tcPr>
                </a:tc>
                <a:tc>
                  <a:txBody>
                    <a:bodyPr/>
                    <a:lstStyle/>
                    <a:p>
                      <a:pPr algn="l" fontAlgn="ctr"/>
                      <a:r>
                        <a:rPr lang="zh-CN" altLang="en-US" sz="500" b="0" i="0" u="none" strike="noStrike">
                          <a:solidFill>
                            <a:srgbClr val="000000"/>
                          </a:solidFill>
                          <a:latin typeface="SimSun"/>
                        </a:rPr>
                        <a:t>　</a:t>
                      </a:r>
                    </a:p>
                  </a:txBody>
                  <a:tcPr marL="4138" marR="4138" marT="4138" marB="0" anchor="ctr">
                    <a:lnL>
                      <a:noFill/>
                    </a:lnL>
                    <a:lnR>
                      <a:noFill/>
                    </a:lnR>
                    <a:lnT>
                      <a:noFill/>
                    </a:lnT>
                    <a:lnB>
                      <a:noFill/>
                    </a:lnB>
                  </a:tcPr>
                </a:tc>
                <a:tc>
                  <a:txBody>
                    <a:bodyPr/>
                    <a:lstStyle/>
                    <a:p>
                      <a:pPr algn="l" fontAlgn="ctr"/>
                      <a:r>
                        <a:rPr lang="zh-CN" altLang="en-US" sz="500" b="0" i="0" u="none" strike="noStrike">
                          <a:solidFill>
                            <a:srgbClr val="000000"/>
                          </a:solidFill>
                          <a:latin typeface="SimSun"/>
                        </a:rPr>
                        <a:t>　</a:t>
                      </a:r>
                    </a:p>
                  </a:txBody>
                  <a:tcPr marL="4138" marR="4138" marT="4138" marB="0" anchor="ctr">
                    <a:lnL>
                      <a:noFill/>
                    </a:lnL>
                    <a:lnR>
                      <a:noFill/>
                    </a:lnR>
                    <a:lnT>
                      <a:noFill/>
                    </a:lnT>
                    <a:lnB>
                      <a:noFill/>
                    </a:lnB>
                  </a:tcPr>
                </a:tc>
                <a:tc>
                  <a:txBody>
                    <a:bodyPr/>
                    <a:lstStyle/>
                    <a:p>
                      <a:pPr algn="l" fontAlgn="ctr"/>
                      <a:r>
                        <a:rPr lang="zh-CN" altLang="en-US" sz="500" b="0" i="0" u="none" strike="noStrike">
                          <a:solidFill>
                            <a:srgbClr val="000000"/>
                          </a:solidFill>
                          <a:latin typeface="SimSun"/>
                        </a:rPr>
                        <a:t>　</a:t>
                      </a:r>
                    </a:p>
                  </a:txBody>
                  <a:tcPr marL="4138" marR="4138" marT="4138" marB="0" anchor="ctr">
                    <a:lnL>
                      <a:noFill/>
                    </a:lnL>
                    <a:lnR>
                      <a:noFill/>
                    </a:lnR>
                    <a:lnT>
                      <a:noFill/>
                    </a:lnT>
                    <a:lnB>
                      <a:noFill/>
                    </a:lnB>
                  </a:tcPr>
                </a:tc>
                <a:tc>
                  <a:txBody>
                    <a:bodyPr/>
                    <a:lstStyle/>
                    <a:p>
                      <a:pPr algn="l" fontAlgn="ctr"/>
                      <a:r>
                        <a:rPr lang="zh-CN" altLang="en-US" sz="500" b="0" i="0" u="none" strike="noStrike">
                          <a:solidFill>
                            <a:srgbClr val="000000"/>
                          </a:solidFill>
                          <a:latin typeface="SimSun"/>
                        </a:rPr>
                        <a:t>　</a:t>
                      </a:r>
                    </a:p>
                  </a:txBody>
                  <a:tcPr marL="4138" marR="4138" marT="4138" marB="0" anchor="ctr">
                    <a:lnL>
                      <a:noFill/>
                    </a:lnL>
                    <a:lnR>
                      <a:noFill/>
                    </a:lnR>
                    <a:lnT>
                      <a:noFill/>
                    </a:lnT>
                    <a:lnB>
                      <a:noFill/>
                    </a:lnB>
                  </a:tcPr>
                </a:tc>
                <a:tc>
                  <a:txBody>
                    <a:bodyPr/>
                    <a:lstStyle/>
                    <a:p>
                      <a:pPr algn="l" fontAlgn="ctr"/>
                      <a:r>
                        <a:rPr lang="zh-CN" altLang="en-US" sz="500" b="0" i="0" u="none" strike="noStrike">
                          <a:solidFill>
                            <a:srgbClr val="000000"/>
                          </a:solidFill>
                          <a:latin typeface="SimSun"/>
                        </a:rPr>
                        <a:t>　</a:t>
                      </a:r>
                    </a:p>
                  </a:txBody>
                  <a:tcPr marL="4138" marR="4138" marT="4138" marB="0" anchor="ctr">
                    <a:lnL>
                      <a:noFill/>
                    </a:lnL>
                    <a:lnR>
                      <a:noFill/>
                    </a:lnR>
                    <a:lnT>
                      <a:noFill/>
                    </a:lnT>
                    <a:lnB>
                      <a:noFill/>
                    </a:lnB>
                  </a:tcPr>
                </a:tc>
                <a:tc>
                  <a:txBody>
                    <a:bodyPr/>
                    <a:lstStyle/>
                    <a:p>
                      <a:pPr algn="l" fontAlgn="ctr"/>
                      <a:r>
                        <a:rPr lang="zh-CN" altLang="en-US" sz="500" b="0" i="0" u="none" strike="noStrike">
                          <a:solidFill>
                            <a:srgbClr val="000000"/>
                          </a:solidFill>
                          <a:latin typeface="SimSun"/>
                        </a:rPr>
                        <a:t>　</a:t>
                      </a:r>
                    </a:p>
                  </a:txBody>
                  <a:tcPr marL="4138" marR="4138" marT="4138" marB="0" anchor="ctr">
                    <a:lnL>
                      <a:noFill/>
                    </a:lnL>
                    <a:lnR>
                      <a:noFill/>
                    </a:lnR>
                    <a:lnT>
                      <a:noFill/>
                    </a:lnT>
                    <a:lnB>
                      <a:noFill/>
                    </a:lnB>
                  </a:tcPr>
                </a:tc>
                <a:tc>
                  <a:txBody>
                    <a:bodyPr/>
                    <a:lstStyle/>
                    <a:p>
                      <a:pPr algn="l" fontAlgn="ctr"/>
                      <a:r>
                        <a:rPr lang="zh-CN" altLang="en-US" sz="500" b="0" i="0" u="none" strike="noStrike">
                          <a:solidFill>
                            <a:srgbClr val="000000"/>
                          </a:solidFill>
                          <a:latin typeface="SimSun"/>
                        </a:rPr>
                        <a:t>　</a:t>
                      </a:r>
                    </a:p>
                  </a:txBody>
                  <a:tcPr marL="4138" marR="4138" marT="4138" marB="0" anchor="ctr">
                    <a:lnL>
                      <a:noFill/>
                    </a:lnL>
                    <a:lnR>
                      <a:noFill/>
                    </a:lnR>
                    <a:lnT>
                      <a:noFill/>
                    </a:lnT>
                    <a:lnB>
                      <a:noFill/>
                    </a:lnB>
                  </a:tcPr>
                </a:tc>
                <a:tc>
                  <a:txBody>
                    <a:bodyPr/>
                    <a:lstStyle/>
                    <a:p>
                      <a:pPr algn="l" fontAlgn="ctr"/>
                      <a:r>
                        <a:rPr lang="zh-CN" altLang="en-US" sz="500" b="0" i="0" u="none" strike="noStrike">
                          <a:solidFill>
                            <a:srgbClr val="000000"/>
                          </a:solidFill>
                          <a:latin typeface="SimSun"/>
                        </a:rPr>
                        <a:t>　</a:t>
                      </a:r>
                    </a:p>
                  </a:txBody>
                  <a:tcPr marL="4138" marR="4138" marT="4138" marB="0" anchor="ctr">
                    <a:lnL>
                      <a:noFill/>
                    </a:lnL>
                    <a:lnR>
                      <a:noFill/>
                    </a:lnR>
                    <a:lnT>
                      <a:noFill/>
                    </a:lnT>
                    <a:lnB>
                      <a:noFill/>
                    </a:lnB>
                  </a:tcPr>
                </a:tc>
                <a:tc>
                  <a:txBody>
                    <a:bodyPr/>
                    <a:lstStyle/>
                    <a:p>
                      <a:pPr algn="l" fontAlgn="ctr"/>
                      <a:r>
                        <a:rPr lang="zh-CN" altLang="en-US" sz="500" b="0" i="0" u="none" strike="noStrike">
                          <a:solidFill>
                            <a:srgbClr val="000000"/>
                          </a:solidFill>
                          <a:latin typeface="SimSun"/>
                        </a:rPr>
                        <a:t>　</a:t>
                      </a:r>
                    </a:p>
                  </a:txBody>
                  <a:tcPr marL="4138" marR="4138" marT="4138" marB="0" anchor="ctr">
                    <a:lnL>
                      <a:noFill/>
                    </a:lnL>
                    <a:lnR>
                      <a:noFill/>
                    </a:lnR>
                    <a:lnT>
                      <a:noFill/>
                    </a:lnT>
                    <a:lnB>
                      <a:noFill/>
                    </a:lnB>
                  </a:tcPr>
                </a:tc>
                <a:tc>
                  <a:txBody>
                    <a:bodyPr/>
                    <a:lstStyle/>
                    <a:p>
                      <a:pPr algn="l" fontAlgn="ctr"/>
                      <a:r>
                        <a:rPr lang="zh-CN" altLang="en-US" sz="500" b="0" i="0" u="none" strike="noStrike">
                          <a:solidFill>
                            <a:srgbClr val="000000"/>
                          </a:solidFill>
                          <a:latin typeface="SimSun"/>
                        </a:rPr>
                        <a:t>　</a:t>
                      </a:r>
                    </a:p>
                  </a:txBody>
                  <a:tcPr marL="4138" marR="4138" marT="4138" marB="0" anchor="ctr">
                    <a:lnL>
                      <a:noFill/>
                    </a:lnL>
                    <a:lnR>
                      <a:noFill/>
                    </a:lnR>
                    <a:lnT>
                      <a:noFill/>
                    </a:lnT>
                    <a:lnB>
                      <a:noFill/>
                    </a:lnB>
                  </a:tcPr>
                </a:tc>
                <a:tc>
                  <a:txBody>
                    <a:bodyPr/>
                    <a:lstStyle/>
                    <a:p>
                      <a:pPr algn="l" fontAlgn="ctr"/>
                      <a:r>
                        <a:rPr lang="zh-CN" altLang="en-US" sz="500" b="0" i="0" u="none" strike="noStrike">
                          <a:solidFill>
                            <a:srgbClr val="000000"/>
                          </a:solidFill>
                          <a:latin typeface="SimSun"/>
                        </a:rPr>
                        <a:t>　</a:t>
                      </a:r>
                    </a:p>
                  </a:txBody>
                  <a:tcPr marL="4138" marR="4138" marT="4138" marB="0" anchor="ctr">
                    <a:lnL>
                      <a:noFill/>
                    </a:lnL>
                    <a:lnR>
                      <a:noFill/>
                    </a:lnR>
                    <a:lnT>
                      <a:noFill/>
                    </a:lnT>
                    <a:lnB>
                      <a:noFill/>
                    </a:lnB>
                  </a:tcPr>
                </a:tc>
                <a:tc>
                  <a:txBody>
                    <a:bodyPr/>
                    <a:lstStyle/>
                    <a:p>
                      <a:pPr algn="l" fontAlgn="ctr"/>
                      <a:r>
                        <a:rPr lang="zh-CN" altLang="en-US" sz="500" b="0" i="0" u="none" strike="noStrike">
                          <a:solidFill>
                            <a:srgbClr val="000000"/>
                          </a:solidFill>
                          <a:latin typeface="SimSun"/>
                        </a:rPr>
                        <a:t>　</a:t>
                      </a:r>
                    </a:p>
                  </a:txBody>
                  <a:tcPr marL="4138" marR="4138" marT="4138" marB="0" anchor="ctr">
                    <a:lnL>
                      <a:noFill/>
                    </a:lnL>
                    <a:lnR>
                      <a:noFill/>
                    </a:lnR>
                    <a:lnT>
                      <a:noFill/>
                    </a:lnT>
                    <a:lnB>
                      <a:noFill/>
                    </a:lnB>
                  </a:tcPr>
                </a:tc>
                <a:tc>
                  <a:txBody>
                    <a:bodyPr/>
                    <a:lstStyle/>
                    <a:p>
                      <a:pPr algn="l" fontAlgn="ctr"/>
                      <a:r>
                        <a:rPr lang="zh-CN" altLang="en-US" sz="500" b="0" i="0" u="none" strike="noStrike">
                          <a:solidFill>
                            <a:srgbClr val="000000"/>
                          </a:solidFill>
                          <a:latin typeface="SimSun"/>
                        </a:rPr>
                        <a:t>　</a:t>
                      </a:r>
                    </a:p>
                  </a:txBody>
                  <a:tcPr marL="4138" marR="4138" marT="4138" marB="0" anchor="ctr">
                    <a:lnL>
                      <a:noFill/>
                    </a:lnL>
                    <a:lnR>
                      <a:noFill/>
                    </a:lnR>
                    <a:lnT>
                      <a:noFill/>
                    </a:lnT>
                    <a:lnB>
                      <a:noFill/>
                    </a:lnB>
                  </a:tcPr>
                </a:tc>
                <a:tc>
                  <a:txBody>
                    <a:bodyPr/>
                    <a:lstStyle/>
                    <a:p>
                      <a:pPr algn="l" fontAlgn="ctr"/>
                      <a:r>
                        <a:rPr lang="zh-CN" altLang="en-US" sz="500" b="0" i="0" u="none" strike="noStrike">
                          <a:solidFill>
                            <a:srgbClr val="000000"/>
                          </a:solidFill>
                          <a:latin typeface="SimSun"/>
                        </a:rPr>
                        <a:t>　</a:t>
                      </a:r>
                    </a:p>
                  </a:txBody>
                  <a:tcPr marL="4138" marR="4138" marT="4138" marB="0" anchor="ctr">
                    <a:lnL>
                      <a:noFill/>
                    </a:lnL>
                    <a:lnR>
                      <a:noFill/>
                    </a:lnR>
                    <a:lnT>
                      <a:noFill/>
                    </a:lnT>
                    <a:lnB>
                      <a:noFill/>
                    </a:lnB>
                  </a:tcPr>
                </a:tc>
                <a:tc>
                  <a:txBody>
                    <a:bodyPr/>
                    <a:lstStyle/>
                    <a:p>
                      <a:pPr algn="l" fontAlgn="ctr"/>
                      <a:r>
                        <a:rPr lang="zh-CN" altLang="en-US" sz="500" b="0" i="0" u="none" strike="noStrike">
                          <a:solidFill>
                            <a:srgbClr val="000000"/>
                          </a:solidFill>
                          <a:latin typeface="SimSun"/>
                        </a:rPr>
                        <a:t>　</a:t>
                      </a:r>
                    </a:p>
                  </a:txBody>
                  <a:tcPr marL="4138" marR="4138" marT="4138" marB="0" anchor="ctr">
                    <a:lnL>
                      <a:noFill/>
                    </a:lnL>
                    <a:lnR>
                      <a:noFill/>
                    </a:lnR>
                    <a:lnT>
                      <a:noFill/>
                    </a:lnT>
                    <a:lnB>
                      <a:noFill/>
                    </a:lnB>
                  </a:tcPr>
                </a:tc>
                <a:tc>
                  <a:txBody>
                    <a:bodyPr/>
                    <a:lstStyle/>
                    <a:p>
                      <a:pPr algn="l" fontAlgn="ctr"/>
                      <a:r>
                        <a:rPr lang="zh-CN" altLang="en-US" sz="500" b="0" i="0" u="none" strike="noStrike">
                          <a:solidFill>
                            <a:srgbClr val="000000"/>
                          </a:solidFill>
                          <a:latin typeface="SimSun"/>
                        </a:rPr>
                        <a:t>　</a:t>
                      </a:r>
                    </a:p>
                  </a:txBody>
                  <a:tcPr marL="4138" marR="4138" marT="4138" marB="0" anchor="ctr">
                    <a:lnL>
                      <a:noFill/>
                    </a:lnL>
                    <a:lnR>
                      <a:noFill/>
                    </a:lnR>
                    <a:lnT>
                      <a:noFill/>
                    </a:lnT>
                    <a:lnB>
                      <a:noFill/>
                    </a:lnB>
                  </a:tcPr>
                </a:tc>
                <a:tc>
                  <a:txBody>
                    <a:bodyPr/>
                    <a:lstStyle/>
                    <a:p>
                      <a:pPr algn="l" fontAlgn="ctr"/>
                      <a:r>
                        <a:rPr lang="zh-CN" altLang="en-US" sz="500" b="0" i="0" u="none" strike="noStrike">
                          <a:solidFill>
                            <a:srgbClr val="000000"/>
                          </a:solidFill>
                          <a:latin typeface="SimSun"/>
                        </a:rPr>
                        <a:t>　</a:t>
                      </a:r>
                    </a:p>
                  </a:txBody>
                  <a:tcPr marL="4138" marR="4138" marT="4138"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10012"/>
                  </a:ext>
                </a:extLst>
              </a:tr>
              <a:tr h="202786">
                <a:tc vMerge="1">
                  <a:txBody>
                    <a:bodyPr/>
                    <a:lstStyle/>
                    <a:p>
                      <a:endParaRPr lang="zh-CN" altLang="en-US"/>
                    </a:p>
                  </a:txBody>
                  <a:tcPr/>
                </a:tc>
                <a:tc>
                  <a:txBody>
                    <a:bodyPr/>
                    <a:lstStyle/>
                    <a:p>
                      <a:pPr algn="l" fontAlgn="ctr"/>
                      <a:r>
                        <a:rPr lang="zh-CN" altLang="en-US" sz="500" b="0" i="0" u="none" strike="noStrike">
                          <a:solidFill>
                            <a:srgbClr val="000000"/>
                          </a:solidFill>
                          <a:latin typeface="SimSun"/>
                        </a:rPr>
                        <a:t>　</a:t>
                      </a:r>
                    </a:p>
                  </a:txBody>
                  <a:tcPr marL="4138" marR="4138" marT="4138"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zh-CN" altLang="en-US" sz="500" b="0" i="0" u="none" strike="noStrike">
                          <a:solidFill>
                            <a:srgbClr val="000000"/>
                          </a:solidFill>
                          <a:latin typeface="SimSun"/>
                        </a:rPr>
                        <a:t>　</a:t>
                      </a:r>
                    </a:p>
                  </a:txBody>
                  <a:tcPr marL="4138" marR="4138" marT="4138" marB="0" anchor="ctr">
                    <a:lnL>
                      <a:noFill/>
                    </a:lnL>
                    <a:lnR>
                      <a:noFill/>
                    </a:lnR>
                    <a:lnT>
                      <a:noFill/>
                    </a:lnT>
                    <a:lnB>
                      <a:noFill/>
                    </a:lnB>
                  </a:tcPr>
                </a:tc>
                <a:tc>
                  <a:txBody>
                    <a:bodyPr/>
                    <a:lstStyle/>
                    <a:p>
                      <a:pPr algn="l" fontAlgn="ctr"/>
                      <a:r>
                        <a:rPr lang="zh-CN" altLang="en-US" sz="500" b="0" i="0" u="none" strike="noStrike">
                          <a:solidFill>
                            <a:srgbClr val="000000"/>
                          </a:solidFill>
                          <a:latin typeface="SimSun"/>
                        </a:rPr>
                        <a:t>　</a:t>
                      </a:r>
                    </a:p>
                  </a:txBody>
                  <a:tcPr marL="4138" marR="4138" marT="4138" marB="0" anchor="ctr">
                    <a:lnL>
                      <a:noFill/>
                    </a:lnL>
                    <a:lnR>
                      <a:noFill/>
                    </a:lnR>
                    <a:lnT>
                      <a:noFill/>
                    </a:lnT>
                    <a:lnB>
                      <a:noFill/>
                    </a:lnB>
                  </a:tcPr>
                </a:tc>
                <a:tc>
                  <a:txBody>
                    <a:bodyPr/>
                    <a:lstStyle/>
                    <a:p>
                      <a:pPr algn="l" fontAlgn="ctr"/>
                      <a:r>
                        <a:rPr lang="zh-CN" altLang="en-US" sz="500" b="0" i="0" u="none" strike="noStrike">
                          <a:solidFill>
                            <a:srgbClr val="000000"/>
                          </a:solidFill>
                          <a:latin typeface="SimSun"/>
                        </a:rPr>
                        <a:t>　</a:t>
                      </a:r>
                    </a:p>
                  </a:txBody>
                  <a:tcPr marL="4138" marR="4138" marT="4138" marB="0" anchor="ctr">
                    <a:lnL>
                      <a:noFill/>
                    </a:lnL>
                    <a:lnR>
                      <a:noFill/>
                    </a:lnR>
                    <a:lnT>
                      <a:noFill/>
                    </a:lnT>
                    <a:lnB>
                      <a:noFill/>
                    </a:lnB>
                  </a:tcPr>
                </a:tc>
                <a:tc>
                  <a:txBody>
                    <a:bodyPr/>
                    <a:lstStyle/>
                    <a:p>
                      <a:pPr algn="l" fontAlgn="ctr"/>
                      <a:r>
                        <a:rPr lang="zh-CN" altLang="en-US" sz="500" b="0" i="0" u="none" strike="noStrike">
                          <a:solidFill>
                            <a:srgbClr val="000000"/>
                          </a:solidFill>
                          <a:latin typeface="SimSun"/>
                        </a:rPr>
                        <a:t>　</a:t>
                      </a:r>
                    </a:p>
                  </a:txBody>
                  <a:tcPr marL="4138" marR="4138" marT="4138" marB="0" anchor="ctr">
                    <a:lnL>
                      <a:noFill/>
                    </a:lnL>
                    <a:lnR>
                      <a:noFill/>
                    </a:lnR>
                    <a:lnT>
                      <a:noFill/>
                    </a:lnT>
                    <a:lnB>
                      <a:noFill/>
                    </a:lnB>
                  </a:tcPr>
                </a:tc>
                <a:tc>
                  <a:txBody>
                    <a:bodyPr/>
                    <a:lstStyle/>
                    <a:p>
                      <a:pPr algn="l" fontAlgn="ctr"/>
                      <a:r>
                        <a:rPr lang="zh-CN" altLang="en-US" sz="500" b="0" i="0" u="none" strike="noStrike">
                          <a:solidFill>
                            <a:srgbClr val="000000"/>
                          </a:solidFill>
                          <a:latin typeface="SimSun"/>
                        </a:rPr>
                        <a:t>　</a:t>
                      </a:r>
                    </a:p>
                  </a:txBody>
                  <a:tcPr marL="4138" marR="4138" marT="4138" marB="0" anchor="ctr">
                    <a:lnL>
                      <a:noFill/>
                    </a:lnL>
                    <a:lnR>
                      <a:noFill/>
                    </a:lnR>
                    <a:lnT>
                      <a:noFill/>
                    </a:lnT>
                    <a:lnB>
                      <a:noFill/>
                    </a:lnB>
                  </a:tcPr>
                </a:tc>
                <a:tc>
                  <a:txBody>
                    <a:bodyPr/>
                    <a:lstStyle/>
                    <a:p>
                      <a:pPr algn="l" fontAlgn="ctr"/>
                      <a:r>
                        <a:rPr lang="zh-CN" altLang="en-US" sz="500" b="0" i="0" u="none" strike="noStrike">
                          <a:solidFill>
                            <a:srgbClr val="000000"/>
                          </a:solidFill>
                          <a:latin typeface="SimSun"/>
                        </a:rPr>
                        <a:t>　</a:t>
                      </a:r>
                    </a:p>
                  </a:txBody>
                  <a:tcPr marL="4138" marR="4138" marT="4138" marB="0" anchor="ctr">
                    <a:lnL>
                      <a:noFill/>
                    </a:lnL>
                    <a:lnR>
                      <a:noFill/>
                    </a:lnR>
                    <a:lnT>
                      <a:noFill/>
                    </a:lnT>
                    <a:lnB>
                      <a:noFill/>
                    </a:lnB>
                  </a:tcPr>
                </a:tc>
                <a:tc>
                  <a:txBody>
                    <a:bodyPr/>
                    <a:lstStyle/>
                    <a:p>
                      <a:pPr algn="l" fontAlgn="ctr"/>
                      <a:r>
                        <a:rPr lang="zh-CN" altLang="en-US" sz="500" b="0" i="0" u="none" strike="noStrike">
                          <a:solidFill>
                            <a:srgbClr val="000000"/>
                          </a:solidFill>
                          <a:latin typeface="SimSun"/>
                        </a:rPr>
                        <a:t>　</a:t>
                      </a:r>
                    </a:p>
                  </a:txBody>
                  <a:tcPr marL="4138" marR="4138" marT="4138" marB="0" anchor="ctr">
                    <a:lnL>
                      <a:noFill/>
                    </a:lnL>
                    <a:lnR>
                      <a:noFill/>
                    </a:lnR>
                    <a:lnT>
                      <a:noFill/>
                    </a:lnT>
                    <a:lnB>
                      <a:noFill/>
                    </a:lnB>
                  </a:tcPr>
                </a:tc>
                <a:tc gridSpan="8">
                  <a:txBody>
                    <a:bodyPr/>
                    <a:lstStyle/>
                    <a:p>
                      <a:pPr algn="ctr" fontAlgn="ctr"/>
                      <a:r>
                        <a:rPr lang="zh-CN" altLang="en-US" sz="700" b="0" i="0" u="none" strike="noStrike">
                          <a:solidFill>
                            <a:srgbClr val="000000"/>
                          </a:solidFill>
                          <a:latin typeface="SimSun"/>
                        </a:rPr>
                        <a:t>单位（盖章）</a:t>
                      </a:r>
                    </a:p>
                  </a:txBody>
                  <a:tcPr marL="4138" marR="4138" marT="4138" marB="0" anchor="ctr">
                    <a:lnL>
                      <a:noFill/>
                    </a:lnL>
                    <a:lnR>
                      <a:noFill/>
                    </a:lnR>
                    <a:lnT>
                      <a:noFill/>
                    </a:lnT>
                    <a:lnB>
                      <a:noFill/>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lgn="l" fontAlgn="ctr"/>
                      <a:r>
                        <a:rPr lang="zh-CN" altLang="en-US" sz="500" b="0" i="0" u="none" strike="noStrike">
                          <a:solidFill>
                            <a:srgbClr val="000000"/>
                          </a:solidFill>
                          <a:latin typeface="SimSun"/>
                        </a:rPr>
                        <a:t>　</a:t>
                      </a:r>
                    </a:p>
                  </a:txBody>
                  <a:tcPr marL="4138" marR="4138" marT="4138" marB="0" anchor="ctr">
                    <a:lnL>
                      <a:noFill/>
                    </a:lnL>
                    <a:lnR>
                      <a:noFill/>
                    </a:lnR>
                    <a:lnT>
                      <a:noFill/>
                    </a:lnT>
                    <a:lnB>
                      <a:noFill/>
                    </a:lnB>
                  </a:tcPr>
                </a:tc>
                <a:tc>
                  <a:txBody>
                    <a:bodyPr/>
                    <a:lstStyle/>
                    <a:p>
                      <a:pPr algn="l" fontAlgn="ctr"/>
                      <a:r>
                        <a:rPr lang="zh-CN" altLang="en-US" sz="500" b="0" i="0" u="none" strike="noStrike">
                          <a:solidFill>
                            <a:srgbClr val="000000"/>
                          </a:solidFill>
                          <a:latin typeface="SimSun"/>
                        </a:rPr>
                        <a:t>　</a:t>
                      </a:r>
                    </a:p>
                  </a:txBody>
                  <a:tcPr marL="4138" marR="4138" marT="4138" marB="0" anchor="ctr">
                    <a:lnL>
                      <a:noFill/>
                    </a:lnL>
                    <a:lnR>
                      <a:noFill/>
                    </a:lnR>
                    <a:lnT>
                      <a:noFill/>
                    </a:lnT>
                    <a:lnB>
                      <a:noFill/>
                    </a:lnB>
                  </a:tcPr>
                </a:tc>
                <a:tc>
                  <a:txBody>
                    <a:bodyPr/>
                    <a:lstStyle/>
                    <a:p>
                      <a:pPr algn="l" fontAlgn="ctr"/>
                      <a:r>
                        <a:rPr lang="zh-CN" altLang="en-US" sz="500" b="0" i="0" u="none" strike="noStrike">
                          <a:solidFill>
                            <a:srgbClr val="000000"/>
                          </a:solidFill>
                          <a:latin typeface="SimSun"/>
                        </a:rPr>
                        <a:t>　</a:t>
                      </a:r>
                    </a:p>
                  </a:txBody>
                  <a:tcPr marL="4138" marR="4138" marT="4138"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10013"/>
                  </a:ext>
                </a:extLst>
              </a:tr>
              <a:tr h="175886">
                <a:tc vMerge="1">
                  <a:txBody>
                    <a:bodyPr/>
                    <a:lstStyle/>
                    <a:p>
                      <a:endParaRPr lang="zh-CN" altLang="en-US"/>
                    </a:p>
                  </a:txBody>
                  <a:tcPr/>
                </a:tc>
                <a:tc>
                  <a:txBody>
                    <a:bodyPr/>
                    <a:lstStyle/>
                    <a:p>
                      <a:pPr algn="l" fontAlgn="ctr"/>
                      <a:r>
                        <a:rPr lang="zh-CN" altLang="en-US" sz="700" b="0" i="0" u="none" strike="noStrike">
                          <a:solidFill>
                            <a:srgbClr val="000000"/>
                          </a:solidFill>
                          <a:latin typeface="SimSun"/>
                        </a:rPr>
                        <a:t>　</a:t>
                      </a:r>
                    </a:p>
                  </a:txBody>
                  <a:tcPr marL="4138" marR="4138" marT="4138"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SimSun"/>
                        </a:rPr>
                        <a:t>　</a:t>
                      </a:r>
                    </a:p>
                  </a:txBody>
                  <a:tcPr marL="4138" marR="4138" marT="413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SimSun"/>
                        </a:rPr>
                        <a:t>　</a:t>
                      </a:r>
                    </a:p>
                  </a:txBody>
                  <a:tcPr marL="4138" marR="4138" marT="413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SimSun"/>
                        </a:rPr>
                        <a:t>　</a:t>
                      </a:r>
                    </a:p>
                  </a:txBody>
                  <a:tcPr marL="4138" marR="4138" marT="413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SimSun"/>
                        </a:rPr>
                        <a:t>　</a:t>
                      </a:r>
                    </a:p>
                  </a:txBody>
                  <a:tcPr marL="4138" marR="4138" marT="413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SimSun"/>
                        </a:rPr>
                        <a:t>　</a:t>
                      </a:r>
                    </a:p>
                  </a:txBody>
                  <a:tcPr marL="4138" marR="4138" marT="413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SimSun"/>
                        </a:rPr>
                        <a:t>　</a:t>
                      </a:r>
                    </a:p>
                  </a:txBody>
                  <a:tcPr marL="4138" marR="4138" marT="413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SimSun"/>
                        </a:rPr>
                        <a:t>　</a:t>
                      </a:r>
                    </a:p>
                  </a:txBody>
                  <a:tcPr marL="4138" marR="4138" marT="4138" marB="0" anchor="ctr">
                    <a:lnL>
                      <a:noFill/>
                    </a:lnL>
                    <a:lnR>
                      <a:noFill/>
                    </a:lnR>
                    <a:lnT>
                      <a:noFill/>
                    </a:lnT>
                    <a:lnB w="6350" cap="flat" cmpd="sng" algn="ctr">
                      <a:solidFill>
                        <a:srgbClr val="000000"/>
                      </a:solidFill>
                      <a:prstDash val="solid"/>
                      <a:round/>
                      <a:headEnd type="none" w="med" len="med"/>
                      <a:tailEnd type="none" w="med" len="med"/>
                    </a:lnB>
                  </a:tcPr>
                </a:tc>
                <a:tc gridSpan="8">
                  <a:txBody>
                    <a:bodyPr/>
                    <a:lstStyle/>
                    <a:p>
                      <a:pPr algn="ctr" fontAlgn="ctr"/>
                      <a:r>
                        <a:rPr lang="zh-CN" altLang="en-US" sz="700" b="0" i="0" u="none" strike="noStrike">
                          <a:solidFill>
                            <a:srgbClr val="000000"/>
                          </a:solidFill>
                          <a:latin typeface="SimSun"/>
                        </a:rPr>
                        <a:t>年　　月　　日</a:t>
                      </a:r>
                    </a:p>
                  </a:txBody>
                  <a:tcPr marL="4138" marR="4138" marT="4138"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lgn="l" fontAlgn="ctr"/>
                      <a:r>
                        <a:rPr lang="zh-CN" altLang="en-US" sz="500" b="0" i="0" u="none" strike="noStrike">
                          <a:solidFill>
                            <a:srgbClr val="000000"/>
                          </a:solidFill>
                          <a:latin typeface="SimSun"/>
                        </a:rPr>
                        <a:t>　</a:t>
                      </a:r>
                    </a:p>
                  </a:txBody>
                  <a:tcPr marL="4138" marR="4138" marT="413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SimSun"/>
                        </a:rPr>
                        <a:t>　</a:t>
                      </a:r>
                    </a:p>
                  </a:txBody>
                  <a:tcPr marL="4138" marR="4138" marT="413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SimSun"/>
                        </a:rPr>
                        <a:t>　</a:t>
                      </a:r>
                    </a:p>
                  </a:txBody>
                  <a:tcPr marL="4138" marR="4138" marT="4138"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4"/>
                  </a:ext>
                </a:extLst>
              </a:tr>
              <a:tr h="103462">
                <a:tc rowSpan="3">
                  <a:txBody>
                    <a:bodyPr/>
                    <a:lstStyle/>
                    <a:p>
                      <a:pPr algn="ctr" fontAlgn="ctr"/>
                      <a:r>
                        <a:rPr lang="zh-CN" altLang="en-US" sz="700" b="0" i="0" u="none" strike="noStrike">
                          <a:solidFill>
                            <a:srgbClr val="000000"/>
                          </a:solidFill>
                          <a:latin typeface="SimSun"/>
                        </a:rPr>
                        <a:t>经办机构意见</a:t>
                      </a:r>
                    </a:p>
                  </a:txBody>
                  <a:tcPr marL="4138" marR="4138" marT="41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19">
                  <a:txBody>
                    <a:bodyPr/>
                    <a:lstStyle/>
                    <a:p>
                      <a:pPr algn="ctr" fontAlgn="ctr"/>
                      <a:r>
                        <a:rPr lang="zh-CN" altLang="en-US" sz="700" b="0" i="0" u="none" strike="noStrike">
                          <a:solidFill>
                            <a:srgbClr val="000000"/>
                          </a:solidFill>
                          <a:latin typeface="SimSun"/>
                        </a:rPr>
                        <a:t>　</a:t>
                      </a:r>
                    </a:p>
                  </a:txBody>
                  <a:tcPr marL="4138" marR="4138" marT="41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10015"/>
                  </a:ext>
                </a:extLst>
              </a:tr>
              <a:tr h="187267">
                <a:tc vMerge="1">
                  <a:txBody>
                    <a:bodyPr/>
                    <a:lstStyle/>
                    <a:p>
                      <a:endParaRPr lang="zh-CN" altLang="en-US"/>
                    </a:p>
                  </a:txBody>
                  <a:tcPr/>
                </a:tc>
                <a:tc>
                  <a:txBody>
                    <a:bodyPr/>
                    <a:lstStyle/>
                    <a:p>
                      <a:pPr algn="ctr" fontAlgn="ctr"/>
                      <a:r>
                        <a:rPr lang="zh-CN" altLang="en-US" sz="700" b="0" i="0" u="none" strike="noStrike">
                          <a:solidFill>
                            <a:srgbClr val="000000"/>
                          </a:solidFill>
                          <a:latin typeface="SimSun"/>
                        </a:rPr>
                        <a:t>　</a:t>
                      </a:r>
                    </a:p>
                  </a:txBody>
                  <a:tcPr marL="4138" marR="4138" marT="4138"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zh-CN" altLang="en-US" sz="500" b="0" i="0" u="none" strike="noStrike">
                          <a:solidFill>
                            <a:srgbClr val="000000"/>
                          </a:solidFill>
                          <a:latin typeface="SimSun"/>
                        </a:rPr>
                        <a:t>　</a:t>
                      </a:r>
                    </a:p>
                  </a:txBody>
                  <a:tcPr marL="4138" marR="4138" marT="4138" marB="0" anchor="ctr">
                    <a:lnL>
                      <a:noFill/>
                    </a:lnL>
                    <a:lnR>
                      <a:noFill/>
                    </a:lnR>
                    <a:lnT>
                      <a:noFill/>
                    </a:lnT>
                    <a:lnB>
                      <a:noFill/>
                    </a:lnB>
                  </a:tcPr>
                </a:tc>
                <a:tc>
                  <a:txBody>
                    <a:bodyPr/>
                    <a:lstStyle/>
                    <a:p>
                      <a:pPr algn="l" fontAlgn="ctr"/>
                      <a:r>
                        <a:rPr lang="zh-CN" altLang="en-US" sz="500" b="0" i="0" u="none" strike="noStrike">
                          <a:solidFill>
                            <a:srgbClr val="000000"/>
                          </a:solidFill>
                          <a:latin typeface="SimSun"/>
                        </a:rPr>
                        <a:t>　</a:t>
                      </a:r>
                    </a:p>
                  </a:txBody>
                  <a:tcPr marL="4138" marR="4138" marT="4138" marB="0" anchor="ctr">
                    <a:lnL>
                      <a:noFill/>
                    </a:lnL>
                    <a:lnR>
                      <a:noFill/>
                    </a:lnR>
                    <a:lnT>
                      <a:noFill/>
                    </a:lnT>
                    <a:lnB>
                      <a:noFill/>
                    </a:lnB>
                  </a:tcPr>
                </a:tc>
                <a:tc>
                  <a:txBody>
                    <a:bodyPr/>
                    <a:lstStyle/>
                    <a:p>
                      <a:pPr algn="l" fontAlgn="ctr"/>
                      <a:r>
                        <a:rPr lang="zh-CN" altLang="en-US" sz="500" b="0" i="0" u="none" strike="noStrike">
                          <a:solidFill>
                            <a:srgbClr val="000000"/>
                          </a:solidFill>
                          <a:latin typeface="SimSun"/>
                        </a:rPr>
                        <a:t>　</a:t>
                      </a:r>
                    </a:p>
                  </a:txBody>
                  <a:tcPr marL="4138" marR="4138" marT="4138" marB="0" anchor="ctr">
                    <a:lnL>
                      <a:noFill/>
                    </a:lnL>
                    <a:lnR>
                      <a:noFill/>
                    </a:lnR>
                    <a:lnT>
                      <a:noFill/>
                    </a:lnT>
                    <a:lnB>
                      <a:noFill/>
                    </a:lnB>
                  </a:tcPr>
                </a:tc>
                <a:tc>
                  <a:txBody>
                    <a:bodyPr/>
                    <a:lstStyle/>
                    <a:p>
                      <a:pPr algn="l" fontAlgn="ctr"/>
                      <a:r>
                        <a:rPr lang="zh-CN" altLang="en-US" sz="500" b="0" i="0" u="none" strike="noStrike">
                          <a:solidFill>
                            <a:srgbClr val="000000"/>
                          </a:solidFill>
                          <a:latin typeface="SimSun"/>
                        </a:rPr>
                        <a:t>　</a:t>
                      </a:r>
                    </a:p>
                  </a:txBody>
                  <a:tcPr marL="4138" marR="4138" marT="4138" marB="0" anchor="ctr">
                    <a:lnL>
                      <a:noFill/>
                    </a:lnL>
                    <a:lnR>
                      <a:noFill/>
                    </a:lnR>
                    <a:lnT>
                      <a:noFill/>
                    </a:lnT>
                    <a:lnB>
                      <a:noFill/>
                    </a:lnB>
                  </a:tcPr>
                </a:tc>
                <a:tc>
                  <a:txBody>
                    <a:bodyPr/>
                    <a:lstStyle/>
                    <a:p>
                      <a:pPr algn="l" fontAlgn="ctr"/>
                      <a:r>
                        <a:rPr lang="zh-CN" altLang="en-US" sz="500" b="0" i="0" u="none" strike="noStrike">
                          <a:solidFill>
                            <a:srgbClr val="000000"/>
                          </a:solidFill>
                          <a:latin typeface="SimSun"/>
                        </a:rPr>
                        <a:t>　</a:t>
                      </a:r>
                    </a:p>
                  </a:txBody>
                  <a:tcPr marL="4138" marR="4138" marT="4138" marB="0" anchor="ctr">
                    <a:lnL>
                      <a:noFill/>
                    </a:lnL>
                    <a:lnR>
                      <a:noFill/>
                    </a:lnR>
                    <a:lnT>
                      <a:noFill/>
                    </a:lnT>
                    <a:lnB>
                      <a:noFill/>
                    </a:lnB>
                  </a:tcPr>
                </a:tc>
                <a:tc>
                  <a:txBody>
                    <a:bodyPr/>
                    <a:lstStyle/>
                    <a:p>
                      <a:pPr algn="l" fontAlgn="ctr"/>
                      <a:r>
                        <a:rPr lang="zh-CN" altLang="en-US" sz="500" b="0" i="0" u="none" strike="noStrike">
                          <a:solidFill>
                            <a:srgbClr val="000000"/>
                          </a:solidFill>
                          <a:latin typeface="SimSun"/>
                        </a:rPr>
                        <a:t>　</a:t>
                      </a:r>
                    </a:p>
                  </a:txBody>
                  <a:tcPr marL="4138" marR="4138" marT="4138" marB="0" anchor="ctr">
                    <a:lnL>
                      <a:noFill/>
                    </a:lnL>
                    <a:lnR>
                      <a:noFill/>
                    </a:lnR>
                    <a:lnT>
                      <a:noFill/>
                    </a:lnT>
                    <a:lnB>
                      <a:noFill/>
                    </a:lnB>
                  </a:tcPr>
                </a:tc>
                <a:tc>
                  <a:txBody>
                    <a:bodyPr/>
                    <a:lstStyle/>
                    <a:p>
                      <a:pPr algn="l" fontAlgn="ctr"/>
                      <a:r>
                        <a:rPr lang="zh-CN" altLang="en-US" sz="500" b="0" i="0" u="none" strike="noStrike">
                          <a:solidFill>
                            <a:srgbClr val="000000"/>
                          </a:solidFill>
                          <a:latin typeface="SimSun"/>
                        </a:rPr>
                        <a:t>　</a:t>
                      </a:r>
                    </a:p>
                  </a:txBody>
                  <a:tcPr marL="4138" marR="4138" marT="4138" marB="0" anchor="ctr">
                    <a:lnL>
                      <a:noFill/>
                    </a:lnL>
                    <a:lnR>
                      <a:noFill/>
                    </a:lnR>
                    <a:lnT>
                      <a:noFill/>
                    </a:lnT>
                    <a:lnB>
                      <a:noFill/>
                    </a:lnB>
                  </a:tcPr>
                </a:tc>
                <a:tc gridSpan="8">
                  <a:txBody>
                    <a:bodyPr/>
                    <a:lstStyle/>
                    <a:p>
                      <a:pPr algn="ctr" fontAlgn="ctr"/>
                      <a:r>
                        <a:rPr lang="zh-CN" altLang="en-US" sz="700" b="0" i="0" u="none" strike="noStrike">
                          <a:solidFill>
                            <a:srgbClr val="000000"/>
                          </a:solidFill>
                          <a:latin typeface="SimSun"/>
                        </a:rPr>
                        <a:t> 经办机构（盖章） </a:t>
                      </a:r>
                    </a:p>
                  </a:txBody>
                  <a:tcPr marL="4138" marR="4138" marT="4138" marB="0" anchor="ctr">
                    <a:lnL>
                      <a:noFill/>
                    </a:lnL>
                    <a:lnR>
                      <a:noFill/>
                    </a:lnR>
                    <a:lnT>
                      <a:noFill/>
                    </a:lnT>
                    <a:lnB>
                      <a:noFill/>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lgn="l" fontAlgn="ctr"/>
                      <a:r>
                        <a:rPr lang="zh-CN" altLang="en-US" sz="500" b="0" i="0" u="none" strike="noStrike">
                          <a:solidFill>
                            <a:srgbClr val="000000"/>
                          </a:solidFill>
                          <a:latin typeface="SimSun"/>
                        </a:rPr>
                        <a:t>　</a:t>
                      </a:r>
                    </a:p>
                  </a:txBody>
                  <a:tcPr marL="4138" marR="4138" marT="4138" marB="0" anchor="ctr">
                    <a:lnL>
                      <a:noFill/>
                    </a:lnL>
                    <a:lnR>
                      <a:noFill/>
                    </a:lnR>
                    <a:lnT>
                      <a:noFill/>
                    </a:lnT>
                    <a:lnB>
                      <a:noFill/>
                    </a:lnB>
                  </a:tcPr>
                </a:tc>
                <a:tc>
                  <a:txBody>
                    <a:bodyPr/>
                    <a:lstStyle/>
                    <a:p>
                      <a:pPr algn="l" fontAlgn="ctr"/>
                      <a:r>
                        <a:rPr lang="zh-CN" altLang="en-US" sz="500" b="0" i="0" u="none" strike="noStrike">
                          <a:solidFill>
                            <a:srgbClr val="000000"/>
                          </a:solidFill>
                          <a:latin typeface="SimSun"/>
                        </a:rPr>
                        <a:t>　</a:t>
                      </a:r>
                    </a:p>
                  </a:txBody>
                  <a:tcPr marL="4138" marR="4138" marT="4138" marB="0" anchor="ctr">
                    <a:lnL>
                      <a:noFill/>
                    </a:lnL>
                    <a:lnR>
                      <a:noFill/>
                    </a:lnR>
                    <a:lnT>
                      <a:noFill/>
                    </a:lnT>
                    <a:lnB>
                      <a:noFill/>
                    </a:lnB>
                  </a:tcPr>
                </a:tc>
                <a:tc>
                  <a:txBody>
                    <a:bodyPr/>
                    <a:lstStyle/>
                    <a:p>
                      <a:pPr algn="l" fontAlgn="ctr"/>
                      <a:r>
                        <a:rPr lang="zh-CN" altLang="en-US" sz="500" b="0" i="0" u="none" strike="noStrike">
                          <a:solidFill>
                            <a:srgbClr val="000000"/>
                          </a:solidFill>
                          <a:latin typeface="SimSun"/>
                        </a:rPr>
                        <a:t>　</a:t>
                      </a:r>
                    </a:p>
                  </a:txBody>
                  <a:tcPr marL="4138" marR="4138" marT="4138"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10016"/>
                  </a:ext>
                </a:extLst>
              </a:tr>
              <a:tr h="175886">
                <a:tc vMerge="1">
                  <a:txBody>
                    <a:bodyPr/>
                    <a:lstStyle/>
                    <a:p>
                      <a:endParaRPr lang="zh-CN" altLang="en-US"/>
                    </a:p>
                  </a:txBody>
                  <a:tcPr/>
                </a:tc>
                <a:tc>
                  <a:txBody>
                    <a:bodyPr/>
                    <a:lstStyle/>
                    <a:p>
                      <a:pPr algn="ctr" fontAlgn="ctr"/>
                      <a:r>
                        <a:rPr lang="zh-CN" altLang="en-US" sz="700" b="0" i="0" u="none" strike="noStrike">
                          <a:solidFill>
                            <a:srgbClr val="000000"/>
                          </a:solidFill>
                          <a:latin typeface="SimSun"/>
                        </a:rPr>
                        <a:t>　</a:t>
                      </a:r>
                    </a:p>
                  </a:txBody>
                  <a:tcPr marL="4138" marR="4138" marT="4138"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SimSun"/>
                        </a:rPr>
                        <a:t>　</a:t>
                      </a:r>
                    </a:p>
                  </a:txBody>
                  <a:tcPr marL="4138" marR="4138" marT="413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SimSun"/>
                        </a:rPr>
                        <a:t>　</a:t>
                      </a:r>
                    </a:p>
                  </a:txBody>
                  <a:tcPr marL="4138" marR="4138" marT="413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SimSun"/>
                        </a:rPr>
                        <a:t>　</a:t>
                      </a:r>
                    </a:p>
                  </a:txBody>
                  <a:tcPr marL="4138" marR="4138" marT="413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SimSun"/>
                        </a:rPr>
                        <a:t>　</a:t>
                      </a:r>
                    </a:p>
                  </a:txBody>
                  <a:tcPr marL="4138" marR="4138" marT="413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SimSun"/>
                        </a:rPr>
                        <a:t>　</a:t>
                      </a:r>
                    </a:p>
                  </a:txBody>
                  <a:tcPr marL="4138" marR="4138" marT="413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SimSun"/>
                        </a:rPr>
                        <a:t>　</a:t>
                      </a:r>
                    </a:p>
                  </a:txBody>
                  <a:tcPr marL="4138" marR="4138" marT="413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SimSun"/>
                        </a:rPr>
                        <a:t>　</a:t>
                      </a:r>
                    </a:p>
                  </a:txBody>
                  <a:tcPr marL="4138" marR="4138" marT="4138" marB="0" anchor="ctr">
                    <a:lnL>
                      <a:noFill/>
                    </a:lnL>
                    <a:lnR>
                      <a:noFill/>
                    </a:lnR>
                    <a:lnT>
                      <a:noFill/>
                    </a:lnT>
                    <a:lnB w="6350" cap="flat" cmpd="sng" algn="ctr">
                      <a:solidFill>
                        <a:srgbClr val="000000"/>
                      </a:solidFill>
                      <a:prstDash val="solid"/>
                      <a:round/>
                      <a:headEnd type="none" w="med" len="med"/>
                      <a:tailEnd type="none" w="med" len="med"/>
                    </a:lnB>
                  </a:tcPr>
                </a:tc>
                <a:tc gridSpan="8">
                  <a:txBody>
                    <a:bodyPr/>
                    <a:lstStyle/>
                    <a:p>
                      <a:pPr algn="ctr" fontAlgn="ctr"/>
                      <a:r>
                        <a:rPr lang="zh-CN" altLang="en-US" sz="700" b="0" i="0" u="none" strike="noStrike">
                          <a:solidFill>
                            <a:srgbClr val="000000"/>
                          </a:solidFill>
                          <a:latin typeface="SimSun"/>
                        </a:rPr>
                        <a:t>年　　月　　日</a:t>
                      </a:r>
                    </a:p>
                  </a:txBody>
                  <a:tcPr marL="4138" marR="4138" marT="4138"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lgn="l" fontAlgn="ctr"/>
                      <a:r>
                        <a:rPr lang="zh-CN" altLang="en-US" sz="500" b="0" i="0" u="none" strike="noStrike">
                          <a:solidFill>
                            <a:srgbClr val="000000"/>
                          </a:solidFill>
                          <a:latin typeface="SimSun"/>
                        </a:rPr>
                        <a:t>　</a:t>
                      </a:r>
                    </a:p>
                  </a:txBody>
                  <a:tcPr marL="4138" marR="4138" marT="413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SimSun"/>
                        </a:rPr>
                        <a:t>　</a:t>
                      </a:r>
                    </a:p>
                  </a:txBody>
                  <a:tcPr marL="4138" marR="4138" marT="413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SimSun"/>
                        </a:rPr>
                        <a:t>　</a:t>
                      </a:r>
                    </a:p>
                  </a:txBody>
                  <a:tcPr marL="4138" marR="4138" marT="4138"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7"/>
                  </a:ext>
                </a:extLst>
              </a:tr>
              <a:tr h="202786">
                <a:tc gridSpan="20">
                  <a:txBody>
                    <a:bodyPr/>
                    <a:lstStyle/>
                    <a:p>
                      <a:pPr algn="l" fontAlgn="ctr"/>
                      <a:r>
                        <a:rPr lang="zh-CN" altLang="en-US" sz="700" b="0" i="0" u="none" strike="noStrike" dirty="0">
                          <a:solidFill>
                            <a:srgbClr val="000000"/>
                          </a:solidFill>
                          <a:latin typeface="SimSun"/>
                        </a:rPr>
                        <a:t>说明：其他证件类型是指非内地居民所持证件，类型包括港澳台居民居住证、港澳居民来往内地通行证、台湾居民来往大陆通行证、外国人永久居留身份证、外国人护照。</a:t>
                      </a:r>
                    </a:p>
                  </a:txBody>
                  <a:tcPr marL="4138" marR="4138" marT="4138"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10018"/>
                  </a:ext>
                </a:extLst>
              </a:tr>
            </a:tbl>
          </a:graphicData>
        </a:graphic>
      </p:graphicFrame>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17563" y="188913"/>
            <a:ext cx="6469062" cy="379412"/>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fontAlgn="auto">
              <a:spcAft>
                <a:spcPts val="0"/>
              </a:spcAft>
              <a:defRPr/>
            </a:pP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工伤转诊转院申请确认</a:t>
            </a:r>
          </a:p>
        </p:txBody>
      </p:sp>
      <p:sp>
        <p:nvSpPr>
          <p:cNvPr id="3" name="矩形 2"/>
          <p:cNvSpPr>
            <a:spLocks noChangeArrowheads="1"/>
          </p:cNvSpPr>
          <p:nvPr/>
        </p:nvSpPr>
        <p:spPr bwMode="auto">
          <a:xfrm>
            <a:off x="500034" y="1142990"/>
            <a:ext cx="8215312" cy="3185487"/>
          </a:xfrm>
          <a:prstGeom prst="rect">
            <a:avLst/>
          </a:prstGeom>
          <a:noFill/>
          <a:ln w="9525">
            <a:noFill/>
            <a:miter lim="800000"/>
            <a:headEnd/>
            <a:tailEnd/>
          </a:ln>
        </p:spPr>
        <p:txBody>
          <a:bodyPr wrap="square">
            <a:spAutoFit/>
          </a:bodyPr>
          <a:lstStyle/>
          <a:p>
            <a:pPr algn="ctr">
              <a:lnSpc>
                <a:spcPct val="150000"/>
              </a:lnSpc>
            </a:pPr>
            <a:r>
              <a:rPr lang="en-US" altLang="zh-CN" sz="2000" dirty="0">
                <a:solidFill>
                  <a:srgbClr val="FF6600"/>
                </a:solidFill>
                <a:latin typeface="Calibri" pitchFamily="34" charset="0"/>
                <a:sym typeface="+mn-ea"/>
              </a:rPr>
              <a:t>《</a:t>
            </a:r>
            <a:r>
              <a:rPr lang="zh-CN" altLang="en-US" sz="2000" dirty="0">
                <a:solidFill>
                  <a:srgbClr val="FF6600"/>
                </a:solidFill>
                <a:latin typeface="Calibri" pitchFamily="34" charset="0"/>
                <a:sym typeface="+mn-ea"/>
              </a:rPr>
              <a:t>江苏省工伤保险医疗管理暂行办法</a:t>
            </a:r>
            <a:r>
              <a:rPr lang="en-US" altLang="zh-CN" sz="2000" dirty="0">
                <a:solidFill>
                  <a:srgbClr val="FF6600"/>
                </a:solidFill>
                <a:latin typeface="Calibri" pitchFamily="34" charset="0"/>
                <a:sym typeface="+mn-ea"/>
              </a:rPr>
              <a:t>》</a:t>
            </a:r>
            <a:r>
              <a:rPr lang="zh-CN" altLang="en-US" sz="2000" dirty="0">
                <a:solidFill>
                  <a:srgbClr val="FF6600"/>
                </a:solidFill>
                <a:latin typeface="Calibri" pitchFamily="34" charset="0"/>
                <a:sym typeface="+mn-ea"/>
              </a:rPr>
              <a:t>苏人社发</a:t>
            </a:r>
            <a:r>
              <a:rPr lang="en-US" altLang="zh-CN" sz="2000" dirty="0">
                <a:solidFill>
                  <a:srgbClr val="FF6600"/>
                </a:solidFill>
                <a:latin typeface="Calibri" pitchFamily="34" charset="0"/>
                <a:sym typeface="+mn-ea"/>
              </a:rPr>
              <a:t>﹝2020﹞</a:t>
            </a:r>
            <a:r>
              <a:rPr lang="zh-CN" altLang="en-US" sz="2000" dirty="0">
                <a:solidFill>
                  <a:srgbClr val="FF6600"/>
                </a:solidFill>
                <a:latin typeface="Calibri" pitchFamily="34" charset="0"/>
                <a:sym typeface="+mn-ea"/>
              </a:rPr>
              <a:t> </a:t>
            </a:r>
            <a:r>
              <a:rPr lang="en-US" altLang="zh-CN" sz="2000" dirty="0">
                <a:solidFill>
                  <a:srgbClr val="FF6600"/>
                </a:solidFill>
                <a:latin typeface="Calibri" pitchFamily="34" charset="0"/>
                <a:sym typeface="+mn-ea"/>
              </a:rPr>
              <a:t>104</a:t>
            </a:r>
            <a:r>
              <a:rPr lang="zh-CN" altLang="en-US" sz="2000" dirty="0">
                <a:solidFill>
                  <a:srgbClr val="FF6600"/>
                </a:solidFill>
                <a:latin typeface="Calibri" pitchFamily="34" charset="0"/>
                <a:sym typeface="+mn-ea"/>
              </a:rPr>
              <a:t>号        </a:t>
            </a:r>
          </a:p>
          <a:p>
            <a:pPr>
              <a:lnSpc>
                <a:spcPct val="150000"/>
              </a:lnSpc>
            </a:pPr>
            <a:r>
              <a:rPr lang="en-US" altLang="zh-CN" dirty="0">
                <a:latin typeface="Calibri" pitchFamily="34" charset="0"/>
                <a:sym typeface="+mn-ea"/>
              </a:rPr>
              <a:t>        </a:t>
            </a:r>
            <a:r>
              <a:rPr lang="zh-CN" altLang="en-US" sz="1600" dirty="0">
                <a:latin typeface="Calibri" pitchFamily="34" charset="0"/>
                <a:sym typeface="+mn-ea"/>
              </a:rPr>
              <a:t>工伤人员应在参保地行政区域内协议医疗机构进行治疗，确因协议医疗机构医疗技术、设备条件限制需转外地治疗的，应遵循“先省内后省外”、“转上不转下”的原则，严格掌握转院标准。</a:t>
            </a:r>
            <a:endParaRPr lang="en-US" altLang="zh-CN" sz="1600" dirty="0">
              <a:latin typeface="Calibri" pitchFamily="34" charset="0"/>
              <a:sym typeface="+mn-ea"/>
            </a:endParaRPr>
          </a:p>
          <a:p>
            <a:pPr>
              <a:lnSpc>
                <a:spcPct val="150000"/>
              </a:lnSpc>
            </a:pPr>
            <a:r>
              <a:rPr lang="en-US" altLang="zh-CN" sz="1600" dirty="0">
                <a:latin typeface="Calibri" pitchFamily="34" charset="0"/>
                <a:sym typeface="+mn-ea"/>
              </a:rPr>
              <a:t>        </a:t>
            </a:r>
            <a:r>
              <a:rPr lang="zh-CN" altLang="en-US" sz="1600" dirty="0">
                <a:latin typeface="Calibri" pitchFamily="34" charset="0"/>
                <a:sym typeface="+mn-ea"/>
              </a:rPr>
              <a:t>需转往参保地行政区以外的医疗机构治疗的，由用人单位或工伤人员及其亲属提出转诊转院申请，工伤人员就诊的协议机构提出意见，经参保地工伤保险经办机构备案后，方可转入外地治疗。因伤（病）情紧急无法按正常程序申报的，可先转外就医，但应于到工伤保险经办机构办理转外医疗费用报销前补齐相关转诊转院手续</a:t>
            </a:r>
            <a:r>
              <a:rPr lang="zh-CN" altLang="en-US" sz="1600" dirty="0" smtClean="0">
                <a:latin typeface="Calibri" pitchFamily="34" charset="0"/>
                <a:sym typeface="+mn-ea"/>
              </a:rPr>
              <a:t>。</a:t>
            </a:r>
            <a:endParaRPr lang="zh-CN" altLang="en-US" sz="160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Freeform 60"/>
          <p:cNvSpPr/>
          <p:nvPr/>
        </p:nvSpPr>
        <p:spPr>
          <a:xfrm>
            <a:off x="5010150" y="1317625"/>
            <a:ext cx="419100" cy="361950"/>
          </a:xfrm>
          <a:custGeom>
            <a:avLst/>
            <a:gdLst/>
            <a:ahLst/>
            <a:cxnLst/>
            <a:rect l="l" t="t" r="r" b="b"/>
            <a:pathLst>
              <a:path w="558108" h="482252">
                <a:moveTo>
                  <a:pt x="142263" y="204248"/>
                </a:moveTo>
                <a:cubicBezTo>
                  <a:pt x="136791" y="198574"/>
                  <a:pt x="120376" y="192901"/>
                  <a:pt x="103961" y="187227"/>
                </a:cubicBezTo>
                <a:cubicBezTo>
                  <a:pt x="87546" y="187227"/>
                  <a:pt x="71131" y="181554"/>
                  <a:pt x="60188" y="181554"/>
                </a:cubicBezTo>
                <a:cubicBezTo>
                  <a:pt x="54716" y="181554"/>
                  <a:pt x="49245" y="181554"/>
                  <a:pt x="49245" y="181554"/>
                </a:cubicBezTo>
                <a:cubicBezTo>
                  <a:pt x="49245" y="181554"/>
                  <a:pt x="54716" y="181554"/>
                  <a:pt x="60188" y="187227"/>
                </a:cubicBezTo>
                <a:cubicBezTo>
                  <a:pt x="71131" y="192901"/>
                  <a:pt x="82075" y="198574"/>
                  <a:pt x="98490" y="198574"/>
                </a:cubicBezTo>
                <a:cubicBezTo>
                  <a:pt x="114905" y="204248"/>
                  <a:pt x="131320" y="209921"/>
                  <a:pt x="142263" y="209921"/>
                </a:cubicBezTo>
                <a:cubicBezTo>
                  <a:pt x="153206" y="209921"/>
                  <a:pt x="153206" y="209921"/>
                  <a:pt x="153206" y="209921"/>
                </a:cubicBezTo>
                <a:cubicBezTo>
                  <a:pt x="153206" y="209921"/>
                  <a:pt x="153206" y="204248"/>
                  <a:pt x="142263" y="204248"/>
                </a:cubicBezTo>
                <a:close/>
                <a:moveTo>
                  <a:pt x="481505" y="289351"/>
                </a:moveTo>
                <a:cubicBezTo>
                  <a:pt x="481505" y="266657"/>
                  <a:pt x="481505" y="266657"/>
                  <a:pt x="481505" y="266657"/>
                </a:cubicBezTo>
                <a:cubicBezTo>
                  <a:pt x="558108" y="266657"/>
                  <a:pt x="558108" y="266657"/>
                  <a:pt x="558108" y="266657"/>
                </a:cubicBezTo>
                <a:cubicBezTo>
                  <a:pt x="558108" y="482252"/>
                  <a:pt x="558108" y="482252"/>
                  <a:pt x="558108" y="482252"/>
                </a:cubicBezTo>
                <a:cubicBezTo>
                  <a:pt x="481505" y="482252"/>
                  <a:pt x="481505" y="482252"/>
                  <a:pt x="481505" y="482252"/>
                </a:cubicBezTo>
                <a:cubicBezTo>
                  <a:pt x="481505" y="448211"/>
                  <a:pt x="481505" y="448211"/>
                  <a:pt x="481505" y="448211"/>
                </a:cubicBezTo>
                <a:cubicBezTo>
                  <a:pt x="383015" y="408496"/>
                  <a:pt x="383015" y="408496"/>
                  <a:pt x="383015" y="408496"/>
                </a:cubicBezTo>
                <a:cubicBezTo>
                  <a:pt x="147734" y="436864"/>
                  <a:pt x="147734" y="436864"/>
                  <a:pt x="147734" y="436864"/>
                </a:cubicBezTo>
                <a:cubicBezTo>
                  <a:pt x="16415" y="368781"/>
                  <a:pt x="16415" y="368781"/>
                  <a:pt x="16415" y="368781"/>
                </a:cubicBezTo>
                <a:cubicBezTo>
                  <a:pt x="21887" y="340413"/>
                  <a:pt x="21887" y="340413"/>
                  <a:pt x="21887" y="340413"/>
                </a:cubicBezTo>
                <a:cubicBezTo>
                  <a:pt x="0" y="329066"/>
                  <a:pt x="0" y="329066"/>
                  <a:pt x="0" y="329066"/>
                </a:cubicBezTo>
                <a:cubicBezTo>
                  <a:pt x="5472" y="300698"/>
                  <a:pt x="5472" y="300698"/>
                  <a:pt x="5472" y="300698"/>
                </a:cubicBezTo>
                <a:cubicBezTo>
                  <a:pt x="0" y="289351"/>
                  <a:pt x="0" y="289351"/>
                  <a:pt x="0" y="289351"/>
                </a:cubicBezTo>
                <a:cubicBezTo>
                  <a:pt x="10943" y="249636"/>
                  <a:pt x="10943" y="249636"/>
                  <a:pt x="10943" y="249636"/>
                </a:cubicBezTo>
                <a:cubicBezTo>
                  <a:pt x="169621" y="300698"/>
                  <a:pt x="169621" y="300698"/>
                  <a:pt x="169621" y="300698"/>
                </a:cubicBezTo>
                <a:cubicBezTo>
                  <a:pt x="295469" y="266657"/>
                  <a:pt x="295469" y="266657"/>
                  <a:pt x="295469" y="266657"/>
                </a:cubicBezTo>
                <a:cubicBezTo>
                  <a:pt x="295469" y="255310"/>
                  <a:pt x="295469" y="255310"/>
                  <a:pt x="295469" y="255310"/>
                </a:cubicBezTo>
                <a:cubicBezTo>
                  <a:pt x="196979" y="255310"/>
                  <a:pt x="196979" y="255310"/>
                  <a:pt x="196979" y="255310"/>
                </a:cubicBezTo>
                <a:cubicBezTo>
                  <a:pt x="218866" y="209921"/>
                  <a:pt x="218866" y="209921"/>
                  <a:pt x="218866" y="209921"/>
                </a:cubicBezTo>
                <a:cubicBezTo>
                  <a:pt x="393959" y="175880"/>
                  <a:pt x="393959" y="175880"/>
                  <a:pt x="393959" y="175880"/>
                </a:cubicBezTo>
                <a:cubicBezTo>
                  <a:pt x="470562" y="283678"/>
                  <a:pt x="470562" y="283678"/>
                  <a:pt x="470562" y="283678"/>
                </a:cubicBezTo>
                <a:cubicBezTo>
                  <a:pt x="481505" y="289351"/>
                  <a:pt x="481505" y="289351"/>
                  <a:pt x="481505" y="289351"/>
                </a:cubicBezTo>
                <a:close/>
                <a:moveTo>
                  <a:pt x="103961" y="181554"/>
                </a:moveTo>
                <a:cubicBezTo>
                  <a:pt x="125848" y="181554"/>
                  <a:pt x="136791" y="187227"/>
                  <a:pt x="147734" y="192901"/>
                </a:cubicBezTo>
                <a:cubicBezTo>
                  <a:pt x="158678" y="198574"/>
                  <a:pt x="164149" y="204248"/>
                  <a:pt x="169621" y="209921"/>
                </a:cubicBezTo>
                <a:cubicBezTo>
                  <a:pt x="169621" y="209921"/>
                  <a:pt x="169621" y="215595"/>
                  <a:pt x="169621" y="215595"/>
                </a:cubicBezTo>
                <a:cubicBezTo>
                  <a:pt x="169621" y="226942"/>
                  <a:pt x="164149" y="238289"/>
                  <a:pt x="164149" y="243963"/>
                </a:cubicBezTo>
                <a:cubicBezTo>
                  <a:pt x="164149" y="249636"/>
                  <a:pt x="158678" y="249636"/>
                  <a:pt x="158678" y="249636"/>
                </a:cubicBezTo>
                <a:cubicBezTo>
                  <a:pt x="136791" y="260983"/>
                  <a:pt x="38302" y="238289"/>
                  <a:pt x="27358" y="215595"/>
                </a:cubicBezTo>
                <a:cubicBezTo>
                  <a:pt x="27358" y="215595"/>
                  <a:pt x="21887" y="209921"/>
                  <a:pt x="27358" y="209921"/>
                </a:cubicBezTo>
                <a:cubicBezTo>
                  <a:pt x="27358" y="198574"/>
                  <a:pt x="32830" y="187227"/>
                  <a:pt x="32830" y="175880"/>
                </a:cubicBezTo>
                <a:cubicBezTo>
                  <a:pt x="32830" y="175880"/>
                  <a:pt x="32830" y="175880"/>
                  <a:pt x="38302" y="170207"/>
                </a:cubicBezTo>
                <a:cubicBezTo>
                  <a:pt x="43773" y="170207"/>
                  <a:pt x="49245" y="170207"/>
                  <a:pt x="60188" y="170207"/>
                </a:cubicBezTo>
                <a:cubicBezTo>
                  <a:pt x="71131" y="170207"/>
                  <a:pt x="87546" y="175880"/>
                  <a:pt x="103961" y="181554"/>
                </a:cubicBezTo>
                <a:close/>
                <a:moveTo>
                  <a:pt x="207923" y="153186"/>
                </a:moveTo>
                <a:cubicBezTo>
                  <a:pt x="207923" y="141839"/>
                  <a:pt x="196979" y="130492"/>
                  <a:pt x="191508" y="113471"/>
                </a:cubicBezTo>
                <a:cubicBezTo>
                  <a:pt x="180564" y="96450"/>
                  <a:pt x="175093" y="85103"/>
                  <a:pt x="169621" y="73756"/>
                </a:cubicBezTo>
                <a:cubicBezTo>
                  <a:pt x="164149" y="68083"/>
                  <a:pt x="158678" y="68083"/>
                  <a:pt x="158678" y="68083"/>
                </a:cubicBezTo>
                <a:cubicBezTo>
                  <a:pt x="158678" y="68083"/>
                  <a:pt x="158678" y="68083"/>
                  <a:pt x="164149" y="79430"/>
                </a:cubicBezTo>
                <a:cubicBezTo>
                  <a:pt x="164149" y="90777"/>
                  <a:pt x="175093" y="102124"/>
                  <a:pt x="180564" y="119145"/>
                </a:cubicBezTo>
                <a:cubicBezTo>
                  <a:pt x="191508" y="136165"/>
                  <a:pt x="196979" y="147512"/>
                  <a:pt x="202451" y="158859"/>
                </a:cubicBezTo>
                <a:cubicBezTo>
                  <a:pt x="207923" y="164533"/>
                  <a:pt x="213394" y="164533"/>
                  <a:pt x="213394" y="164533"/>
                </a:cubicBezTo>
                <a:cubicBezTo>
                  <a:pt x="213394" y="164533"/>
                  <a:pt x="213394" y="158859"/>
                  <a:pt x="207923" y="153186"/>
                </a:cubicBezTo>
                <a:close/>
                <a:moveTo>
                  <a:pt x="202451" y="107798"/>
                </a:moveTo>
                <a:cubicBezTo>
                  <a:pt x="207923" y="124818"/>
                  <a:pt x="213394" y="141839"/>
                  <a:pt x="218866" y="153186"/>
                </a:cubicBezTo>
                <a:cubicBezTo>
                  <a:pt x="224338" y="164533"/>
                  <a:pt x="224338" y="170207"/>
                  <a:pt x="224338" y="175880"/>
                </a:cubicBezTo>
                <a:cubicBezTo>
                  <a:pt x="224338" y="181554"/>
                  <a:pt x="218866" y="181554"/>
                  <a:pt x="218866" y="181554"/>
                </a:cubicBezTo>
                <a:cubicBezTo>
                  <a:pt x="207923" y="187227"/>
                  <a:pt x="202451" y="192901"/>
                  <a:pt x="191508" y="198574"/>
                </a:cubicBezTo>
                <a:cubicBezTo>
                  <a:pt x="186036" y="198574"/>
                  <a:pt x="186036" y="198574"/>
                  <a:pt x="186036" y="198574"/>
                </a:cubicBezTo>
                <a:cubicBezTo>
                  <a:pt x="164149" y="187227"/>
                  <a:pt x="114905" y="96450"/>
                  <a:pt x="120376" y="73756"/>
                </a:cubicBezTo>
                <a:cubicBezTo>
                  <a:pt x="120376" y="68083"/>
                  <a:pt x="120376" y="68083"/>
                  <a:pt x="125848" y="68083"/>
                </a:cubicBezTo>
                <a:cubicBezTo>
                  <a:pt x="131320" y="62409"/>
                  <a:pt x="142263" y="56736"/>
                  <a:pt x="147734" y="51062"/>
                </a:cubicBezTo>
                <a:cubicBezTo>
                  <a:pt x="153206" y="51062"/>
                  <a:pt x="153206" y="51062"/>
                  <a:pt x="158678" y="51062"/>
                </a:cubicBezTo>
                <a:cubicBezTo>
                  <a:pt x="164149" y="51062"/>
                  <a:pt x="169621" y="56736"/>
                  <a:pt x="175093" y="68083"/>
                </a:cubicBezTo>
                <a:cubicBezTo>
                  <a:pt x="180564" y="79430"/>
                  <a:pt x="191508" y="90777"/>
                  <a:pt x="202451" y="107798"/>
                </a:cubicBezTo>
                <a:close/>
                <a:moveTo>
                  <a:pt x="262639" y="22694"/>
                </a:moveTo>
                <a:cubicBezTo>
                  <a:pt x="257167" y="34041"/>
                  <a:pt x="251696" y="45388"/>
                  <a:pt x="246224" y="62409"/>
                </a:cubicBezTo>
                <a:cubicBezTo>
                  <a:pt x="240752" y="73756"/>
                  <a:pt x="235281" y="90777"/>
                  <a:pt x="235281" y="102124"/>
                </a:cubicBezTo>
                <a:cubicBezTo>
                  <a:pt x="235281" y="107798"/>
                  <a:pt x="229809" y="107798"/>
                  <a:pt x="235281" y="107798"/>
                </a:cubicBezTo>
                <a:cubicBezTo>
                  <a:pt x="235281" y="107798"/>
                  <a:pt x="235281" y="107798"/>
                  <a:pt x="240752" y="102124"/>
                </a:cubicBezTo>
                <a:cubicBezTo>
                  <a:pt x="246224" y="90777"/>
                  <a:pt x="251696" y="79430"/>
                  <a:pt x="257167" y="68083"/>
                </a:cubicBezTo>
                <a:cubicBezTo>
                  <a:pt x="262639" y="51062"/>
                  <a:pt x="268111" y="39715"/>
                  <a:pt x="268111" y="28368"/>
                </a:cubicBezTo>
                <a:cubicBezTo>
                  <a:pt x="268111" y="22694"/>
                  <a:pt x="268111" y="17021"/>
                  <a:pt x="268111" y="17021"/>
                </a:cubicBezTo>
                <a:cubicBezTo>
                  <a:pt x="268111" y="17021"/>
                  <a:pt x="268111" y="17021"/>
                  <a:pt x="262639" y="22694"/>
                </a:cubicBezTo>
                <a:close/>
                <a:moveTo>
                  <a:pt x="235281" y="56736"/>
                </a:moveTo>
                <a:cubicBezTo>
                  <a:pt x="229809" y="73756"/>
                  <a:pt x="229809" y="90777"/>
                  <a:pt x="224338" y="96450"/>
                </a:cubicBezTo>
                <a:cubicBezTo>
                  <a:pt x="224338" y="107798"/>
                  <a:pt x="224338" y="119145"/>
                  <a:pt x="224338" y="119145"/>
                </a:cubicBezTo>
                <a:cubicBezTo>
                  <a:pt x="224338" y="124818"/>
                  <a:pt x="224338" y="124818"/>
                  <a:pt x="229809" y="124818"/>
                </a:cubicBezTo>
                <a:cubicBezTo>
                  <a:pt x="235281" y="130492"/>
                  <a:pt x="246224" y="130492"/>
                  <a:pt x="251696" y="136165"/>
                </a:cubicBezTo>
                <a:cubicBezTo>
                  <a:pt x="257167" y="136165"/>
                  <a:pt x="257167" y="136165"/>
                  <a:pt x="262639" y="136165"/>
                </a:cubicBezTo>
                <a:cubicBezTo>
                  <a:pt x="279054" y="124818"/>
                  <a:pt x="311884" y="39715"/>
                  <a:pt x="306412" y="17021"/>
                </a:cubicBezTo>
                <a:cubicBezTo>
                  <a:pt x="306412" y="17021"/>
                  <a:pt x="306412" y="17021"/>
                  <a:pt x="300941" y="11347"/>
                </a:cubicBezTo>
                <a:cubicBezTo>
                  <a:pt x="295469" y="11347"/>
                  <a:pt x="284526" y="5674"/>
                  <a:pt x="273582" y="0"/>
                </a:cubicBezTo>
                <a:cubicBezTo>
                  <a:pt x="273582" y="0"/>
                  <a:pt x="273582" y="0"/>
                  <a:pt x="268111" y="5674"/>
                </a:cubicBezTo>
                <a:cubicBezTo>
                  <a:pt x="268111" y="5674"/>
                  <a:pt x="262639" y="11347"/>
                  <a:pt x="257167" y="17021"/>
                </a:cubicBezTo>
                <a:cubicBezTo>
                  <a:pt x="251696" y="28368"/>
                  <a:pt x="246224" y="45388"/>
                  <a:pt x="235281" y="56736"/>
                </a:cubicBezTo>
                <a:close/>
              </a:path>
            </a:pathLst>
          </a:custGeom>
          <a:solidFill>
            <a:schemeClr val="bg1"/>
          </a:solidFill>
          <a:ln>
            <a:noFill/>
          </a:ln>
        </p:spPr>
        <p:txBody>
          <a:bodyPr lIns="91437" tIns="45718" rIns="91437" bIns="45718"/>
          <a:lstStyle/>
          <a:p>
            <a:pPr fontAlgn="auto">
              <a:spcBef>
                <a:spcPts val="0"/>
              </a:spcBef>
              <a:spcAft>
                <a:spcPts val="0"/>
              </a:spcAft>
              <a:defRPr/>
            </a:pPr>
            <a:endParaRPr lang="zh-CN" sz="1350">
              <a:latin typeface="+mn-lt"/>
              <a:ea typeface="+mn-ea"/>
            </a:endParaRPr>
          </a:p>
        </p:txBody>
      </p:sp>
      <p:sp>
        <p:nvSpPr>
          <p:cNvPr id="31" name="Title 1"/>
          <p:cNvSpPr txBox="1"/>
          <p:nvPr/>
        </p:nvSpPr>
        <p:spPr>
          <a:xfrm>
            <a:off x="817563" y="188913"/>
            <a:ext cx="6469062" cy="379412"/>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fontAlgn="auto">
              <a:spcAft>
                <a:spcPts val="0"/>
              </a:spcAft>
              <a:defRPr/>
            </a:pP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工伤转诊转院申请确认</a:t>
            </a:r>
          </a:p>
        </p:txBody>
      </p:sp>
      <p:pic>
        <p:nvPicPr>
          <p:cNvPr id="101379" name="图片 5" descr="22.JPG"/>
          <p:cNvPicPr>
            <a:picLocks noChangeAspect="1"/>
          </p:cNvPicPr>
          <p:nvPr/>
        </p:nvPicPr>
        <p:blipFill>
          <a:blip r:embed="rId2"/>
          <a:srcRect/>
          <a:stretch>
            <a:fillRect/>
          </a:stretch>
        </p:blipFill>
        <p:spPr bwMode="auto">
          <a:xfrm>
            <a:off x="785813" y="928688"/>
            <a:ext cx="7683500" cy="3714750"/>
          </a:xfrm>
          <a:prstGeom prst="rect">
            <a:avLst/>
          </a:prstGeom>
          <a:noFill/>
          <a:ln w="9525">
            <a:noFill/>
            <a:miter lim="800000"/>
            <a:headEnd/>
            <a:tailEnd/>
          </a:ln>
        </p:spPr>
      </p:pic>
      <p:sp>
        <p:nvSpPr>
          <p:cNvPr id="7" name="圆角矩形 6"/>
          <p:cNvSpPr/>
          <p:nvPr/>
        </p:nvSpPr>
        <p:spPr>
          <a:xfrm>
            <a:off x="7215188" y="3571875"/>
            <a:ext cx="500062" cy="35718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17563" y="188913"/>
            <a:ext cx="6469062" cy="379412"/>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fontAlgn="auto">
              <a:spcAft>
                <a:spcPts val="0"/>
              </a:spcAft>
              <a:defRPr/>
            </a:pP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工伤转诊转院申请确认</a:t>
            </a:r>
          </a:p>
        </p:txBody>
      </p:sp>
      <p:pic>
        <p:nvPicPr>
          <p:cNvPr id="102402" name="图片 4" descr="8.JPG"/>
          <p:cNvPicPr>
            <a:picLocks noChangeAspect="1"/>
          </p:cNvPicPr>
          <p:nvPr/>
        </p:nvPicPr>
        <p:blipFill>
          <a:blip r:embed="rId2"/>
          <a:srcRect/>
          <a:stretch>
            <a:fillRect/>
          </a:stretch>
        </p:blipFill>
        <p:spPr bwMode="auto">
          <a:xfrm>
            <a:off x="357188" y="3206750"/>
            <a:ext cx="6357937" cy="1865313"/>
          </a:xfrm>
          <a:prstGeom prst="rect">
            <a:avLst/>
          </a:prstGeom>
          <a:noFill/>
          <a:ln w="9525">
            <a:noFill/>
            <a:miter lim="800000"/>
            <a:headEnd/>
            <a:tailEnd/>
          </a:ln>
        </p:spPr>
      </p:pic>
      <p:pic>
        <p:nvPicPr>
          <p:cNvPr id="102403" name="图片 7" descr="7.JPG"/>
          <p:cNvPicPr>
            <a:picLocks noChangeAspect="1"/>
          </p:cNvPicPr>
          <p:nvPr/>
        </p:nvPicPr>
        <p:blipFill>
          <a:blip r:embed="rId3"/>
          <a:srcRect/>
          <a:stretch>
            <a:fillRect/>
          </a:stretch>
        </p:blipFill>
        <p:spPr bwMode="auto">
          <a:xfrm>
            <a:off x="357188" y="642938"/>
            <a:ext cx="6357937" cy="2593975"/>
          </a:xfrm>
          <a:prstGeom prst="rect">
            <a:avLst/>
          </a:prstGeom>
          <a:noFill/>
          <a:ln w="9525">
            <a:noFill/>
            <a:miter lim="800000"/>
            <a:headEnd/>
            <a:tailEnd/>
          </a:ln>
        </p:spPr>
      </p:pic>
      <p:sp>
        <p:nvSpPr>
          <p:cNvPr id="9" name="矩形 8"/>
          <p:cNvSpPr/>
          <p:nvPr/>
        </p:nvSpPr>
        <p:spPr>
          <a:xfrm>
            <a:off x="428625" y="3786188"/>
            <a:ext cx="2143125" cy="2143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405" name="文本框 56"/>
          <p:cNvSpPr txBox="1">
            <a:spLocks noChangeArrowheads="1"/>
          </p:cNvSpPr>
          <p:nvPr/>
        </p:nvSpPr>
        <p:spPr bwMode="auto">
          <a:xfrm>
            <a:off x="1071563" y="1000125"/>
            <a:ext cx="4929187" cy="295275"/>
          </a:xfrm>
          <a:prstGeom prst="rect">
            <a:avLst/>
          </a:prstGeom>
          <a:noFill/>
          <a:ln w="9525">
            <a:noFill/>
            <a:miter lim="800000"/>
            <a:headEnd/>
            <a:tailEnd/>
          </a:ln>
        </p:spPr>
        <p:txBody>
          <a:bodyPr>
            <a:spAutoFit/>
          </a:bodyPr>
          <a:lstStyle/>
          <a:p>
            <a:pPr>
              <a:lnSpc>
                <a:spcPct val="120000"/>
              </a:lnSpc>
            </a:pPr>
            <a:r>
              <a:rPr lang="en-US" altLang="zh-CN" sz="1100">
                <a:solidFill>
                  <a:srgbClr val="FF0000"/>
                </a:solidFill>
                <a:latin typeface="Calibri" pitchFamily="34" charset="0"/>
              </a:rPr>
              <a:t>1.</a:t>
            </a:r>
            <a:r>
              <a:rPr lang="zh-CN" altLang="en-US" sz="1100">
                <a:solidFill>
                  <a:srgbClr val="FF0000"/>
                </a:solidFill>
                <a:latin typeface="Calibri" pitchFamily="34" charset="0"/>
              </a:rPr>
              <a:t>输入证件号码，点击右侧放大镜按钮，自动带出工伤人员认定信息</a:t>
            </a:r>
            <a:endParaRPr lang="zh-CN" altLang="en-US" sz="1100">
              <a:solidFill>
                <a:srgbClr val="FF0000"/>
              </a:solidFill>
              <a:latin typeface="微软雅黑" pitchFamily="34" charset="-122"/>
              <a:ea typeface="微软雅黑" pitchFamily="34" charset="-122"/>
            </a:endParaRPr>
          </a:p>
        </p:txBody>
      </p:sp>
      <p:sp>
        <p:nvSpPr>
          <p:cNvPr id="102406" name="文本框 56"/>
          <p:cNvSpPr txBox="1">
            <a:spLocks noChangeArrowheads="1"/>
          </p:cNvSpPr>
          <p:nvPr/>
        </p:nvSpPr>
        <p:spPr bwMode="auto">
          <a:xfrm>
            <a:off x="1143000" y="2428875"/>
            <a:ext cx="5786438" cy="295275"/>
          </a:xfrm>
          <a:prstGeom prst="rect">
            <a:avLst/>
          </a:prstGeom>
          <a:noFill/>
          <a:ln w="9525">
            <a:noFill/>
            <a:miter lim="800000"/>
            <a:headEnd/>
            <a:tailEnd/>
          </a:ln>
        </p:spPr>
        <p:txBody>
          <a:bodyPr>
            <a:spAutoFit/>
          </a:bodyPr>
          <a:lstStyle/>
          <a:p>
            <a:pPr>
              <a:lnSpc>
                <a:spcPct val="120000"/>
              </a:lnSpc>
            </a:pPr>
            <a:r>
              <a:rPr lang="en-US" altLang="zh-CN" sz="1100">
                <a:solidFill>
                  <a:srgbClr val="FF0000"/>
                </a:solidFill>
                <a:latin typeface="Calibri" pitchFamily="34" charset="0"/>
              </a:rPr>
              <a:t>2.</a:t>
            </a:r>
            <a:r>
              <a:rPr lang="zh-CN" altLang="en-US" sz="1100">
                <a:solidFill>
                  <a:srgbClr val="FF0000"/>
                </a:solidFill>
                <a:latin typeface="Calibri" pitchFamily="34" charset="0"/>
              </a:rPr>
              <a:t>工伤认定信息可能会有多条，勾选要申请待遇的工伤认定信息</a:t>
            </a:r>
            <a:endParaRPr lang="zh-CN" altLang="en-US" sz="1100">
              <a:solidFill>
                <a:srgbClr val="FF0000"/>
              </a:solidFill>
              <a:latin typeface="微软雅黑" pitchFamily="34" charset="-122"/>
              <a:ea typeface="微软雅黑" pitchFamily="34" charset="-122"/>
            </a:endParaRPr>
          </a:p>
        </p:txBody>
      </p:sp>
      <p:sp>
        <p:nvSpPr>
          <p:cNvPr id="102407" name="文本框 56"/>
          <p:cNvSpPr txBox="1">
            <a:spLocks noChangeArrowheads="1"/>
          </p:cNvSpPr>
          <p:nvPr/>
        </p:nvSpPr>
        <p:spPr bwMode="auto">
          <a:xfrm>
            <a:off x="2357438" y="3214688"/>
            <a:ext cx="1857375" cy="295275"/>
          </a:xfrm>
          <a:prstGeom prst="rect">
            <a:avLst/>
          </a:prstGeom>
          <a:noFill/>
          <a:ln w="9525">
            <a:noFill/>
            <a:miter lim="800000"/>
            <a:headEnd/>
            <a:tailEnd/>
          </a:ln>
        </p:spPr>
        <p:txBody>
          <a:bodyPr>
            <a:spAutoFit/>
          </a:bodyPr>
          <a:lstStyle/>
          <a:p>
            <a:pPr>
              <a:lnSpc>
                <a:spcPct val="120000"/>
              </a:lnSpc>
            </a:pPr>
            <a:r>
              <a:rPr lang="en-US" altLang="zh-CN" sz="1100">
                <a:solidFill>
                  <a:srgbClr val="FF0000"/>
                </a:solidFill>
                <a:latin typeface="Calibri" pitchFamily="34" charset="0"/>
              </a:rPr>
              <a:t>3.</a:t>
            </a:r>
            <a:r>
              <a:rPr lang="zh-CN" altLang="en-US" sz="1100">
                <a:solidFill>
                  <a:srgbClr val="FF0000"/>
                </a:solidFill>
                <a:latin typeface="Calibri" pitchFamily="34" charset="0"/>
              </a:rPr>
              <a:t>填写对应的申报信息</a:t>
            </a:r>
            <a:endParaRPr lang="zh-CN" altLang="en-US" sz="1100">
              <a:solidFill>
                <a:srgbClr val="FF0000"/>
              </a:solidFill>
              <a:latin typeface="微软雅黑" pitchFamily="34" charset="-122"/>
              <a:ea typeface="微软雅黑" pitchFamily="34" charset="-122"/>
            </a:endParaRPr>
          </a:p>
        </p:txBody>
      </p:sp>
      <p:sp>
        <p:nvSpPr>
          <p:cNvPr id="14" name="矩形 13"/>
          <p:cNvSpPr/>
          <p:nvPr/>
        </p:nvSpPr>
        <p:spPr>
          <a:xfrm>
            <a:off x="571500" y="1285875"/>
            <a:ext cx="2214563" cy="2143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文本框 56">
            <a:hlinkClick r:id="rId4" action="ppaction://hlinksldjump"/>
          </p:cNvPr>
          <p:cNvSpPr txBox="1">
            <a:spLocks noChangeArrowheads="1"/>
          </p:cNvSpPr>
          <p:nvPr/>
        </p:nvSpPr>
        <p:spPr bwMode="auto">
          <a:xfrm>
            <a:off x="6858000" y="2000250"/>
            <a:ext cx="2286000" cy="904875"/>
          </a:xfrm>
          <a:prstGeom prst="rect">
            <a:avLst/>
          </a:prstGeom>
          <a:noFill/>
          <a:ln w="9525">
            <a:noFill/>
            <a:miter lim="800000"/>
            <a:headEnd/>
            <a:tailEnd/>
          </a:ln>
        </p:spPr>
        <p:txBody>
          <a:bodyPr>
            <a:spAutoFit/>
          </a:bodyPr>
          <a:lstStyle/>
          <a:p>
            <a:pPr>
              <a:lnSpc>
                <a:spcPct val="120000"/>
              </a:lnSpc>
            </a:pPr>
            <a:r>
              <a:rPr lang="zh-CN" altLang="en-US" sz="1100">
                <a:solidFill>
                  <a:srgbClr val="FF0000"/>
                </a:solidFill>
                <a:latin typeface="微软雅黑" pitchFamily="34" charset="-122"/>
                <a:ea typeface="微软雅黑" pitchFamily="34" charset="-122"/>
              </a:rPr>
              <a:t>本地转出医院编码：</a:t>
            </a:r>
            <a:endParaRPr lang="en-US" altLang="zh-CN" sz="1100">
              <a:solidFill>
                <a:srgbClr val="FF0000"/>
              </a:solidFill>
              <a:latin typeface="微软雅黑" pitchFamily="34" charset="-122"/>
              <a:ea typeface="微软雅黑" pitchFamily="34" charset="-122"/>
            </a:endParaRPr>
          </a:p>
          <a:p>
            <a:pPr>
              <a:lnSpc>
                <a:spcPct val="120000"/>
              </a:lnSpc>
            </a:pPr>
            <a:r>
              <a:rPr lang="zh-CN" altLang="en-US" sz="1100">
                <a:solidFill>
                  <a:srgbClr val="FF0000"/>
                </a:solidFill>
                <a:latin typeface="微软雅黑" pitchFamily="34" charset="-122"/>
                <a:ea typeface="微软雅黑" pitchFamily="34" charset="-122"/>
              </a:rPr>
              <a:t>点击右侧放大镜按钮，可根据医院名称查询，双击查询的结果条，自动填入医院编码和名称</a:t>
            </a:r>
          </a:p>
        </p:txBody>
      </p:sp>
      <p:cxnSp>
        <p:nvCxnSpPr>
          <p:cNvPr id="19" name="直接箭头连接符 18"/>
          <p:cNvCxnSpPr>
            <a:stCxn id="9" idx="3"/>
          </p:cNvCxnSpPr>
          <p:nvPr/>
        </p:nvCxnSpPr>
        <p:spPr>
          <a:xfrm flipV="1">
            <a:off x="2571750" y="2565400"/>
            <a:ext cx="4286250" cy="1328738"/>
          </a:xfrm>
          <a:prstGeom prst="straightConnector1">
            <a:avLst/>
          </a:prstGeom>
          <a:ln w="31750">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6500813" y="3286125"/>
            <a:ext cx="285750" cy="9286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412" name="文本框 56"/>
          <p:cNvSpPr txBox="1">
            <a:spLocks noChangeArrowheads="1"/>
          </p:cNvSpPr>
          <p:nvPr/>
        </p:nvSpPr>
        <p:spPr bwMode="auto">
          <a:xfrm>
            <a:off x="5857875" y="4214813"/>
            <a:ext cx="1714500" cy="295275"/>
          </a:xfrm>
          <a:prstGeom prst="rect">
            <a:avLst/>
          </a:prstGeom>
          <a:noFill/>
          <a:ln w="9525">
            <a:noFill/>
            <a:miter lim="800000"/>
            <a:headEnd/>
            <a:tailEnd/>
          </a:ln>
        </p:spPr>
        <p:txBody>
          <a:bodyPr>
            <a:spAutoFit/>
          </a:bodyPr>
          <a:lstStyle/>
          <a:p>
            <a:pPr>
              <a:lnSpc>
                <a:spcPct val="120000"/>
              </a:lnSpc>
            </a:pPr>
            <a:r>
              <a:rPr lang="en-US" altLang="zh-CN" sz="1100">
                <a:solidFill>
                  <a:srgbClr val="FF0000"/>
                </a:solidFill>
                <a:latin typeface="Calibri" pitchFamily="34" charset="0"/>
              </a:rPr>
              <a:t>4.</a:t>
            </a:r>
            <a:r>
              <a:rPr lang="zh-CN" altLang="en-US" sz="1100">
                <a:solidFill>
                  <a:srgbClr val="FF0000"/>
                </a:solidFill>
                <a:latin typeface="Calibri" pitchFamily="34" charset="0"/>
              </a:rPr>
              <a:t>上传对应的申请材料</a:t>
            </a:r>
            <a:endParaRPr lang="zh-CN" altLang="en-US" sz="1100">
              <a:solidFill>
                <a:srgbClr val="FF0000"/>
              </a:solidFill>
              <a:latin typeface="微软雅黑" pitchFamily="34" charset="-122"/>
              <a:ea typeface="微软雅黑" pitchFamily="34" charset="-122"/>
            </a:endParaRPr>
          </a:p>
        </p:txBody>
      </p:sp>
      <p:sp>
        <p:nvSpPr>
          <p:cNvPr id="22" name="矩形 21"/>
          <p:cNvSpPr/>
          <p:nvPr/>
        </p:nvSpPr>
        <p:spPr>
          <a:xfrm>
            <a:off x="2857500" y="4786313"/>
            <a:ext cx="642938" cy="2857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414" name="文本框 56"/>
          <p:cNvSpPr txBox="1">
            <a:spLocks noChangeArrowheads="1"/>
          </p:cNvSpPr>
          <p:nvPr/>
        </p:nvSpPr>
        <p:spPr bwMode="auto">
          <a:xfrm>
            <a:off x="3857625" y="4786313"/>
            <a:ext cx="5786438" cy="295275"/>
          </a:xfrm>
          <a:prstGeom prst="rect">
            <a:avLst/>
          </a:prstGeom>
          <a:noFill/>
          <a:ln w="9525">
            <a:noFill/>
            <a:miter lim="800000"/>
            <a:headEnd/>
            <a:tailEnd/>
          </a:ln>
        </p:spPr>
        <p:txBody>
          <a:bodyPr>
            <a:spAutoFit/>
          </a:bodyPr>
          <a:lstStyle/>
          <a:p>
            <a:pPr>
              <a:lnSpc>
                <a:spcPct val="120000"/>
              </a:lnSpc>
            </a:pPr>
            <a:r>
              <a:rPr lang="en-US" altLang="zh-CN" sz="1100">
                <a:solidFill>
                  <a:srgbClr val="FF0000"/>
                </a:solidFill>
                <a:latin typeface="Calibri" pitchFamily="34" charset="0"/>
              </a:rPr>
              <a:t>5.</a:t>
            </a:r>
            <a:r>
              <a:rPr lang="zh-CN" altLang="en-US" sz="1100">
                <a:solidFill>
                  <a:srgbClr val="FF0000"/>
                </a:solidFill>
                <a:latin typeface="Calibri" pitchFamily="34" charset="0"/>
              </a:rPr>
              <a:t>点击“确认提交”按钮，发起工伤转诊转院网上申请流程</a:t>
            </a:r>
            <a:endParaRPr lang="zh-CN" altLang="en-US" sz="1100">
              <a:solidFill>
                <a:srgbClr val="FF0000"/>
              </a:solidFill>
              <a:latin typeface="微软雅黑" pitchFamily="34" charset="-122"/>
              <a:ea typeface="微软雅黑" pitchFamily="34" charset="-122"/>
            </a:endParaRPr>
          </a:p>
        </p:txBody>
      </p:sp>
      <p:pic>
        <p:nvPicPr>
          <p:cNvPr id="25" name="图片 24" descr="14.JPG">
            <a:hlinkClick r:id="rId5" action="ppaction://hlinksldjump"/>
          </p:cNvPr>
          <p:cNvPicPr>
            <a:picLocks noChangeAspect="1"/>
          </p:cNvPicPr>
          <p:nvPr/>
        </p:nvPicPr>
        <p:blipFill>
          <a:blip r:embed="rId6"/>
          <a:srcRect/>
          <a:stretch>
            <a:fillRect/>
          </a:stretch>
        </p:blipFill>
        <p:spPr bwMode="auto">
          <a:xfrm>
            <a:off x="5357813" y="285750"/>
            <a:ext cx="3716337" cy="1714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17563" y="188913"/>
            <a:ext cx="6469062" cy="379412"/>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fontAlgn="auto">
              <a:spcAft>
                <a:spcPts val="0"/>
              </a:spcAft>
              <a:defRPr/>
            </a:pP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工伤转诊转院申请确认</a:t>
            </a:r>
          </a:p>
        </p:txBody>
      </p:sp>
      <p:graphicFrame>
        <p:nvGraphicFramePr>
          <p:cNvPr id="10" name="表格 9"/>
          <p:cNvGraphicFramePr>
            <a:graphicFrameLocks noGrp="1"/>
          </p:cNvGraphicFramePr>
          <p:nvPr/>
        </p:nvGraphicFramePr>
        <p:xfrm>
          <a:off x="4500563" y="642938"/>
          <a:ext cx="3786205" cy="4357718"/>
        </p:xfrm>
        <a:graphic>
          <a:graphicData uri="http://schemas.openxmlformats.org/drawingml/2006/table">
            <a:tbl>
              <a:tblPr/>
              <a:tblGrid>
                <a:gridCol w="629707">
                  <a:extLst>
                    <a:ext uri="{9D8B030D-6E8A-4147-A177-3AD203B41FA5}">
                      <a16:colId xmlns="" xmlns:a16="http://schemas.microsoft.com/office/drawing/2014/main" val="20000"/>
                    </a:ext>
                  </a:extLst>
                </a:gridCol>
                <a:gridCol w="175361">
                  <a:extLst>
                    <a:ext uri="{9D8B030D-6E8A-4147-A177-3AD203B41FA5}">
                      <a16:colId xmlns="" xmlns:a16="http://schemas.microsoft.com/office/drawing/2014/main" val="20001"/>
                    </a:ext>
                  </a:extLst>
                </a:gridCol>
                <a:gridCol w="175361">
                  <a:extLst>
                    <a:ext uri="{9D8B030D-6E8A-4147-A177-3AD203B41FA5}">
                      <a16:colId xmlns="" xmlns:a16="http://schemas.microsoft.com/office/drawing/2014/main" val="20002"/>
                    </a:ext>
                  </a:extLst>
                </a:gridCol>
                <a:gridCol w="175361">
                  <a:extLst>
                    <a:ext uri="{9D8B030D-6E8A-4147-A177-3AD203B41FA5}">
                      <a16:colId xmlns="" xmlns:a16="http://schemas.microsoft.com/office/drawing/2014/main" val="20003"/>
                    </a:ext>
                  </a:extLst>
                </a:gridCol>
                <a:gridCol w="175361">
                  <a:extLst>
                    <a:ext uri="{9D8B030D-6E8A-4147-A177-3AD203B41FA5}">
                      <a16:colId xmlns="" xmlns:a16="http://schemas.microsoft.com/office/drawing/2014/main" val="20004"/>
                    </a:ext>
                  </a:extLst>
                </a:gridCol>
                <a:gridCol w="175361">
                  <a:extLst>
                    <a:ext uri="{9D8B030D-6E8A-4147-A177-3AD203B41FA5}">
                      <a16:colId xmlns="" xmlns:a16="http://schemas.microsoft.com/office/drawing/2014/main" val="20005"/>
                    </a:ext>
                  </a:extLst>
                </a:gridCol>
                <a:gridCol w="175361">
                  <a:extLst>
                    <a:ext uri="{9D8B030D-6E8A-4147-A177-3AD203B41FA5}">
                      <a16:colId xmlns="" xmlns:a16="http://schemas.microsoft.com/office/drawing/2014/main" val="20006"/>
                    </a:ext>
                  </a:extLst>
                </a:gridCol>
                <a:gridCol w="175361">
                  <a:extLst>
                    <a:ext uri="{9D8B030D-6E8A-4147-A177-3AD203B41FA5}">
                      <a16:colId xmlns="" xmlns:a16="http://schemas.microsoft.com/office/drawing/2014/main" val="20007"/>
                    </a:ext>
                  </a:extLst>
                </a:gridCol>
                <a:gridCol w="175361">
                  <a:extLst>
                    <a:ext uri="{9D8B030D-6E8A-4147-A177-3AD203B41FA5}">
                      <a16:colId xmlns="" xmlns:a16="http://schemas.microsoft.com/office/drawing/2014/main" val="20008"/>
                    </a:ext>
                  </a:extLst>
                </a:gridCol>
                <a:gridCol w="175361">
                  <a:extLst>
                    <a:ext uri="{9D8B030D-6E8A-4147-A177-3AD203B41FA5}">
                      <a16:colId xmlns="" xmlns:a16="http://schemas.microsoft.com/office/drawing/2014/main" val="20009"/>
                    </a:ext>
                  </a:extLst>
                </a:gridCol>
                <a:gridCol w="175361">
                  <a:extLst>
                    <a:ext uri="{9D8B030D-6E8A-4147-A177-3AD203B41FA5}">
                      <a16:colId xmlns="" xmlns:a16="http://schemas.microsoft.com/office/drawing/2014/main" val="20010"/>
                    </a:ext>
                  </a:extLst>
                </a:gridCol>
                <a:gridCol w="175361">
                  <a:extLst>
                    <a:ext uri="{9D8B030D-6E8A-4147-A177-3AD203B41FA5}">
                      <a16:colId xmlns="" xmlns:a16="http://schemas.microsoft.com/office/drawing/2014/main" val="20011"/>
                    </a:ext>
                  </a:extLst>
                </a:gridCol>
                <a:gridCol w="175361">
                  <a:extLst>
                    <a:ext uri="{9D8B030D-6E8A-4147-A177-3AD203B41FA5}">
                      <a16:colId xmlns="" xmlns:a16="http://schemas.microsoft.com/office/drawing/2014/main" val="20012"/>
                    </a:ext>
                  </a:extLst>
                </a:gridCol>
                <a:gridCol w="175361">
                  <a:extLst>
                    <a:ext uri="{9D8B030D-6E8A-4147-A177-3AD203B41FA5}">
                      <a16:colId xmlns="" xmlns:a16="http://schemas.microsoft.com/office/drawing/2014/main" val="20013"/>
                    </a:ext>
                  </a:extLst>
                </a:gridCol>
                <a:gridCol w="175361">
                  <a:extLst>
                    <a:ext uri="{9D8B030D-6E8A-4147-A177-3AD203B41FA5}">
                      <a16:colId xmlns="" xmlns:a16="http://schemas.microsoft.com/office/drawing/2014/main" val="20014"/>
                    </a:ext>
                  </a:extLst>
                </a:gridCol>
                <a:gridCol w="175361">
                  <a:extLst>
                    <a:ext uri="{9D8B030D-6E8A-4147-A177-3AD203B41FA5}">
                      <a16:colId xmlns="" xmlns:a16="http://schemas.microsoft.com/office/drawing/2014/main" val="20015"/>
                    </a:ext>
                  </a:extLst>
                </a:gridCol>
                <a:gridCol w="175361">
                  <a:extLst>
                    <a:ext uri="{9D8B030D-6E8A-4147-A177-3AD203B41FA5}">
                      <a16:colId xmlns="" xmlns:a16="http://schemas.microsoft.com/office/drawing/2014/main" val="20016"/>
                    </a:ext>
                  </a:extLst>
                </a:gridCol>
                <a:gridCol w="175361">
                  <a:extLst>
                    <a:ext uri="{9D8B030D-6E8A-4147-A177-3AD203B41FA5}">
                      <a16:colId xmlns="" xmlns:a16="http://schemas.microsoft.com/office/drawing/2014/main" val="20017"/>
                    </a:ext>
                  </a:extLst>
                </a:gridCol>
                <a:gridCol w="175361">
                  <a:extLst>
                    <a:ext uri="{9D8B030D-6E8A-4147-A177-3AD203B41FA5}">
                      <a16:colId xmlns="" xmlns:a16="http://schemas.microsoft.com/office/drawing/2014/main" val="20018"/>
                    </a:ext>
                  </a:extLst>
                </a:gridCol>
              </a:tblGrid>
              <a:tr h="314170">
                <a:tc gridSpan="19">
                  <a:txBody>
                    <a:bodyPr/>
                    <a:lstStyle/>
                    <a:p>
                      <a:pPr algn="ctr" fontAlgn="ctr"/>
                      <a:r>
                        <a:rPr lang="zh-CN" altLang="en-US" sz="900" b="1" i="0" u="none" strike="noStrike" dirty="0">
                          <a:solidFill>
                            <a:srgbClr val="000000"/>
                          </a:solidFill>
                          <a:latin typeface="SimSun"/>
                        </a:rPr>
                        <a:t>工伤职工转诊转院申请表</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10000"/>
                  </a:ext>
                </a:extLst>
              </a:tr>
              <a:tr h="271218">
                <a:tc>
                  <a:txBody>
                    <a:bodyPr/>
                    <a:lstStyle/>
                    <a:p>
                      <a:pPr algn="ctr" fontAlgn="ctr"/>
                      <a:r>
                        <a:rPr lang="zh-CN" altLang="en-US" sz="700" b="0" i="0" u="none" strike="noStrike">
                          <a:solidFill>
                            <a:srgbClr val="000000"/>
                          </a:solidFill>
                          <a:latin typeface="SimSun"/>
                        </a:rPr>
                        <a:t>工伤职工姓名</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l" fontAlgn="ctr"/>
                      <a:r>
                        <a:rPr lang="zh-CN" altLang="en-US" sz="700" b="0" i="0" u="none" strike="noStrike">
                          <a:solidFill>
                            <a:srgbClr val="000000"/>
                          </a:solidFill>
                          <a:latin typeface="SimSu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4">
                  <a:txBody>
                    <a:bodyPr/>
                    <a:lstStyle/>
                    <a:p>
                      <a:pPr algn="ctr" fontAlgn="ctr"/>
                      <a:r>
                        <a:rPr lang="zh-CN" altLang="en-US" sz="700" b="0" i="0" u="none" strike="noStrike">
                          <a:solidFill>
                            <a:srgbClr val="000000"/>
                          </a:solidFill>
                          <a:latin typeface="SimSun"/>
                        </a:rPr>
                        <a:t>移动电话</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7">
                  <a:txBody>
                    <a:bodyPr/>
                    <a:lstStyle/>
                    <a:p>
                      <a:pPr algn="l" fontAlgn="ctr"/>
                      <a:r>
                        <a:rPr lang="zh-CN" altLang="en-US" sz="700" b="0" i="0" u="none" strike="noStrike" dirty="0">
                          <a:solidFill>
                            <a:srgbClr val="000000"/>
                          </a:solidFill>
                          <a:latin typeface="SimSu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10001"/>
                  </a:ext>
                </a:extLst>
              </a:tr>
              <a:tr h="141132">
                <a:tc>
                  <a:txBody>
                    <a:bodyPr/>
                    <a:lstStyle/>
                    <a:p>
                      <a:pPr algn="ctr" fontAlgn="ctr"/>
                      <a:r>
                        <a:rPr lang="zh-CN" altLang="en-US" sz="700" b="0" i="0" u="none" strike="noStrike">
                          <a:solidFill>
                            <a:srgbClr val="000000"/>
                          </a:solidFill>
                          <a:latin typeface="SimSun"/>
                        </a:rPr>
                        <a:t>公民身份号码</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zh-CN" altLang="en-US" sz="700" b="0" i="0" u="none" strike="noStrike">
                          <a:solidFill>
                            <a:srgbClr val="000000"/>
                          </a:solidFill>
                          <a:latin typeface="SimSu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zh-CN" altLang="en-US" sz="700" b="0" i="0" u="none" strike="noStrike">
                          <a:solidFill>
                            <a:srgbClr val="000000"/>
                          </a:solidFill>
                          <a:latin typeface="SimSu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zh-CN" altLang="en-US" sz="700" b="0" i="0" u="none" strike="noStrike">
                          <a:solidFill>
                            <a:srgbClr val="000000"/>
                          </a:solidFill>
                          <a:latin typeface="SimSu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zh-CN" altLang="en-US" sz="700" b="0" i="0" u="none" strike="noStrike">
                          <a:solidFill>
                            <a:srgbClr val="000000"/>
                          </a:solidFill>
                          <a:latin typeface="SimSu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zh-CN" altLang="en-US" sz="700" b="0" i="0" u="none" strike="noStrike">
                          <a:solidFill>
                            <a:srgbClr val="000000"/>
                          </a:solidFill>
                          <a:latin typeface="SimSu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zh-CN" altLang="en-US" sz="700" b="0" i="0" u="none" strike="noStrike">
                          <a:solidFill>
                            <a:srgbClr val="000000"/>
                          </a:solidFill>
                          <a:latin typeface="SimSu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zh-CN" altLang="en-US" sz="700" b="0" i="0" u="none" strike="noStrike">
                          <a:solidFill>
                            <a:srgbClr val="000000"/>
                          </a:solidFill>
                          <a:latin typeface="SimSu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zh-CN" altLang="en-US" sz="700" b="0" i="0" u="none" strike="noStrike">
                          <a:solidFill>
                            <a:srgbClr val="000000"/>
                          </a:solidFill>
                          <a:latin typeface="SimSu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zh-CN" altLang="en-US" sz="700" b="0" i="0" u="none" strike="noStrike">
                          <a:solidFill>
                            <a:srgbClr val="000000"/>
                          </a:solidFill>
                          <a:latin typeface="SimSu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zh-CN" altLang="en-US" sz="700" b="0" i="0" u="none" strike="noStrike">
                          <a:solidFill>
                            <a:srgbClr val="000000"/>
                          </a:solidFill>
                          <a:latin typeface="SimSu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zh-CN" altLang="en-US" sz="700" b="0" i="0" u="none" strike="noStrike">
                          <a:solidFill>
                            <a:srgbClr val="000000"/>
                          </a:solidFill>
                          <a:latin typeface="SimSu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zh-CN" altLang="en-US" sz="700" b="0" i="0" u="none" strike="noStrike">
                          <a:solidFill>
                            <a:srgbClr val="000000"/>
                          </a:solidFill>
                          <a:latin typeface="SimSu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zh-CN" altLang="en-US" sz="700" b="0" i="0" u="none" strike="noStrike">
                          <a:solidFill>
                            <a:srgbClr val="000000"/>
                          </a:solidFill>
                          <a:latin typeface="SimSu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zh-CN" altLang="en-US" sz="700" b="0" i="0" u="none" strike="noStrike">
                          <a:solidFill>
                            <a:srgbClr val="000000"/>
                          </a:solidFill>
                          <a:latin typeface="SimSu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zh-CN" altLang="en-US" sz="700" b="0" i="0" u="none" strike="noStrike">
                          <a:solidFill>
                            <a:srgbClr val="000000"/>
                          </a:solidFill>
                          <a:latin typeface="SimSu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zh-CN" altLang="en-US" sz="700" b="0" i="0" u="none" strike="noStrike">
                          <a:solidFill>
                            <a:srgbClr val="000000"/>
                          </a:solidFill>
                          <a:latin typeface="SimSu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zh-CN" altLang="en-US" sz="700" b="0" i="0" u="none" strike="noStrike">
                          <a:solidFill>
                            <a:srgbClr val="000000"/>
                          </a:solidFill>
                          <a:latin typeface="SimSu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zh-CN" altLang="en-US" sz="700" b="0" i="0" u="none" strike="noStrike">
                          <a:solidFill>
                            <a:srgbClr val="000000"/>
                          </a:solidFill>
                          <a:latin typeface="SimSu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10002"/>
                  </a:ext>
                </a:extLst>
              </a:tr>
              <a:tr h="116586">
                <a:tc>
                  <a:txBody>
                    <a:bodyPr/>
                    <a:lstStyle/>
                    <a:p>
                      <a:pPr algn="ctr" fontAlgn="ctr"/>
                      <a:r>
                        <a:rPr lang="zh-CN" altLang="en-US" sz="700" b="0" i="0" u="none" strike="noStrike">
                          <a:solidFill>
                            <a:srgbClr val="000000"/>
                          </a:solidFill>
                          <a:latin typeface="SimSun"/>
                        </a:rPr>
                        <a:t>（社会保障号）</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zh-CN" altLang="en-US" sz="700" b="0" i="0" u="none" strike="noStrike">
                          <a:solidFill>
                            <a:srgbClr val="000000"/>
                          </a:solidFill>
                          <a:latin typeface="SimSu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zh-CN" altLang="en-US" sz="700" b="0" i="0" u="none" strike="noStrike">
                          <a:solidFill>
                            <a:srgbClr val="000000"/>
                          </a:solidFill>
                          <a:latin typeface="SimSu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zh-CN" altLang="en-US" sz="700" b="0" i="0" u="none" strike="noStrike">
                          <a:solidFill>
                            <a:srgbClr val="000000"/>
                          </a:solidFill>
                          <a:latin typeface="SimSu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zh-CN" altLang="en-US" sz="700" b="0" i="0" u="none" strike="noStrike">
                          <a:solidFill>
                            <a:srgbClr val="000000"/>
                          </a:solidFill>
                          <a:latin typeface="SimSu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zh-CN" altLang="en-US" sz="700" b="0" i="0" u="none" strike="noStrike">
                          <a:solidFill>
                            <a:srgbClr val="000000"/>
                          </a:solidFill>
                          <a:latin typeface="SimSu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zh-CN" altLang="en-US" sz="700" b="0" i="0" u="none" strike="noStrike">
                          <a:solidFill>
                            <a:srgbClr val="000000"/>
                          </a:solidFill>
                          <a:latin typeface="SimSu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zh-CN" altLang="en-US" sz="700" b="0" i="0" u="none" strike="noStrike">
                          <a:solidFill>
                            <a:srgbClr val="000000"/>
                          </a:solidFill>
                          <a:latin typeface="SimSu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zh-CN" altLang="en-US" sz="700" b="0" i="0" u="none" strike="noStrike">
                          <a:solidFill>
                            <a:srgbClr val="000000"/>
                          </a:solidFill>
                          <a:latin typeface="SimSu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zh-CN" altLang="en-US" sz="700" b="0" i="0" u="none" strike="noStrike">
                          <a:solidFill>
                            <a:srgbClr val="000000"/>
                          </a:solidFill>
                          <a:latin typeface="SimSu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zh-CN" altLang="en-US" sz="700" b="0" i="0" u="none" strike="noStrike">
                          <a:solidFill>
                            <a:srgbClr val="000000"/>
                          </a:solidFill>
                          <a:latin typeface="SimSu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zh-CN" altLang="en-US" sz="700" b="0" i="0" u="none" strike="noStrike">
                          <a:solidFill>
                            <a:srgbClr val="000000"/>
                          </a:solidFill>
                          <a:latin typeface="SimSu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zh-CN" altLang="en-US" sz="700" b="0" i="0" u="none" strike="noStrike">
                          <a:solidFill>
                            <a:srgbClr val="000000"/>
                          </a:solidFill>
                          <a:latin typeface="SimSu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zh-CN" altLang="en-US" sz="700" b="0" i="0" u="none" strike="noStrike">
                          <a:solidFill>
                            <a:srgbClr val="000000"/>
                          </a:solidFill>
                          <a:latin typeface="SimSu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zh-CN" altLang="en-US" sz="700" b="0" i="0" u="none" strike="noStrike">
                          <a:solidFill>
                            <a:srgbClr val="000000"/>
                          </a:solidFill>
                          <a:latin typeface="SimSu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zh-CN" altLang="en-US" sz="700" b="0" i="0" u="none" strike="noStrike">
                          <a:solidFill>
                            <a:srgbClr val="000000"/>
                          </a:solidFill>
                          <a:latin typeface="SimSu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zh-CN" altLang="en-US" sz="700" b="0" i="0" u="none" strike="noStrike">
                          <a:solidFill>
                            <a:srgbClr val="000000"/>
                          </a:solidFill>
                          <a:latin typeface="SimSu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zh-CN" altLang="en-US" sz="700" b="0" i="0" u="none" strike="noStrike">
                          <a:solidFill>
                            <a:srgbClr val="000000"/>
                          </a:solidFill>
                          <a:latin typeface="SimSu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zh-CN" altLang="en-US" sz="700" b="0" i="0" u="none" strike="noStrike">
                          <a:solidFill>
                            <a:srgbClr val="000000"/>
                          </a:solidFill>
                          <a:latin typeface="SimSu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308035">
                <a:tc>
                  <a:txBody>
                    <a:bodyPr/>
                    <a:lstStyle/>
                    <a:p>
                      <a:pPr algn="ctr" fontAlgn="ctr"/>
                      <a:r>
                        <a:rPr lang="zh-CN" altLang="en-US" sz="700" b="0" i="0" u="none" strike="noStrike">
                          <a:solidFill>
                            <a:srgbClr val="000000"/>
                          </a:solidFill>
                          <a:latin typeface="SimSun"/>
                        </a:rPr>
                        <a:t>其他证件类型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ctr"/>
                      <a:r>
                        <a:rPr lang="zh-CN" altLang="en-US" sz="700" b="0" i="0" u="none" strike="noStrike">
                          <a:solidFill>
                            <a:srgbClr val="000000"/>
                          </a:solidFill>
                          <a:latin typeface="SimSun"/>
                        </a:rPr>
                        <a:t>公民身份证号</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4">
                  <a:txBody>
                    <a:bodyPr/>
                    <a:lstStyle/>
                    <a:p>
                      <a:pPr algn="ctr" fontAlgn="ctr"/>
                      <a:r>
                        <a:rPr lang="zh-CN" altLang="en-US" sz="700" b="0" i="0" u="none" strike="noStrike" dirty="0">
                          <a:solidFill>
                            <a:srgbClr val="000000"/>
                          </a:solidFill>
                          <a:latin typeface="SimSun"/>
                        </a:rPr>
                        <a:t>证件号码</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7">
                  <a:txBody>
                    <a:bodyPr/>
                    <a:lstStyle/>
                    <a:p>
                      <a:pPr algn="l" fontAlgn="ctr"/>
                      <a:r>
                        <a:rPr lang="zh-CN" altLang="en-US" sz="700" b="0" i="0" u="none" strike="noStrike" dirty="0">
                          <a:solidFill>
                            <a:srgbClr val="000000"/>
                          </a:solidFill>
                          <a:latin typeface="SimSu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10004"/>
                  </a:ext>
                </a:extLst>
              </a:tr>
              <a:tr h="308035">
                <a:tc>
                  <a:txBody>
                    <a:bodyPr/>
                    <a:lstStyle/>
                    <a:p>
                      <a:pPr algn="ctr" fontAlgn="ctr"/>
                      <a:r>
                        <a:rPr lang="zh-CN" altLang="en-US" sz="700" b="0" i="0" u="none" strike="noStrike">
                          <a:solidFill>
                            <a:srgbClr val="000000"/>
                          </a:solidFill>
                          <a:latin typeface="SimSun"/>
                        </a:rPr>
                        <a:t>工伤认定编号</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l" fontAlgn="ctr"/>
                      <a:r>
                        <a:rPr lang="zh-CN" altLang="en-US" sz="700" b="0" i="0" u="none" strike="noStrike">
                          <a:solidFill>
                            <a:srgbClr val="000000"/>
                          </a:solidFill>
                          <a:latin typeface="SimSu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4">
                  <a:txBody>
                    <a:bodyPr/>
                    <a:lstStyle/>
                    <a:p>
                      <a:pPr algn="ctr" fontAlgn="ctr"/>
                      <a:r>
                        <a:rPr lang="zh-CN" altLang="en-US" sz="700" b="0" i="0" u="none" strike="noStrike">
                          <a:solidFill>
                            <a:srgbClr val="000000"/>
                          </a:solidFill>
                          <a:latin typeface="SimSun"/>
                        </a:rPr>
                        <a:t>伤残部位</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7">
                  <a:txBody>
                    <a:bodyPr/>
                    <a:lstStyle/>
                    <a:p>
                      <a:pPr algn="l" fontAlgn="ctr"/>
                      <a:r>
                        <a:rPr lang="zh-CN" altLang="en-US" sz="700" b="0" i="0" u="none" strike="noStrike">
                          <a:solidFill>
                            <a:srgbClr val="000000"/>
                          </a:solidFill>
                          <a:latin typeface="SimSu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10005"/>
                  </a:ext>
                </a:extLst>
              </a:tr>
              <a:tr h="308035">
                <a:tc>
                  <a:txBody>
                    <a:bodyPr/>
                    <a:lstStyle/>
                    <a:p>
                      <a:pPr algn="ctr" fontAlgn="ctr"/>
                      <a:r>
                        <a:rPr lang="zh-CN" altLang="en-US" sz="700" b="0" i="0" u="none" strike="noStrike">
                          <a:solidFill>
                            <a:srgbClr val="000000"/>
                          </a:solidFill>
                          <a:latin typeface="SimSun"/>
                        </a:rPr>
                        <a:t>工伤发生时间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l" fontAlgn="ctr"/>
                      <a:r>
                        <a:rPr lang="zh-CN" altLang="en-US" sz="700" b="0" i="0" u="none" strike="noStrike">
                          <a:solidFill>
                            <a:srgbClr val="000000"/>
                          </a:solidFill>
                          <a:latin typeface="SimSu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4">
                  <a:txBody>
                    <a:bodyPr/>
                    <a:lstStyle/>
                    <a:p>
                      <a:pPr algn="ctr" fontAlgn="ctr"/>
                      <a:r>
                        <a:rPr lang="zh-CN" altLang="en-US" sz="700" b="0" i="0" u="none" strike="noStrike">
                          <a:solidFill>
                            <a:srgbClr val="000000"/>
                          </a:solidFill>
                          <a:latin typeface="SimSun"/>
                        </a:rPr>
                        <a:t>交通工具</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7">
                  <a:txBody>
                    <a:bodyPr/>
                    <a:lstStyle/>
                    <a:p>
                      <a:pPr algn="l" fontAlgn="ctr"/>
                      <a:r>
                        <a:rPr lang="zh-CN" altLang="en-US" sz="700" b="0" i="0" u="none" strike="noStrike">
                          <a:solidFill>
                            <a:srgbClr val="000000"/>
                          </a:solidFill>
                          <a:latin typeface="SimSu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10006"/>
                  </a:ext>
                </a:extLst>
              </a:tr>
              <a:tr h="258945">
                <a:tc>
                  <a:txBody>
                    <a:bodyPr/>
                    <a:lstStyle/>
                    <a:p>
                      <a:pPr algn="ctr" fontAlgn="ctr"/>
                      <a:r>
                        <a:rPr lang="zh-CN" altLang="en-US" sz="700" b="0" i="0" u="none" strike="noStrike">
                          <a:solidFill>
                            <a:srgbClr val="000000"/>
                          </a:solidFill>
                          <a:latin typeface="SimSun"/>
                        </a:rPr>
                        <a:t>通讯地址</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18">
                  <a:txBody>
                    <a:bodyPr/>
                    <a:lstStyle/>
                    <a:p>
                      <a:pPr algn="l" fontAlgn="ctr"/>
                      <a:r>
                        <a:rPr lang="zh-CN" altLang="en-US" sz="700" b="0" i="0" u="sng" strike="noStrike" dirty="0">
                          <a:solidFill>
                            <a:srgbClr val="000000"/>
                          </a:solidFill>
                          <a:latin typeface="SimSun"/>
                        </a:rPr>
                        <a:t>    </a:t>
                      </a:r>
                      <a:r>
                        <a:rPr lang="zh-CN" altLang="en-US" sz="700" b="0" i="0" u="none" strike="noStrike" dirty="0">
                          <a:solidFill>
                            <a:srgbClr val="000000"/>
                          </a:solidFill>
                          <a:latin typeface="SimSun"/>
                        </a:rPr>
                        <a:t>省</a:t>
                      </a:r>
                      <a:r>
                        <a:rPr lang="zh-CN" altLang="en-US" sz="700" b="0" i="0" u="sng" strike="noStrike" dirty="0">
                          <a:solidFill>
                            <a:srgbClr val="000000"/>
                          </a:solidFill>
                          <a:latin typeface="SimSun"/>
                        </a:rPr>
                        <a:t>      </a:t>
                      </a:r>
                      <a:r>
                        <a:rPr lang="zh-CN" altLang="en-US" sz="700" b="0" i="0" u="none" strike="noStrike" dirty="0">
                          <a:solidFill>
                            <a:srgbClr val="000000"/>
                          </a:solidFill>
                          <a:latin typeface="SimSun"/>
                        </a:rPr>
                        <a:t>市</a:t>
                      </a:r>
                      <a:r>
                        <a:rPr lang="zh-CN" altLang="en-US" sz="700" b="0" i="0" u="sng" strike="noStrike" dirty="0">
                          <a:solidFill>
                            <a:srgbClr val="000000"/>
                          </a:solidFill>
                          <a:latin typeface="SimSun"/>
                        </a:rPr>
                        <a:t>      </a:t>
                      </a:r>
                      <a:r>
                        <a:rPr lang="zh-CN" altLang="en-US" sz="700" b="0" i="0" u="none" strike="noStrike" dirty="0">
                          <a:solidFill>
                            <a:srgbClr val="000000"/>
                          </a:solidFill>
                          <a:latin typeface="SimSun"/>
                        </a:rPr>
                        <a:t>县（市区）</a:t>
                      </a:r>
                      <a:r>
                        <a:rPr lang="zh-CN" altLang="en-US" sz="700" b="0" i="0" u="sng" strike="noStrike" dirty="0">
                          <a:solidFill>
                            <a:srgbClr val="000000"/>
                          </a:solidFill>
                          <a:latin typeface="SimSun"/>
                        </a:rPr>
                        <a:t>            </a:t>
                      </a:r>
                      <a:endParaRPr lang="zh-CN" altLang="en-US" sz="700" b="0" i="0" u="none" strike="noStrike" dirty="0">
                        <a:solidFill>
                          <a:srgbClr val="000000"/>
                        </a:solidFill>
                        <a:latin typeface="SimSu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10007"/>
                  </a:ext>
                </a:extLst>
              </a:tr>
              <a:tr h="113782">
                <a:tc rowSpan="3">
                  <a:txBody>
                    <a:bodyPr/>
                    <a:lstStyle/>
                    <a:p>
                      <a:pPr algn="ctr" fontAlgn="ctr"/>
                      <a:r>
                        <a:rPr lang="zh-CN" altLang="en-US" sz="700" b="0" i="0" u="none" strike="noStrike">
                          <a:solidFill>
                            <a:srgbClr val="000000"/>
                          </a:solidFill>
                          <a:latin typeface="SimSun"/>
                        </a:rPr>
                        <a:t>工伤职工本人申请</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18">
                  <a:txBody>
                    <a:bodyPr/>
                    <a:lstStyle/>
                    <a:p>
                      <a:pPr algn="l" fontAlgn="ctr"/>
                      <a:r>
                        <a:rPr lang="zh-CN" altLang="en-US" sz="700" b="0" i="0" u="none" strike="noStrike" dirty="0">
                          <a:solidFill>
                            <a:srgbClr val="000000"/>
                          </a:solidFill>
                          <a:latin typeface="SimSu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10008"/>
                  </a:ext>
                </a:extLst>
              </a:tr>
              <a:tr h="116586">
                <a:tc vMerge="1">
                  <a:txBody>
                    <a:bodyPr/>
                    <a:lstStyle/>
                    <a:p>
                      <a:endParaRPr lang="zh-CN" altLang="en-US"/>
                    </a:p>
                  </a:txBody>
                  <a:tcPr/>
                </a:tc>
                <a:tc>
                  <a:txBody>
                    <a:bodyPr/>
                    <a:lstStyle/>
                    <a:p>
                      <a:pPr algn="ctr" fontAlgn="ctr"/>
                      <a:r>
                        <a:rPr lang="zh-CN" altLang="en-US" sz="700" b="0" i="0" u="none" strike="noStrike">
                          <a:solidFill>
                            <a:srgbClr val="000000"/>
                          </a:solidFill>
                          <a:latin typeface="SimSun"/>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zh-CN" altLang="en-US" sz="700" b="0" i="0" u="none" strike="noStrike">
                          <a:solidFill>
                            <a:srgbClr val="000000"/>
                          </a:solidFill>
                          <a:latin typeface="SimSun"/>
                        </a:rPr>
                        <a:t>　</a:t>
                      </a:r>
                    </a:p>
                  </a:txBody>
                  <a:tcPr marL="0" marR="0" marT="0" marB="0" anchor="ctr">
                    <a:lnL>
                      <a:noFill/>
                    </a:lnL>
                    <a:lnR>
                      <a:noFill/>
                    </a:lnR>
                    <a:lnT>
                      <a:noFill/>
                    </a:lnT>
                    <a:lnB>
                      <a:noFill/>
                    </a:lnB>
                  </a:tcPr>
                </a:tc>
                <a:tc>
                  <a:txBody>
                    <a:bodyPr/>
                    <a:lstStyle/>
                    <a:p>
                      <a:pPr algn="l" fontAlgn="ctr"/>
                      <a:r>
                        <a:rPr lang="zh-CN" altLang="en-US" sz="700" b="0" i="0" u="none" strike="noStrike">
                          <a:solidFill>
                            <a:srgbClr val="000000"/>
                          </a:solidFill>
                          <a:latin typeface="SimSun"/>
                        </a:rPr>
                        <a:t>　</a:t>
                      </a:r>
                    </a:p>
                  </a:txBody>
                  <a:tcPr marL="0" marR="0" marT="0" marB="0" anchor="ctr">
                    <a:lnL>
                      <a:noFill/>
                    </a:lnL>
                    <a:lnR>
                      <a:noFill/>
                    </a:lnR>
                    <a:lnT>
                      <a:noFill/>
                    </a:lnT>
                    <a:lnB>
                      <a:noFill/>
                    </a:lnB>
                  </a:tcPr>
                </a:tc>
                <a:tc>
                  <a:txBody>
                    <a:bodyPr/>
                    <a:lstStyle/>
                    <a:p>
                      <a:pPr algn="l" fontAlgn="ctr"/>
                      <a:r>
                        <a:rPr lang="zh-CN" altLang="en-US" sz="700" b="0" i="0" u="none" strike="noStrike">
                          <a:solidFill>
                            <a:srgbClr val="000000"/>
                          </a:solidFill>
                          <a:latin typeface="SimSun"/>
                        </a:rPr>
                        <a:t>　</a:t>
                      </a:r>
                    </a:p>
                  </a:txBody>
                  <a:tcPr marL="0" marR="0" marT="0" marB="0" anchor="ctr">
                    <a:lnL>
                      <a:noFill/>
                    </a:lnL>
                    <a:lnR>
                      <a:noFill/>
                    </a:lnR>
                    <a:lnT>
                      <a:noFill/>
                    </a:lnT>
                    <a:lnB>
                      <a:noFill/>
                    </a:lnB>
                  </a:tcPr>
                </a:tc>
                <a:tc>
                  <a:txBody>
                    <a:bodyPr/>
                    <a:lstStyle/>
                    <a:p>
                      <a:pPr algn="l" fontAlgn="ctr"/>
                      <a:r>
                        <a:rPr lang="zh-CN" altLang="en-US" sz="700" b="0" i="0" u="none" strike="noStrike">
                          <a:solidFill>
                            <a:srgbClr val="000000"/>
                          </a:solidFill>
                          <a:latin typeface="SimSun"/>
                        </a:rPr>
                        <a:t>　</a:t>
                      </a:r>
                    </a:p>
                  </a:txBody>
                  <a:tcPr marL="0" marR="0" marT="0" marB="0" anchor="ctr">
                    <a:lnL>
                      <a:noFill/>
                    </a:lnL>
                    <a:lnR>
                      <a:noFill/>
                    </a:lnR>
                    <a:lnT>
                      <a:noFill/>
                    </a:lnT>
                    <a:lnB>
                      <a:noFill/>
                    </a:lnB>
                  </a:tcPr>
                </a:tc>
                <a:tc>
                  <a:txBody>
                    <a:bodyPr/>
                    <a:lstStyle/>
                    <a:p>
                      <a:pPr algn="l" fontAlgn="ctr"/>
                      <a:r>
                        <a:rPr lang="zh-CN" altLang="en-US" sz="700" b="0" i="0" u="none" strike="noStrike">
                          <a:solidFill>
                            <a:srgbClr val="000000"/>
                          </a:solidFill>
                          <a:latin typeface="SimSun"/>
                        </a:rPr>
                        <a:t>　</a:t>
                      </a:r>
                    </a:p>
                  </a:txBody>
                  <a:tcPr marL="0" marR="0" marT="0" marB="0" anchor="ctr">
                    <a:lnL>
                      <a:noFill/>
                    </a:lnL>
                    <a:lnR>
                      <a:noFill/>
                    </a:lnR>
                    <a:lnT>
                      <a:noFill/>
                    </a:lnT>
                    <a:lnB>
                      <a:noFill/>
                    </a:lnB>
                  </a:tcPr>
                </a:tc>
                <a:tc>
                  <a:txBody>
                    <a:bodyPr/>
                    <a:lstStyle/>
                    <a:p>
                      <a:pPr algn="l" fontAlgn="ctr"/>
                      <a:r>
                        <a:rPr lang="zh-CN" altLang="en-US" sz="700" b="0" i="0" u="none" strike="noStrike">
                          <a:solidFill>
                            <a:srgbClr val="000000"/>
                          </a:solidFill>
                          <a:latin typeface="SimSun"/>
                        </a:rPr>
                        <a:t>　</a:t>
                      </a:r>
                    </a:p>
                  </a:txBody>
                  <a:tcPr marL="0" marR="0" marT="0" marB="0" anchor="ctr">
                    <a:lnL>
                      <a:noFill/>
                    </a:lnL>
                    <a:lnR>
                      <a:noFill/>
                    </a:lnR>
                    <a:lnT>
                      <a:noFill/>
                    </a:lnT>
                    <a:lnB>
                      <a:noFill/>
                    </a:lnB>
                  </a:tcPr>
                </a:tc>
                <a:tc>
                  <a:txBody>
                    <a:bodyPr/>
                    <a:lstStyle/>
                    <a:p>
                      <a:pPr algn="l" fontAlgn="ctr"/>
                      <a:r>
                        <a:rPr lang="zh-CN" altLang="en-US" sz="700" b="0" i="0" u="none" strike="noStrike" dirty="0">
                          <a:solidFill>
                            <a:srgbClr val="000000"/>
                          </a:solidFill>
                          <a:latin typeface="SimSun"/>
                        </a:rPr>
                        <a:t>　</a:t>
                      </a:r>
                    </a:p>
                  </a:txBody>
                  <a:tcPr marL="0" marR="0" marT="0" marB="0" anchor="ctr">
                    <a:lnL>
                      <a:noFill/>
                    </a:lnL>
                    <a:lnR>
                      <a:noFill/>
                    </a:lnR>
                    <a:lnT>
                      <a:noFill/>
                    </a:lnT>
                    <a:lnB>
                      <a:noFill/>
                    </a:lnB>
                  </a:tcPr>
                </a:tc>
                <a:tc>
                  <a:txBody>
                    <a:bodyPr/>
                    <a:lstStyle/>
                    <a:p>
                      <a:pPr algn="l" fontAlgn="ctr"/>
                      <a:r>
                        <a:rPr lang="zh-CN" altLang="en-US" sz="700" b="0" i="0" u="none" strike="noStrike">
                          <a:solidFill>
                            <a:srgbClr val="000000"/>
                          </a:solidFill>
                          <a:latin typeface="SimSun"/>
                        </a:rPr>
                        <a:t>　</a:t>
                      </a:r>
                    </a:p>
                  </a:txBody>
                  <a:tcPr marL="0" marR="0" marT="0" marB="0" anchor="ctr">
                    <a:lnL>
                      <a:noFill/>
                    </a:lnL>
                    <a:lnR>
                      <a:noFill/>
                    </a:lnR>
                    <a:lnT>
                      <a:noFill/>
                    </a:lnT>
                    <a:lnB>
                      <a:noFill/>
                    </a:lnB>
                  </a:tcPr>
                </a:tc>
                <a:tc gridSpan="6">
                  <a:txBody>
                    <a:bodyPr/>
                    <a:lstStyle/>
                    <a:p>
                      <a:pPr algn="ctr" fontAlgn="ctr"/>
                      <a:r>
                        <a:rPr lang="zh-CN" altLang="en-US" sz="700" b="0" i="0" u="none" strike="noStrike">
                          <a:solidFill>
                            <a:srgbClr val="000000"/>
                          </a:solidFill>
                          <a:latin typeface="SimSun"/>
                        </a:rPr>
                        <a:t>本人</a:t>
                      </a:r>
                      <a:r>
                        <a:rPr lang="en-US" altLang="zh-CN" sz="700" b="0" i="0" u="none" strike="noStrike">
                          <a:solidFill>
                            <a:srgbClr val="000000"/>
                          </a:solidFill>
                          <a:latin typeface="SimSun"/>
                        </a:rPr>
                        <a:t>(</a:t>
                      </a:r>
                      <a:r>
                        <a:rPr lang="zh-CN" altLang="en-US" sz="700" b="0" i="0" u="none" strike="noStrike">
                          <a:solidFill>
                            <a:srgbClr val="000000"/>
                          </a:solidFill>
                          <a:latin typeface="SimSun"/>
                        </a:rPr>
                        <a:t>签名</a:t>
                      </a:r>
                      <a:r>
                        <a:rPr lang="en-US" altLang="zh-CN" sz="700" b="0" i="0" u="none" strike="noStrike">
                          <a:solidFill>
                            <a:srgbClr val="000000"/>
                          </a:solidFill>
                          <a:latin typeface="SimSun"/>
                        </a:rPr>
                        <a:t>) </a:t>
                      </a:r>
                    </a:p>
                  </a:txBody>
                  <a:tcPr marL="0" marR="0" marT="0" marB="0" anchor="ctr">
                    <a:lnL>
                      <a:noFill/>
                    </a:lnL>
                    <a:lnR>
                      <a:noFill/>
                    </a:lnR>
                    <a:lnT>
                      <a:noFill/>
                    </a:lnT>
                    <a:lnB>
                      <a:noFill/>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lgn="l" fontAlgn="ctr"/>
                      <a:r>
                        <a:rPr lang="zh-CN" altLang="en-US" sz="700" b="0" i="0" u="none" strike="noStrike">
                          <a:solidFill>
                            <a:srgbClr val="000000"/>
                          </a:solidFill>
                          <a:latin typeface="宋体"/>
                        </a:rPr>
                        <a:t>　</a:t>
                      </a:r>
                    </a:p>
                  </a:txBody>
                  <a:tcPr marL="0" marR="0" marT="0" marB="0" anchor="ctr">
                    <a:lnL>
                      <a:noFill/>
                    </a:lnL>
                    <a:lnR>
                      <a:noFill/>
                    </a:lnR>
                    <a:lnT>
                      <a:noFill/>
                    </a:lnT>
                    <a:lnB>
                      <a:noFill/>
                    </a:lnB>
                  </a:tcPr>
                </a:tc>
                <a:tc>
                  <a:txBody>
                    <a:bodyPr/>
                    <a:lstStyle/>
                    <a:p>
                      <a:pPr algn="l" fontAlgn="ctr"/>
                      <a:r>
                        <a:rPr lang="zh-CN" altLang="en-US" sz="700" b="0" i="0" u="none" strike="noStrike">
                          <a:solidFill>
                            <a:srgbClr val="000000"/>
                          </a:solidFill>
                          <a:latin typeface="SimSun"/>
                        </a:rPr>
                        <a:t>　</a:t>
                      </a:r>
                    </a:p>
                  </a:txBody>
                  <a:tcPr marL="0" marR="0" marT="0" marB="0" anchor="ctr">
                    <a:lnL>
                      <a:noFill/>
                    </a:lnL>
                    <a:lnR>
                      <a:noFill/>
                    </a:lnR>
                    <a:lnT>
                      <a:noFill/>
                    </a:lnT>
                    <a:lnB>
                      <a:noFill/>
                    </a:lnB>
                  </a:tcPr>
                </a:tc>
                <a:tc>
                  <a:txBody>
                    <a:bodyPr/>
                    <a:lstStyle/>
                    <a:p>
                      <a:pPr algn="l" fontAlgn="ctr"/>
                      <a:r>
                        <a:rPr lang="zh-CN" altLang="en-US" sz="700" b="0" i="0" u="none" strike="noStrike">
                          <a:solidFill>
                            <a:srgbClr val="000000"/>
                          </a:solidFill>
                          <a:latin typeface="SimSun"/>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10009"/>
                  </a:ext>
                </a:extLst>
              </a:tr>
              <a:tr h="141132">
                <a:tc vMerge="1">
                  <a:txBody>
                    <a:bodyPr/>
                    <a:lstStyle/>
                    <a:p>
                      <a:endParaRPr lang="zh-CN" altLang="en-US"/>
                    </a:p>
                  </a:txBody>
                  <a:tcPr/>
                </a:tc>
                <a:tc>
                  <a:txBody>
                    <a:bodyPr/>
                    <a:lstStyle/>
                    <a:p>
                      <a:pPr algn="ctr" fontAlgn="ctr"/>
                      <a:r>
                        <a:rPr lang="zh-CN" altLang="en-US" sz="700" b="0" i="0" u="none" strike="noStrike">
                          <a:solidFill>
                            <a:srgbClr val="000000"/>
                          </a:solidFill>
                          <a:latin typeface="SimSun"/>
                        </a:rPr>
                        <a:t>　</a:t>
                      </a: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zh-CN" altLang="en-US" sz="700" b="0" i="0" u="none" strike="noStrike">
                          <a:solidFill>
                            <a:srgbClr val="000000"/>
                          </a:solidFill>
                          <a:latin typeface="SimSun"/>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zh-CN" altLang="en-US" sz="700" b="0" i="0" u="none" strike="noStrike">
                          <a:solidFill>
                            <a:srgbClr val="000000"/>
                          </a:solidFill>
                          <a:latin typeface="SimSun"/>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zh-CN" altLang="en-US" sz="700" b="0" i="0" u="none" strike="noStrike">
                          <a:solidFill>
                            <a:srgbClr val="000000"/>
                          </a:solidFill>
                          <a:latin typeface="SimSun"/>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zh-CN" altLang="en-US" sz="700" b="0" i="0" u="none" strike="noStrike">
                          <a:solidFill>
                            <a:srgbClr val="000000"/>
                          </a:solidFill>
                          <a:latin typeface="SimSun"/>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zh-CN" altLang="en-US" sz="700" b="0" i="0" u="none" strike="noStrike">
                          <a:solidFill>
                            <a:srgbClr val="000000"/>
                          </a:solidFill>
                          <a:latin typeface="SimSun"/>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zh-CN" altLang="en-US" sz="700" b="0" i="0" u="none" strike="noStrike">
                          <a:solidFill>
                            <a:srgbClr val="000000"/>
                          </a:solidFill>
                          <a:latin typeface="SimSun"/>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zh-CN" altLang="en-US" sz="700" b="0" i="0" u="none" strike="noStrike">
                          <a:solidFill>
                            <a:srgbClr val="000000"/>
                          </a:solidFill>
                          <a:latin typeface="SimSun"/>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zh-CN" altLang="en-US" sz="700" b="0" i="0" u="none" strike="noStrike">
                          <a:solidFill>
                            <a:srgbClr val="000000"/>
                          </a:solidFill>
                          <a:latin typeface="SimSun"/>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gridSpan="6">
                  <a:txBody>
                    <a:bodyPr/>
                    <a:lstStyle/>
                    <a:p>
                      <a:pPr algn="l" fontAlgn="ctr"/>
                      <a:r>
                        <a:rPr lang="zh-CN" altLang="en-US" sz="700" b="0" i="0" u="none" strike="noStrike">
                          <a:solidFill>
                            <a:srgbClr val="000000"/>
                          </a:solidFill>
                          <a:latin typeface="SimSun"/>
                        </a:rPr>
                        <a:t>　　年　　月　　日</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lgn="l" fontAlgn="ctr"/>
                      <a:r>
                        <a:rPr lang="zh-CN" altLang="en-US" sz="700" b="0" i="0" u="none" strike="noStrike">
                          <a:solidFill>
                            <a:srgbClr val="000000"/>
                          </a:solidFill>
                          <a:latin typeface="宋体"/>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zh-CN" altLang="en-US" sz="700" b="0" i="0" u="none" strike="noStrike">
                          <a:solidFill>
                            <a:srgbClr val="000000"/>
                          </a:solidFill>
                          <a:latin typeface="SimSun"/>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zh-CN" altLang="en-US" sz="700" b="0" i="0" u="none" strike="noStrike">
                          <a:solidFill>
                            <a:srgbClr val="000000"/>
                          </a:solidFill>
                          <a:latin typeface="SimSun"/>
                        </a:rPr>
                        <a:t>　</a:t>
                      </a: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0"/>
                  </a:ext>
                </a:extLst>
              </a:tr>
              <a:tr h="113782">
                <a:tc rowSpan="3">
                  <a:txBody>
                    <a:bodyPr/>
                    <a:lstStyle/>
                    <a:p>
                      <a:pPr algn="ctr" fontAlgn="ctr"/>
                      <a:r>
                        <a:rPr lang="zh-CN" altLang="en-US" sz="700" b="0" i="0" u="none" strike="noStrike">
                          <a:solidFill>
                            <a:srgbClr val="000000"/>
                          </a:solidFill>
                          <a:latin typeface="SimSun"/>
                        </a:rPr>
                        <a:t>用人单位意见</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18">
                  <a:txBody>
                    <a:bodyPr/>
                    <a:lstStyle/>
                    <a:p>
                      <a:pPr algn="l" fontAlgn="ctr"/>
                      <a:r>
                        <a:rPr lang="zh-CN" altLang="en-US" sz="700" b="0" i="0" u="none" strike="noStrike">
                          <a:solidFill>
                            <a:srgbClr val="000000"/>
                          </a:solidFill>
                          <a:latin typeface="SimSu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10011"/>
                  </a:ext>
                </a:extLst>
              </a:tr>
              <a:tr h="116586">
                <a:tc vMerge="1">
                  <a:txBody>
                    <a:bodyPr/>
                    <a:lstStyle/>
                    <a:p>
                      <a:endParaRPr lang="zh-CN" altLang="en-US"/>
                    </a:p>
                  </a:txBody>
                  <a:tcPr/>
                </a:tc>
                <a:tc>
                  <a:txBody>
                    <a:bodyPr/>
                    <a:lstStyle/>
                    <a:p>
                      <a:pPr algn="ctr" fontAlgn="ctr"/>
                      <a:r>
                        <a:rPr lang="zh-CN" altLang="en-US" sz="700" b="0" i="0" u="none" strike="noStrike">
                          <a:solidFill>
                            <a:srgbClr val="000000"/>
                          </a:solidFill>
                          <a:latin typeface="SimSun"/>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zh-CN" altLang="en-US" sz="700" b="0" i="0" u="none" strike="noStrike">
                          <a:solidFill>
                            <a:srgbClr val="000000"/>
                          </a:solidFill>
                          <a:latin typeface="SimSun"/>
                        </a:rPr>
                        <a:t>　</a:t>
                      </a:r>
                    </a:p>
                  </a:txBody>
                  <a:tcPr marL="0" marR="0" marT="0" marB="0" anchor="ctr">
                    <a:lnL>
                      <a:noFill/>
                    </a:lnL>
                    <a:lnR>
                      <a:noFill/>
                    </a:lnR>
                    <a:lnT>
                      <a:noFill/>
                    </a:lnT>
                    <a:lnB>
                      <a:noFill/>
                    </a:lnB>
                  </a:tcPr>
                </a:tc>
                <a:tc>
                  <a:txBody>
                    <a:bodyPr/>
                    <a:lstStyle/>
                    <a:p>
                      <a:pPr algn="l" fontAlgn="ctr"/>
                      <a:r>
                        <a:rPr lang="zh-CN" altLang="en-US" sz="700" b="0" i="0" u="none" strike="noStrike">
                          <a:solidFill>
                            <a:srgbClr val="000000"/>
                          </a:solidFill>
                          <a:latin typeface="SimSun"/>
                        </a:rPr>
                        <a:t>　</a:t>
                      </a:r>
                    </a:p>
                  </a:txBody>
                  <a:tcPr marL="0" marR="0" marT="0" marB="0" anchor="ctr">
                    <a:lnL>
                      <a:noFill/>
                    </a:lnL>
                    <a:lnR>
                      <a:noFill/>
                    </a:lnR>
                    <a:lnT>
                      <a:noFill/>
                    </a:lnT>
                    <a:lnB>
                      <a:noFill/>
                    </a:lnB>
                  </a:tcPr>
                </a:tc>
                <a:tc>
                  <a:txBody>
                    <a:bodyPr/>
                    <a:lstStyle/>
                    <a:p>
                      <a:pPr algn="l" fontAlgn="ctr"/>
                      <a:r>
                        <a:rPr lang="zh-CN" altLang="en-US" sz="700" b="0" i="0" u="none" strike="noStrike">
                          <a:solidFill>
                            <a:srgbClr val="000000"/>
                          </a:solidFill>
                          <a:latin typeface="SimSun"/>
                        </a:rPr>
                        <a:t>　</a:t>
                      </a:r>
                    </a:p>
                  </a:txBody>
                  <a:tcPr marL="0" marR="0" marT="0" marB="0" anchor="ctr">
                    <a:lnL>
                      <a:noFill/>
                    </a:lnL>
                    <a:lnR>
                      <a:noFill/>
                    </a:lnR>
                    <a:lnT>
                      <a:noFill/>
                    </a:lnT>
                    <a:lnB>
                      <a:noFill/>
                    </a:lnB>
                  </a:tcPr>
                </a:tc>
                <a:tc>
                  <a:txBody>
                    <a:bodyPr/>
                    <a:lstStyle/>
                    <a:p>
                      <a:pPr algn="l" fontAlgn="ctr"/>
                      <a:r>
                        <a:rPr lang="zh-CN" altLang="en-US" sz="700" b="0" i="0" u="none" strike="noStrike">
                          <a:solidFill>
                            <a:srgbClr val="000000"/>
                          </a:solidFill>
                          <a:latin typeface="SimSun"/>
                        </a:rPr>
                        <a:t>　</a:t>
                      </a:r>
                    </a:p>
                  </a:txBody>
                  <a:tcPr marL="0" marR="0" marT="0" marB="0" anchor="ctr">
                    <a:lnL>
                      <a:noFill/>
                    </a:lnL>
                    <a:lnR>
                      <a:noFill/>
                    </a:lnR>
                    <a:lnT>
                      <a:noFill/>
                    </a:lnT>
                    <a:lnB>
                      <a:noFill/>
                    </a:lnB>
                  </a:tcPr>
                </a:tc>
                <a:tc>
                  <a:txBody>
                    <a:bodyPr/>
                    <a:lstStyle/>
                    <a:p>
                      <a:pPr algn="l" fontAlgn="ctr"/>
                      <a:r>
                        <a:rPr lang="zh-CN" altLang="en-US" sz="700" b="0" i="0" u="none" strike="noStrike">
                          <a:solidFill>
                            <a:srgbClr val="000000"/>
                          </a:solidFill>
                          <a:latin typeface="SimSun"/>
                        </a:rPr>
                        <a:t>　</a:t>
                      </a:r>
                    </a:p>
                  </a:txBody>
                  <a:tcPr marL="0" marR="0" marT="0" marB="0" anchor="ctr">
                    <a:lnL>
                      <a:noFill/>
                    </a:lnL>
                    <a:lnR>
                      <a:noFill/>
                    </a:lnR>
                    <a:lnT>
                      <a:noFill/>
                    </a:lnT>
                    <a:lnB>
                      <a:noFill/>
                    </a:lnB>
                  </a:tcPr>
                </a:tc>
                <a:tc>
                  <a:txBody>
                    <a:bodyPr/>
                    <a:lstStyle/>
                    <a:p>
                      <a:pPr algn="l" fontAlgn="ctr"/>
                      <a:r>
                        <a:rPr lang="zh-CN" altLang="en-US" sz="700" b="0" i="0" u="none" strike="noStrike">
                          <a:solidFill>
                            <a:srgbClr val="000000"/>
                          </a:solidFill>
                          <a:latin typeface="SimSun"/>
                        </a:rPr>
                        <a:t>　</a:t>
                      </a:r>
                    </a:p>
                  </a:txBody>
                  <a:tcPr marL="0" marR="0" marT="0" marB="0" anchor="ctr">
                    <a:lnL>
                      <a:noFill/>
                    </a:lnL>
                    <a:lnR>
                      <a:noFill/>
                    </a:lnR>
                    <a:lnT>
                      <a:noFill/>
                    </a:lnT>
                    <a:lnB>
                      <a:noFill/>
                    </a:lnB>
                  </a:tcPr>
                </a:tc>
                <a:tc>
                  <a:txBody>
                    <a:bodyPr/>
                    <a:lstStyle/>
                    <a:p>
                      <a:pPr algn="l" fontAlgn="ctr"/>
                      <a:r>
                        <a:rPr lang="zh-CN" altLang="en-US" sz="700" b="0" i="0" u="none" strike="noStrike">
                          <a:solidFill>
                            <a:srgbClr val="000000"/>
                          </a:solidFill>
                          <a:latin typeface="SimSun"/>
                        </a:rPr>
                        <a:t>　</a:t>
                      </a:r>
                    </a:p>
                  </a:txBody>
                  <a:tcPr marL="0" marR="0" marT="0" marB="0" anchor="ctr">
                    <a:lnL>
                      <a:noFill/>
                    </a:lnL>
                    <a:lnR>
                      <a:noFill/>
                    </a:lnR>
                    <a:lnT>
                      <a:noFill/>
                    </a:lnT>
                    <a:lnB>
                      <a:noFill/>
                    </a:lnB>
                  </a:tcPr>
                </a:tc>
                <a:tc>
                  <a:txBody>
                    <a:bodyPr/>
                    <a:lstStyle/>
                    <a:p>
                      <a:pPr algn="l" fontAlgn="ctr"/>
                      <a:r>
                        <a:rPr lang="zh-CN" altLang="en-US" sz="700" b="0" i="0" u="none" strike="noStrike">
                          <a:solidFill>
                            <a:srgbClr val="000000"/>
                          </a:solidFill>
                          <a:latin typeface="SimSun"/>
                        </a:rPr>
                        <a:t>　</a:t>
                      </a:r>
                    </a:p>
                  </a:txBody>
                  <a:tcPr marL="0" marR="0" marT="0" marB="0" anchor="ctr">
                    <a:lnL>
                      <a:noFill/>
                    </a:lnL>
                    <a:lnR>
                      <a:noFill/>
                    </a:lnR>
                    <a:lnT>
                      <a:noFill/>
                    </a:lnT>
                    <a:lnB>
                      <a:noFill/>
                    </a:lnB>
                  </a:tcPr>
                </a:tc>
                <a:tc gridSpan="6">
                  <a:txBody>
                    <a:bodyPr/>
                    <a:lstStyle/>
                    <a:p>
                      <a:pPr algn="ctr" fontAlgn="ctr"/>
                      <a:r>
                        <a:rPr lang="zh-CN" altLang="en-US" sz="700" b="0" i="0" u="none" strike="noStrike">
                          <a:solidFill>
                            <a:srgbClr val="000000"/>
                          </a:solidFill>
                          <a:latin typeface="SimSun"/>
                        </a:rPr>
                        <a:t>单位（盖章）</a:t>
                      </a:r>
                    </a:p>
                  </a:txBody>
                  <a:tcPr marL="0" marR="0" marT="0" marB="0" anchor="ctr">
                    <a:lnL>
                      <a:noFill/>
                    </a:lnL>
                    <a:lnR>
                      <a:noFill/>
                    </a:lnR>
                    <a:lnT>
                      <a:noFill/>
                    </a:lnT>
                    <a:lnB>
                      <a:noFill/>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lgn="l" fontAlgn="ctr"/>
                      <a:r>
                        <a:rPr lang="zh-CN" altLang="en-US" sz="700" b="0" i="0" u="none" strike="noStrike">
                          <a:solidFill>
                            <a:srgbClr val="000000"/>
                          </a:solidFill>
                          <a:latin typeface="宋体"/>
                        </a:rPr>
                        <a:t>　</a:t>
                      </a:r>
                    </a:p>
                  </a:txBody>
                  <a:tcPr marL="0" marR="0" marT="0" marB="0" anchor="ctr">
                    <a:lnL>
                      <a:noFill/>
                    </a:lnL>
                    <a:lnR>
                      <a:noFill/>
                    </a:lnR>
                    <a:lnT>
                      <a:noFill/>
                    </a:lnT>
                    <a:lnB>
                      <a:noFill/>
                    </a:lnB>
                  </a:tcPr>
                </a:tc>
                <a:tc>
                  <a:txBody>
                    <a:bodyPr/>
                    <a:lstStyle/>
                    <a:p>
                      <a:pPr algn="l" fontAlgn="ctr"/>
                      <a:r>
                        <a:rPr lang="zh-CN" altLang="en-US" sz="700" b="0" i="0" u="none" strike="noStrike">
                          <a:solidFill>
                            <a:srgbClr val="000000"/>
                          </a:solidFill>
                          <a:latin typeface="SimSun"/>
                        </a:rPr>
                        <a:t>　</a:t>
                      </a:r>
                    </a:p>
                  </a:txBody>
                  <a:tcPr marL="0" marR="0" marT="0" marB="0" anchor="ctr">
                    <a:lnL>
                      <a:noFill/>
                    </a:lnL>
                    <a:lnR>
                      <a:noFill/>
                    </a:lnR>
                    <a:lnT>
                      <a:noFill/>
                    </a:lnT>
                    <a:lnB>
                      <a:noFill/>
                    </a:lnB>
                  </a:tcPr>
                </a:tc>
                <a:tc>
                  <a:txBody>
                    <a:bodyPr/>
                    <a:lstStyle/>
                    <a:p>
                      <a:pPr algn="l" fontAlgn="ctr"/>
                      <a:r>
                        <a:rPr lang="zh-CN" altLang="en-US" sz="700" b="0" i="0" u="none" strike="noStrike">
                          <a:solidFill>
                            <a:srgbClr val="000000"/>
                          </a:solidFill>
                          <a:latin typeface="SimSun"/>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10012"/>
                  </a:ext>
                </a:extLst>
              </a:tr>
              <a:tr h="141132">
                <a:tc vMerge="1">
                  <a:txBody>
                    <a:bodyPr/>
                    <a:lstStyle/>
                    <a:p>
                      <a:endParaRPr lang="zh-CN" altLang="en-US"/>
                    </a:p>
                  </a:txBody>
                  <a:tcPr/>
                </a:tc>
                <a:tc>
                  <a:txBody>
                    <a:bodyPr/>
                    <a:lstStyle/>
                    <a:p>
                      <a:pPr algn="ctr" fontAlgn="ctr"/>
                      <a:r>
                        <a:rPr lang="zh-CN" altLang="en-US" sz="700" b="0" i="0" u="none" strike="noStrike">
                          <a:solidFill>
                            <a:srgbClr val="000000"/>
                          </a:solidFill>
                          <a:latin typeface="SimSun"/>
                        </a:rPr>
                        <a:t>　</a:t>
                      </a: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SimSun"/>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SimSun"/>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SimSun"/>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SimSun"/>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SimSun"/>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SimSun"/>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SimSun"/>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SimSun"/>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gridSpan="6">
                  <a:txBody>
                    <a:bodyPr/>
                    <a:lstStyle/>
                    <a:p>
                      <a:pPr algn="l" fontAlgn="ctr"/>
                      <a:r>
                        <a:rPr lang="zh-CN" altLang="en-US" sz="700" b="0" i="0" u="none" strike="noStrike">
                          <a:solidFill>
                            <a:srgbClr val="000000"/>
                          </a:solidFill>
                          <a:latin typeface="SimSun"/>
                        </a:rPr>
                        <a:t>　　年　　月　　日</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lgn="l" fontAlgn="ctr"/>
                      <a:r>
                        <a:rPr lang="zh-CN" altLang="en-US" sz="700" b="0" i="0" u="none" strike="noStrike">
                          <a:solidFill>
                            <a:srgbClr val="000000"/>
                          </a:solidFill>
                          <a:latin typeface="宋体"/>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SimSun"/>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SimSun"/>
                        </a:rPr>
                        <a:t>　</a:t>
                      </a: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3"/>
                  </a:ext>
                </a:extLst>
              </a:tr>
              <a:tr h="113782">
                <a:tc rowSpan="3">
                  <a:txBody>
                    <a:bodyPr/>
                    <a:lstStyle/>
                    <a:p>
                      <a:pPr algn="ctr" fontAlgn="ctr"/>
                      <a:r>
                        <a:rPr lang="zh-CN" altLang="en-US" sz="700" b="0" i="0" u="none" strike="noStrike">
                          <a:solidFill>
                            <a:srgbClr val="000000"/>
                          </a:solidFill>
                          <a:latin typeface="SimSun"/>
                        </a:rPr>
                        <a:t>协议医疗机构意见</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18">
                  <a:txBody>
                    <a:bodyPr/>
                    <a:lstStyle/>
                    <a:p>
                      <a:pPr algn="l" fontAlgn="ctr"/>
                      <a:r>
                        <a:rPr lang="zh-CN" altLang="en-US" sz="700" b="0" i="0" u="none" strike="noStrike">
                          <a:solidFill>
                            <a:srgbClr val="000000"/>
                          </a:solidFill>
                          <a:latin typeface="SimSu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10014"/>
                  </a:ext>
                </a:extLst>
              </a:tr>
              <a:tr h="222129">
                <a:tc vMerge="1">
                  <a:txBody>
                    <a:bodyPr/>
                    <a:lstStyle/>
                    <a:p>
                      <a:endParaRPr lang="zh-CN" altLang="en-US"/>
                    </a:p>
                  </a:txBody>
                  <a:tcPr/>
                </a:tc>
                <a:tc gridSpan="7">
                  <a:txBody>
                    <a:bodyPr/>
                    <a:lstStyle/>
                    <a:p>
                      <a:pPr algn="ctr" fontAlgn="ctr"/>
                      <a:r>
                        <a:rPr lang="zh-CN" altLang="en-US" sz="700" b="0" i="0" u="none" strike="noStrike">
                          <a:solidFill>
                            <a:srgbClr val="000000"/>
                          </a:solidFill>
                          <a:latin typeface="SimSun"/>
                        </a:rPr>
                        <a:t>副主任以上医师（签名）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lgn="l" fontAlgn="ctr"/>
                      <a:r>
                        <a:rPr lang="zh-CN" altLang="en-US" sz="500" b="0" i="0" u="none" strike="noStrike">
                          <a:solidFill>
                            <a:srgbClr val="000000"/>
                          </a:solidFill>
                          <a:latin typeface="SimSun"/>
                        </a:rPr>
                        <a:t>　</a:t>
                      </a:r>
                    </a:p>
                  </a:txBody>
                  <a:tcPr marL="0" marR="0" marT="0" marB="0" anchor="ctr">
                    <a:lnL>
                      <a:noFill/>
                    </a:lnL>
                    <a:lnR>
                      <a:noFill/>
                    </a:lnR>
                    <a:lnT>
                      <a:noFill/>
                    </a:lnT>
                    <a:lnB>
                      <a:noFill/>
                    </a:lnB>
                  </a:tcPr>
                </a:tc>
                <a:tc>
                  <a:txBody>
                    <a:bodyPr/>
                    <a:lstStyle/>
                    <a:p>
                      <a:pPr algn="l" fontAlgn="ctr"/>
                      <a:r>
                        <a:rPr lang="zh-CN" altLang="en-US" sz="500" b="0" i="0" u="none" strike="noStrike">
                          <a:solidFill>
                            <a:srgbClr val="000000"/>
                          </a:solidFill>
                          <a:latin typeface="SimSun"/>
                        </a:rPr>
                        <a:t>　</a:t>
                      </a:r>
                    </a:p>
                  </a:txBody>
                  <a:tcPr marL="0" marR="0" marT="0" marB="0" anchor="ctr">
                    <a:lnL>
                      <a:noFill/>
                    </a:lnL>
                    <a:lnR>
                      <a:noFill/>
                    </a:lnR>
                    <a:lnT>
                      <a:noFill/>
                    </a:lnT>
                    <a:lnB>
                      <a:noFill/>
                    </a:lnB>
                  </a:tcPr>
                </a:tc>
                <a:tc gridSpan="6">
                  <a:txBody>
                    <a:bodyPr/>
                    <a:lstStyle/>
                    <a:p>
                      <a:pPr algn="ctr" fontAlgn="ctr"/>
                      <a:r>
                        <a:rPr lang="zh-CN" altLang="en-US" sz="700" b="0" i="0" u="none" strike="noStrike">
                          <a:solidFill>
                            <a:srgbClr val="000000"/>
                          </a:solidFill>
                          <a:latin typeface="SimSun"/>
                        </a:rPr>
                        <a:t>协议机构（盖章）</a:t>
                      </a:r>
                    </a:p>
                  </a:txBody>
                  <a:tcPr marL="0" marR="0" marT="0" marB="0" anchor="ctr">
                    <a:lnL>
                      <a:noFill/>
                    </a:lnL>
                    <a:lnR>
                      <a:noFill/>
                    </a:lnR>
                    <a:lnT>
                      <a:noFill/>
                    </a:lnT>
                    <a:lnB>
                      <a:noFill/>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lgn="l" fontAlgn="ctr"/>
                      <a:r>
                        <a:rPr lang="zh-CN" altLang="en-US" sz="500" b="0" i="0" u="none" strike="noStrike">
                          <a:solidFill>
                            <a:srgbClr val="000000"/>
                          </a:solidFill>
                          <a:latin typeface="SimSun"/>
                        </a:rPr>
                        <a:t>　</a:t>
                      </a:r>
                    </a:p>
                  </a:txBody>
                  <a:tcPr marL="0" marR="0" marT="0" marB="0" anchor="ctr">
                    <a:lnL>
                      <a:noFill/>
                    </a:lnL>
                    <a:lnR>
                      <a:noFill/>
                    </a:lnR>
                    <a:lnT>
                      <a:noFill/>
                    </a:lnT>
                    <a:lnB>
                      <a:noFill/>
                    </a:lnB>
                  </a:tcPr>
                </a:tc>
                <a:tc>
                  <a:txBody>
                    <a:bodyPr/>
                    <a:lstStyle/>
                    <a:p>
                      <a:pPr algn="l" fontAlgn="ctr"/>
                      <a:r>
                        <a:rPr lang="zh-CN" altLang="en-US" sz="500" b="0" i="0" u="none" strike="noStrike" dirty="0">
                          <a:solidFill>
                            <a:srgbClr val="000000"/>
                          </a:solidFill>
                          <a:latin typeface="SimSun"/>
                        </a:rPr>
                        <a:t>　</a:t>
                      </a:r>
                    </a:p>
                  </a:txBody>
                  <a:tcPr marL="0" marR="0" marT="0" marB="0" anchor="ctr">
                    <a:lnL>
                      <a:noFill/>
                    </a:lnL>
                    <a:lnR>
                      <a:noFill/>
                    </a:lnR>
                    <a:lnT>
                      <a:noFill/>
                    </a:lnT>
                    <a:lnB>
                      <a:noFill/>
                    </a:lnB>
                  </a:tcPr>
                </a:tc>
                <a:tc>
                  <a:txBody>
                    <a:bodyPr/>
                    <a:lstStyle/>
                    <a:p>
                      <a:pPr algn="l" fontAlgn="ctr"/>
                      <a:r>
                        <a:rPr lang="zh-CN" altLang="en-US" sz="500" b="0" i="0" u="none" strike="noStrike">
                          <a:solidFill>
                            <a:srgbClr val="000000"/>
                          </a:solidFill>
                          <a:latin typeface="SimSun"/>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10015"/>
                  </a:ext>
                </a:extLst>
              </a:tr>
              <a:tr h="141132">
                <a:tc vMerge="1">
                  <a:txBody>
                    <a:bodyPr/>
                    <a:lstStyle/>
                    <a:p>
                      <a:endParaRPr lang="zh-CN" altLang="en-US"/>
                    </a:p>
                  </a:txBody>
                  <a:tcPr/>
                </a:tc>
                <a:tc gridSpan="6">
                  <a:txBody>
                    <a:bodyPr/>
                    <a:lstStyle/>
                    <a:p>
                      <a:pPr algn="l" fontAlgn="ctr"/>
                      <a:r>
                        <a:rPr lang="zh-CN" altLang="en-US" sz="700" b="0" i="0" u="none" strike="noStrike">
                          <a:solidFill>
                            <a:srgbClr val="000000"/>
                          </a:solidFill>
                          <a:latin typeface="SimSun"/>
                        </a:rPr>
                        <a:t>　　年　　月　　日</a:t>
                      </a: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lgn="l" fontAlgn="ctr"/>
                      <a:r>
                        <a:rPr lang="zh-CN" altLang="en-US" sz="500" b="0" i="0" u="none" strike="noStrike">
                          <a:solidFill>
                            <a:srgbClr val="000000"/>
                          </a:solidFill>
                          <a:latin typeface="SimSun"/>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SimSun"/>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SimSun"/>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gridSpan="6">
                  <a:txBody>
                    <a:bodyPr/>
                    <a:lstStyle/>
                    <a:p>
                      <a:pPr algn="l" fontAlgn="ctr"/>
                      <a:r>
                        <a:rPr lang="zh-CN" altLang="en-US" sz="700" b="0" i="0" u="none" strike="noStrike" dirty="0">
                          <a:solidFill>
                            <a:srgbClr val="000000"/>
                          </a:solidFill>
                          <a:latin typeface="SimSun"/>
                        </a:rPr>
                        <a:t>　　年　　月　　日</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lgn="l" fontAlgn="ctr"/>
                      <a:r>
                        <a:rPr lang="zh-CN" altLang="en-US" sz="500" b="0" i="0" u="none" strike="noStrike">
                          <a:solidFill>
                            <a:srgbClr val="000000"/>
                          </a:solidFill>
                          <a:latin typeface="SimSun"/>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dirty="0">
                          <a:solidFill>
                            <a:srgbClr val="000000"/>
                          </a:solidFill>
                          <a:latin typeface="SimSun"/>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SimSun"/>
                        </a:rPr>
                        <a:t>　</a:t>
                      </a: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6"/>
                  </a:ext>
                </a:extLst>
              </a:tr>
              <a:tr h="113782">
                <a:tc rowSpan="3">
                  <a:txBody>
                    <a:bodyPr/>
                    <a:lstStyle/>
                    <a:p>
                      <a:pPr algn="l" fontAlgn="ctr"/>
                      <a:r>
                        <a:rPr lang="zh-CN" altLang="en-US" sz="700" b="0" i="0" u="none" strike="noStrike">
                          <a:solidFill>
                            <a:srgbClr val="000000"/>
                          </a:solidFill>
                          <a:latin typeface="SimSun"/>
                        </a:rPr>
                        <a:t>经办机构意见</a:t>
                      </a:r>
                      <a:endParaRPr lang="zh-CN" altLang="en-US" sz="700" b="0" i="0" u="none" strike="noStrike">
                        <a:solidFill>
                          <a:srgbClr val="000000"/>
                        </a:solidFill>
                        <a:latin typeface="宋体"/>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18">
                  <a:txBody>
                    <a:bodyPr/>
                    <a:lstStyle/>
                    <a:p>
                      <a:pPr algn="l" fontAlgn="ctr"/>
                      <a:r>
                        <a:rPr lang="zh-CN" altLang="en-US" sz="700" b="0" i="0" u="none" strike="noStrike" dirty="0">
                          <a:solidFill>
                            <a:srgbClr val="000000"/>
                          </a:solidFill>
                          <a:latin typeface="SimSu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10017"/>
                  </a:ext>
                </a:extLst>
              </a:tr>
              <a:tr h="116586">
                <a:tc vMerge="1">
                  <a:txBody>
                    <a:bodyPr/>
                    <a:lstStyle/>
                    <a:p>
                      <a:endParaRPr lang="zh-CN" altLang="en-US"/>
                    </a:p>
                  </a:txBody>
                  <a:tcPr/>
                </a:tc>
                <a:tc>
                  <a:txBody>
                    <a:bodyPr/>
                    <a:lstStyle/>
                    <a:p>
                      <a:pPr algn="r" fontAlgn="ctr"/>
                      <a:r>
                        <a:rPr lang="zh-CN" altLang="en-US" sz="700" b="0" i="0" u="none" strike="noStrike">
                          <a:solidFill>
                            <a:srgbClr val="000000"/>
                          </a:solidFill>
                          <a:latin typeface="SimSun"/>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zh-CN" altLang="en-US" sz="500" b="0" i="0" u="none" strike="noStrike">
                          <a:solidFill>
                            <a:srgbClr val="000000"/>
                          </a:solidFill>
                          <a:latin typeface="SimSun"/>
                        </a:rPr>
                        <a:t>　</a:t>
                      </a:r>
                    </a:p>
                  </a:txBody>
                  <a:tcPr marL="0" marR="0" marT="0" marB="0" anchor="ctr">
                    <a:lnL>
                      <a:noFill/>
                    </a:lnL>
                    <a:lnR>
                      <a:noFill/>
                    </a:lnR>
                    <a:lnT>
                      <a:noFill/>
                    </a:lnT>
                    <a:lnB>
                      <a:noFill/>
                    </a:lnB>
                  </a:tcPr>
                </a:tc>
                <a:tc>
                  <a:txBody>
                    <a:bodyPr/>
                    <a:lstStyle/>
                    <a:p>
                      <a:pPr algn="l" fontAlgn="ctr"/>
                      <a:r>
                        <a:rPr lang="zh-CN" altLang="en-US" sz="500" b="0" i="0" u="none" strike="noStrike">
                          <a:solidFill>
                            <a:srgbClr val="000000"/>
                          </a:solidFill>
                          <a:latin typeface="SimSun"/>
                        </a:rPr>
                        <a:t>　</a:t>
                      </a:r>
                    </a:p>
                  </a:txBody>
                  <a:tcPr marL="0" marR="0" marT="0" marB="0" anchor="ctr">
                    <a:lnL>
                      <a:noFill/>
                    </a:lnL>
                    <a:lnR>
                      <a:noFill/>
                    </a:lnR>
                    <a:lnT>
                      <a:noFill/>
                    </a:lnT>
                    <a:lnB>
                      <a:noFill/>
                    </a:lnB>
                  </a:tcPr>
                </a:tc>
                <a:tc>
                  <a:txBody>
                    <a:bodyPr/>
                    <a:lstStyle/>
                    <a:p>
                      <a:pPr algn="l" fontAlgn="ctr"/>
                      <a:r>
                        <a:rPr lang="zh-CN" altLang="en-US" sz="500" b="0" i="0" u="none" strike="noStrike">
                          <a:solidFill>
                            <a:srgbClr val="000000"/>
                          </a:solidFill>
                          <a:latin typeface="SimSun"/>
                        </a:rPr>
                        <a:t>　</a:t>
                      </a:r>
                    </a:p>
                  </a:txBody>
                  <a:tcPr marL="0" marR="0" marT="0" marB="0" anchor="ctr">
                    <a:lnL>
                      <a:noFill/>
                    </a:lnL>
                    <a:lnR>
                      <a:noFill/>
                    </a:lnR>
                    <a:lnT>
                      <a:noFill/>
                    </a:lnT>
                    <a:lnB>
                      <a:noFill/>
                    </a:lnB>
                  </a:tcPr>
                </a:tc>
                <a:tc>
                  <a:txBody>
                    <a:bodyPr/>
                    <a:lstStyle/>
                    <a:p>
                      <a:pPr algn="l" fontAlgn="ctr"/>
                      <a:r>
                        <a:rPr lang="zh-CN" altLang="en-US" sz="500" b="0" i="0" u="none" strike="noStrike">
                          <a:solidFill>
                            <a:srgbClr val="000000"/>
                          </a:solidFill>
                          <a:latin typeface="SimSun"/>
                        </a:rPr>
                        <a:t>　</a:t>
                      </a:r>
                    </a:p>
                  </a:txBody>
                  <a:tcPr marL="0" marR="0" marT="0" marB="0" anchor="ctr">
                    <a:lnL>
                      <a:noFill/>
                    </a:lnL>
                    <a:lnR>
                      <a:noFill/>
                    </a:lnR>
                    <a:lnT>
                      <a:noFill/>
                    </a:lnT>
                    <a:lnB>
                      <a:noFill/>
                    </a:lnB>
                  </a:tcPr>
                </a:tc>
                <a:tc>
                  <a:txBody>
                    <a:bodyPr/>
                    <a:lstStyle/>
                    <a:p>
                      <a:pPr algn="l" fontAlgn="ctr"/>
                      <a:r>
                        <a:rPr lang="zh-CN" altLang="en-US" sz="500" b="0" i="0" u="none" strike="noStrike">
                          <a:solidFill>
                            <a:srgbClr val="000000"/>
                          </a:solidFill>
                          <a:latin typeface="SimSun"/>
                        </a:rPr>
                        <a:t>　</a:t>
                      </a:r>
                    </a:p>
                  </a:txBody>
                  <a:tcPr marL="0" marR="0" marT="0" marB="0" anchor="ctr">
                    <a:lnL>
                      <a:noFill/>
                    </a:lnL>
                    <a:lnR>
                      <a:noFill/>
                    </a:lnR>
                    <a:lnT>
                      <a:noFill/>
                    </a:lnT>
                    <a:lnB>
                      <a:noFill/>
                    </a:lnB>
                  </a:tcPr>
                </a:tc>
                <a:tc>
                  <a:txBody>
                    <a:bodyPr/>
                    <a:lstStyle/>
                    <a:p>
                      <a:pPr algn="l" fontAlgn="ctr"/>
                      <a:r>
                        <a:rPr lang="zh-CN" altLang="en-US" sz="500" b="0" i="0" u="none" strike="noStrike">
                          <a:solidFill>
                            <a:srgbClr val="000000"/>
                          </a:solidFill>
                          <a:latin typeface="SimSun"/>
                        </a:rPr>
                        <a:t>　</a:t>
                      </a:r>
                    </a:p>
                  </a:txBody>
                  <a:tcPr marL="0" marR="0" marT="0" marB="0" anchor="ctr">
                    <a:lnL>
                      <a:noFill/>
                    </a:lnL>
                    <a:lnR>
                      <a:noFill/>
                    </a:lnR>
                    <a:lnT>
                      <a:noFill/>
                    </a:lnT>
                    <a:lnB>
                      <a:noFill/>
                    </a:lnB>
                  </a:tcPr>
                </a:tc>
                <a:tc>
                  <a:txBody>
                    <a:bodyPr/>
                    <a:lstStyle/>
                    <a:p>
                      <a:pPr algn="l" fontAlgn="ctr"/>
                      <a:r>
                        <a:rPr lang="zh-CN" altLang="en-US" sz="500" b="0" i="0" u="none" strike="noStrike">
                          <a:solidFill>
                            <a:srgbClr val="000000"/>
                          </a:solidFill>
                          <a:latin typeface="SimSun"/>
                        </a:rPr>
                        <a:t>　</a:t>
                      </a:r>
                    </a:p>
                  </a:txBody>
                  <a:tcPr marL="0" marR="0" marT="0" marB="0" anchor="ctr">
                    <a:lnL>
                      <a:noFill/>
                    </a:lnL>
                    <a:lnR>
                      <a:noFill/>
                    </a:lnR>
                    <a:lnT>
                      <a:noFill/>
                    </a:lnT>
                    <a:lnB>
                      <a:noFill/>
                    </a:lnB>
                  </a:tcPr>
                </a:tc>
                <a:tc>
                  <a:txBody>
                    <a:bodyPr/>
                    <a:lstStyle/>
                    <a:p>
                      <a:pPr algn="l" fontAlgn="ctr"/>
                      <a:r>
                        <a:rPr lang="zh-CN" altLang="en-US" sz="500" b="0" i="0" u="none" strike="noStrike">
                          <a:solidFill>
                            <a:srgbClr val="000000"/>
                          </a:solidFill>
                          <a:latin typeface="SimSun"/>
                        </a:rPr>
                        <a:t>　</a:t>
                      </a:r>
                    </a:p>
                  </a:txBody>
                  <a:tcPr marL="0" marR="0" marT="0" marB="0" anchor="ctr">
                    <a:lnL>
                      <a:noFill/>
                    </a:lnL>
                    <a:lnR>
                      <a:noFill/>
                    </a:lnR>
                    <a:lnT>
                      <a:noFill/>
                    </a:lnT>
                    <a:lnB>
                      <a:noFill/>
                    </a:lnB>
                  </a:tcPr>
                </a:tc>
                <a:tc gridSpan="6">
                  <a:txBody>
                    <a:bodyPr/>
                    <a:lstStyle/>
                    <a:p>
                      <a:pPr algn="ctr" fontAlgn="ctr"/>
                      <a:r>
                        <a:rPr lang="zh-CN" altLang="en-US" sz="700" b="0" i="0" u="none" strike="noStrike">
                          <a:solidFill>
                            <a:srgbClr val="000000"/>
                          </a:solidFill>
                          <a:latin typeface="SimSun"/>
                        </a:rPr>
                        <a:t>经办机构（盖章）</a:t>
                      </a:r>
                    </a:p>
                  </a:txBody>
                  <a:tcPr marL="0" marR="0" marT="0" marB="0" anchor="ctr">
                    <a:lnL>
                      <a:noFill/>
                    </a:lnL>
                    <a:lnR>
                      <a:noFill/>
                    </a:lnR>
                    <a:lnT>
                      <a:noFill/>
                    </a:lnT>
                    <a:lnB>
                      <a:noFill/>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lgn="l" fontAlgn="ctr"/>
                      <a:r>
                        <a:rPr lang="zh-CN" altLang="en-US" sz="500" b="0" i="0" u="none" strike="noStrike">
                          <a:solidFill>
                            <a:srgbClr val="000000"/>
                          </a:solidFill>
                          <a:latin typeface="SimSun"/>
                        </a:rPr>
                        <a:t>　</a:t>
                      </a:r>
                    </a:p>
                  </a:txBody>
                  <a:tcPr marL="0" marR="0" marT="0" marB="0" anchor="ctr">
                    <a:lnL>
                      <a:noFill/>
                    </a:lnL>
                    <a:lnR>
                      <a:noFill/>
                    </a:lnR>
                    <a:lnT>
                      <a:noFill/>
                    </a:lnT>
                    <a:lnB>
                      <a:noFill/>
                    </a:lnB>
                  </a:tcPr>
                </a:tc>
                <a:tc>
                  <a:txBody>
                    <a:bodyPr/>
                    <a:lstStyle/>
                    <a:p>
                      <a:pPr algn="l" fontAlgn="ctr"/>
                      <a:r>
                        <a:rPr lang="zh-CN" altLang="en-US" sz="500" b="0" i="0" u="none" strike="noStrike">
                          <a:solidFill>
                            <a:srgbClr val="000000"/>
                          </a:solidFill>
                          <a:latin typeface="SimSun"/>
                        </a:rPr>
                        <a:t>　</a:t>
                      </a:r>
                    </a:p>
                  </a:txBody>
                  <a:tcPr marL="0" marR="0" marT="0" marB="0" anchor="ctr">
                    <a:lnL>
                      <a:noFill/>
                    </a:lnL>
                    <a:lnR>
                      <a:noFill/>
                    </a:lnR>
                    <a:lnT>
                      <a:noFill/>
                    </a:lnT>
                    <a:lnB>
                      <a:noFill/>
                    </a:lnB>
                  </a:tcPr>
                </a:tc>
                <a:tc>
                  <a:txBody>
                    <a:bodyPr/>
                    <a:lstStyle/>
                    <a:p>
                      <a:pPr algn="l" fontAlgn="ctr"/>
                      <a:r>
                        <a:rPr lang="zh-CN" altLang="en-US" sz="500" b="0" i="0" u="none" strike="noStrike">
                          <a:solidFill>
                            <a:srgbClr val="000000"/>
                          </a:solidFill>
                          <a:latin typeface="SimSun"/>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10018"/>
                  </a:ext>
                </a:extLst>
              </a:tr>
              <a:tr h="141132">
                <a:tc vMerge="1">
                  <a:txBody>
                    <a:bodyPr/>
                    <a:lstStyle/>
                    <a:p>
                      <a:endParaRPr lang="zh-CN" altLang="en-US"/>
                    </a:p>
                  </a:txBody>
                  <a:tcPr/>
                </a:tc>
                <a:tc>
                  <a:txBody>
                    <a:bodyPr/>
                    <a:lstStyle/>
                    <a:p>
                      <a:pPr algn="ctr" fontAlgn="ctr"/>
                      <a:r>
                        <a:rPr lang="zh-CN" altLang="en-US" sz="700" b="0" i="0" u="none" strike="noStrike">
                          <a:solidFill>
                            <a:srgbClr val="000000"/>
                          </a:solidFill>
                          <a:latin typeface="SimSun"/>
                        </a:rPr>
                        <a:t>　</a:t>
                      </a: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SimSun"/>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SimSun"/>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SimSun"/>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SimSun"/>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SimSun"/>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SimSun"/>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SimSun"/>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SimSun"/>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gridSpan="6">
                  <a:txBody>
                    <a:bodyPr/>
                    <a:lstStyle/>
                    <a:p>
                      <a:pPr algn="l" fontAlgn="ctr"/>
                      <a:r>
                        <a:rPr lang="zh-CN" altLang="en-US" sz="700" b="0" i="0" u="none" strike="noStrike">
                          <a:solidFill>
                            <a:srgbClr val="000000"/>
                          </a:solidFill>
                          <a:latin typeface="SimSun"/>
                        </a:rPr>
                        <a:t>　　年　　月　　日</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lgn="l" fontAlgn="ctr"/>
                      <a:r>
                        <a:rPr lang="zh-CN" altLang="en-US" sz="500" b="0" i="0" u="none" strike="noStrike">
                          <a:solidFill>
                            <a:srgbClr val="000000"/>
                          </a:solidFill>
                          <a:latin typeface="SimSun"/>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SimSun"/>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zh-CN" altLang="en-US" sz="500" b="0" i="0" u="none" strike="noStrike">
                          <a:solidFill>
                            <a:srgbClr val="000000"/>
                          </a:solidFill>
                          <a:latin typeface="SimSun"/>
                        </a:rPr>
                        <a:t>　</a:t>
                      </a: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9"/>
                  </a:ext>
                </a:extLst>
              </a:tr>
              <a:tr h="740019">
                <a:tc gridSpan="19">
                  <a:txBody>
                    <a:bodyPr/>
                    <a:lstStyle/>
                    <a:p>
                      <a:pPr algn="l" fontAlgn="ctr"/>
                      <a:r>
                        <a:rPr lang="zh-CN" altLang="en-US" sz="700" b="0" i="0" u="none" strike="noStrike" dirty="0">
                          <a:solidFill>
                            <a:srgbClr val="000000"/>
                          </a:solidFill>
                          <a:latin typeface="SimSun"/>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10020"/>
                  </a:ext>
                </a:extLst>
              </a:tr>
            </a:tbl>
          </a:graphicData>
        </a:graphic>
      </p:graphicFrame>
      <p:pic>
        <p:nvPicPr>
          <p:cNvPr id="103617" name="Picture 1" descr="Picture"/>
          <p:cNvPicPr>
            <a:picLocks noChangeAspect="1"/>
          </p:cNvPicPr>
          <p:nvPr/>
        </p:nvPicPr>
        <p:blipFill>
          <a:blip r:embed="rId2"/>
          <a:srcRect/>
          <a:stretch>
            <a:fillRect/>
          </a:stretch>
        </p:blipFill>
        <p:spPr bwMode="auto">
          <a:xfrm>
            <a:off x="4500563" y="4286250"/>
            <a:ext cx="3786187" cy="728663"/>
          </a:xfrm>
          <a:prstGeom prst="rect">
            <a:avLst/>
          </a:prstGeom>
          <a:noFill/>
          <a:ln w="9525">
            <a:noFill/>
            <a:miter lim="800000"/>
            <a:headEnd/>
            <a:tailEnd/>
          </a:ln>
        </p:spPr>
      </p:pic>
      <p:pic>
        <p:nvPicPr>
          <p:cNvPr id="103618" name="图片 13" descr="21.JPG"/>
          <p:cNvPicPr>
            <a:picLocks noChangeAspect="1"/>
          </p:cNvPicPr>
          <p:nvPr/>
        </p:nvPicPr>
        <p:blipFill>
          <a:blip r:embed="rId3"/>
          <a:srcRect/>
          <a:stretch>
            <a:fillRect/>
          </a:stretch>
        </p:blipFill>
        <p:spPr bwMode="auto">
          <a:xfrm>
            <a:off x="285750" y="1000125"/>
            <a:ext cx="4079875" cy="1714500"/>
          </a:xfrm>
          <a:prstGeom prst="rect">
            <a:avLst/>
          </a:prstGeom>
          <a:noFill/>
          <a:ln w="9525">
            <a:noFill/>
            <a:miter lim="800000"/>
            <a:headEnd/>
            <a:tailEnd/>
          </a:ln>
        </p:spPr>
      </p:pic>
      <p:sp>
        <p:nvSpPr>
          <p:cNvPr id="15" name="文本框 56">
            <a:hlinkClick r:id="rId4" action="ppaction://hlinksldjump"/>
          </p:cNvPr>
          <p:cNvSpPr txBox="1"/>
          <p:nvPr/>
        </p:nvSpPr>
        <p:spPr>
          <a:xfrm>
            <a:off x="500063" y="3071813"/>
            <a:ext cx="3357562" cy="1446212"/>
          </a:xfrm>
          <a:prstGeom prst="rect">
            <a:avLst/>
          </a:prstGeom>
          <a:noFill/>
        </p:spPr>
        <p:txBody>
          <a:bodyPr>
            <a:spAutoFit/>
          </a:bodyPr>
          <a:lstStyle/>
          <a:p>
            <a:pPr fontAlgn="auto">
              <a:lnSpc>
                <a:spcPct val="200000"/>
              </a:lnSpc>
              <a:spcBef>
                <a:spcPts val="0"/>
              </a:spcBef>
              <a:spcAft>
                <a:spcPts val="0"/>
              </a:spcAft>
              <a:defRPr/>
            </a:pPr>
            <a:r>
              <a:rPr lang="en-US" altLang="zh-CN" sz="1100" dirty="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100" dirty="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点击材料列表进入上传页面</a:t>
            </a:r>
            <a:endParaRPr lang="en-US" altLang="zh-CN" sz="1100" dirty="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200000"/>
              </a:lnSpc>
              <a:spcBef>
                <a:spcPts val="0"/>
              </a:spcBef>
              <a:spcAft>
                <a:spcPts val="0"/>
              </a:spcAft>
              <a:defRPr/>
            </a:pPr>
            <a:r>
              <a:rPr lang="en-US" altLang="zh-CN" sz="1100" dirty="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100" dirty="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选择所需上传的材料条目</a:t>
            </a:r>
            <a:endParaRPr lang="en-US" altLang="zh-CN" sz="1100" dirty="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200000"/>
              </a:lnSpc>
              <a:spcBef>
                <a:spcPts val="0"/>
              </a:spcBef>
              <a:spcAft>
                <a:spcPts val="0"/>
              </a:spcAft>
              <a:defRPr/>
            </a:pPr>
            <a:r>
              <a:rPr lang="en-US" altLang="zh-CN" sz="1100" dirty="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100" dirty="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点击右侧相机按钮进行上传</a:t>
            </a:r>
            <a:endParaRPr lang="en-US" altLang="zh-CN" sz="1100" dirty="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200000"/>
              </a:lnSpc>
              <a:spcBef>
                <a:spcPts val="0"/>
              </a:spcBef>
              <a:spcAft>
                <a:spcPts val="0"/>
              </a:spcAft>
              <a:defRPr/>
            </a:pPr>
            <a:r>
              <a:rPr lang="en-US" altLang="zh-CN" sz="1100" dirty="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4. </a:t>
            </a:r>
            <a:r>
              <a:rPr lang="zh-CN" altLang="en-US" sz="1100" dirty="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上传完成后点击左上角箭头返回到申请页面</a:t>
            </a:r>
            <a:endParaRPr lang="zh-CN" sz="1100" dirty="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 name="圆角矩形 16"/>
          <p:cNvSpPr/>
          <p:nvPr/>
        </p:nvSpPr>
        <p:spPr>
          <a:xfrm>
            <a:off x="285750" y="2857500"/>
            <a:ext cx="4000500" cy="1857375"/>
          </a:xfrm>
          <a:prstGeom prst="round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arallelogram 21"/>
          <p:cNvSpPr/>
          <p:nvPr/>
        </p:nvSpPr>
        <p:spPr>
          <a:xfrm>
            <a:off x="7263705" y="642294"/>
            <a:ext cx="1658880" cy="3606733"/>
          </a:xfrm>
          <a:prstGeom prst="parallelogram">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22"/>
          <p:cNvSpPr/>
          <p:nvPr/>
        </p:nvSpPr>
        <p:spPr>
          <a:xfrm>
            <a:off x="6579066" y="1507557"/>
            <a:ext cx="1658880" cy="3606733"/>
          </a:xfrm>
          <a:prstGeom prst="parallelogram">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文本框 24"/>
          <p:cNvSpPr txBox="1">
            <a:spLocks noChangeArrowheads="1"/>
          </p:cNvSpPr>
          <p:nvPr/>
        </p:nvSpPr>
        <p:spPr bwMode="auto">
          <a:xfrm>
            <a:off x="1564399" y="1325878"/>
            <a:ext cx="4897437" cy="9296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285750" indent="-285750" algn="just">
              <a:lnSpc>
                <a:spcPct val="130000"/>
              </a:lnSpc>
              <a:buFont typeface="Wingdings" panose="05000000000000000000" charset="0"/>
              <a:buChar char="l"/>
              <a:defRPr sz="1800">
                <a:solidFill>
                  <a:srgbClr val="000000"/>
                </a:solidFill>
              </a:defRPr>
            </a:pPr>
            <a:r>
              <a:rPr lang="zh-CN" sz="1400">
                <a:solidFill>
                  <a:schemeClr val="tx1">
                    <a:lumMod val="85000"/>
                    <a:lumOff val="15000"/>
                  </a:schemeClr>
                </a:solidFill>
                <a:latin typeface="微软雅黑" panose="020B0503020204020204" pitchFamily="34" charset="-122"/>
                <a:ea typeface="微软雅黑" panose="020B0503020204020204" pitchFamily="34" charset="-122"/>
                <a:sym typeface="+mn-ea"/>
              </a:rPr>
              <a:t>管理员身份证</a:t>
            </a:r>
            <a:endParaRPr lang="zh-CN" sz="1400">
              <a:solidFill>
                <a:schemeClr val="tx1">
                  <a:lumMod val="85000"/>
                  <a:lumOff val="15000"/>
                </a:schemeClr>
              </a:solidFill>
              <a:latin typeface="微软雅黑" panose="020B0503020204020204" pitchFamily="34" charset="-122"/>
              <a:ea typeface="微软雅黑" panose="020B0503020204020204" pitchFamily="34" charset="-122"/>
            </a:endParaRPr>
          </a:p>
          <a:p>
            <a:pPr marL="285750" indent="-285750" algn="just">
              <a:lnSpc>
                <a:spcPct val="130000"/>
              </a:lnSpc>
              <a:buFont typeface="Wingdings" panose="05000000000000000000" charset="0"/>
              <a:buChar char="l"/>
              <a:defRPr sz="1800">
                <a:solidFill>
                  <a:srgbClr val="000000"/>
                </a:solidFill>
              </a:defRPr>
            </a:pPr>
            <a:r>
              <a:rPr lang="zh-CN" sz="1400">
                <a:solidFill>
                  <a:schemeClr val="tx1">
                    <a:lumMod val="85000"/>
                    <a:lumOff val="15000"/>
                  </a:schemeClr>
                </a:solidFill>
                <a:latin typeface="微软雅黑" panose="020B0503020204020204" pitchFamily="34" charset="-122"/>
                <a:ea typeface="微软雅黑" panose="020B0503020204020204" pitchFamily="34" charset="-122"/>
                <a:sym typeface="+mn-ea"/>
              </a:rPr>
              <a:t>单位营业执照（统一信用代码证）</a:t>
            </a:r>
            <a:endParaRPr lang="zh-CN" sz="1400">
              <a:solidFill>
                <a:schemeClr val="tx1">
                  <a:lumMod val="85000"/>
                  <a:lumOff val="15000"/>
                </a:schemeClr>
              </a:solidFill>
              <a:latin typeface="微软雅黑" panose="020B0503020204020204" pitchFamily="34" charset="-122"/>
              <a:ea typeface="微软雅黑" panose="020B0503020204020204" pitchFamily="34" charset="-122"/>
            </a:endParaRPr>
          </a:p>
          <a:p>
            <a:pPr marL="285750" indent="-285750" algn="just">
              <a:lnSpc>
                <a:spcPct val="130000"/>
              </a:lnSpc>
              <a:buFont typeface="Wingdings" panose="05000000000000000000" charset="0"/>
              <a:buChar char="l"/>
              <a:defRPr sz="1800">
                <a:solidFill>
                  <a:srgbClr val="000000"/>
                </a:solidFill>
              </a:defRPr>
            </a:pPr>
            <a:r>
              <a:rPr lang="zh-CN" sz="1400">
                <a:solidFill>
                  <a:schemeClr val="tx1">
                    <a:lumMod val="85000"/>
                    <a:lumOff val="15000"/>
                  </a:schemeClr>
                </a:solidFill>
                <a:latin typeface="微软雅黑" panose="020B0503020204020204" pitchFamily="34" charset="-122"/>
                <a:ea typeface="微软雅黑" panose="020B0503020204020204" pitchFamily="34" charset="-122"/>
                <a:sym typeface="+mn-ea"/>
              </a:rPr>
              <a:t>法人授权委托书</a:t>
            </a:r>
            <a:endParaRPr lang="zh-CN" altLang="en-US" sz="1400">
              <a:latin typeface="微软雅黑" panose="020B0503020204020204" pitchFamily="34" charset="-122"/>
              <a:ea typeface="微软雅黑" panose="020B0503020204020204" pitchFamily="34" charset="-122"/>
            </a:endParaRPr>
          </a:p>
        </p:txBody>
      </p:sp>
      <p:sp>
        <p:nvSpPr>
          <p:cNvPr id="45" name="文本框 44"/>
          <p:cNvSpPr txBox="1">
            <a:spLocks noChangeArrowheads="1"/>
          </p:cNvSpPr>
          <p:nvPr/>
        </p:nvSpPr>
        <p:spPr bwMode="auto">
          <a:xfrm>
            <a:off x="1681874" y="2839173"/>
            <a:ext cx="4897437" cy="3724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nSpc>
                <a:spcPct val="130000"/>
              </a:lnSpc>
            </a:pPr>
            <a:r>
              <a:rPr lang="zh-CN" sz="1400" dirty="0">
                <a:solidFill>
                  <a:schemeClr val="tx1">
                    <a:lumMod val="85000"/>
                    <a:lumOff val="15000"/>
                  </a:schemeClr>
                </a:solidFill>
                <a:latin typeface="微软雅黑" panose="020B0503020204020204" pitchFamily="34" charset="-122"/>
                <a:ea typeface="微软雅黑" panose="020B0503020204020204" pitchFamily="34" charset="-122"/>
                <a:sym typeface="+mn-ea"/>
              </a:rPr>
              <a:t>填写身份证号码、姓名，手机号，</a:t>
            </a:r>
            <a:r>
              <a:rPr lang="zh-CN" sz="1400" dirty="0">
                <a:solidFill>
                  <a:srgbClr val="FF0000"/>
                </a:solidFill>
                <a:latin typeface="微软雅黑" panose="020B0503020204020204" pitchFamily="34" charset="-122"/>
                <a:ea typeface="微软雅黑" panose="020B0503020204020204" pitchFamily="34" charset="-122"/>
                <a:sym typeface="+mn-ea"/>
              </a:rPr>
              <a:t>短信验证码</a:t>
            </a:r>
            <a:r>
              <a:rPr lang="zh-CN" altLang="en-US" sz="1400" dirty="0">
                <a:solidFill>
                  <a:srgbClr val="FF0000"/>
                </a:solidFill>
                <a:latin typeface="微软雅黑" panose="020B0503020204020204" pitchFamily="34" charset="-122"/>
                <a:ea typeface="微软雅黑" panose="020B0503020204020204" pitchFamily="34" charset="-122"/>
                <a:sym typeface="+mn-ea"/>
              </a:rPr>
              <a:t>（法人反馈）</a:t>
            </a:r>
            <a:r>
              <a:rPr lang="zh-CN" sz="1400" dirty="0">
                <a:solidFill>
                  <a:schemeClr val="tx1">
                    <a:lumMod val="85000"/>
                    <a:lumOff val="15000"/>
                  </a:schemeClr>
                </a:solidFill>
                <a:latin typeface="微软雅黑" panose="020B0503020204020204" pitchFamily="34" charset="-122"/>
                <a:ea typeface="微软雅黑" panose="020B0503020204020204" pitchFamily="34" charset="-122"/>
                <a:sym typeface="+mn-ea"/>
              </a:rPr>
              <a:t>。</a:t>
            </a:r>
            <a:endParaRPr lang="zh-CN" altLang="en-US" sz="1400" dirty="0">
              <a:latin typeface="微软雅黑" panose="020B0503020204020204" pitchFamily="34" charset="-122"/>
              <a:ea typeface="微软雅黑" panose="020B0503020204020204" pitchFamily="34" charset="-122"/>
            </a:endParaRPr>
          </a:p>
        </p:txBody>
      </p:sp>
      <p:sp>
        <p:nvSpPr>
          <p:cNvPr id="15" name="椭圆 14"/>
          <p:cNvSpPr/>
          <p:nvPr/>
        </p:nvSpPr>
        <p:spPr>
          <a:xfrm>
            <a:off x="683260" y="1049020"/>
            <a:ext cx="883920" cy="859155"/>
          </a:xfrm>
          <a:prstGeom prst="ellips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825417" y="1159518"/>
            <a:ext cx="604653" cy="523220"/>
          </a:xfrm>
          <a:prstGeom prst="rect">
            <a:avLst/>
          </a:prstGeom>
          <a:noFill/>
        </p:spPr>
        <p:txBody>
          <a:bodyPr wrap="none" rtlCol="0">
            <a:spAutoFit/>
          </a:bodyPr>
          <a:lstStyle/>
          <a:p>
            <a:r>
              <a:rPr lang="en-US" altLang="zh-CN" sz="2800">
                <a:solidFill>
                  <a:schemeClr val="bg1"/>
                </a:solidFill>
                <a:latin typeface="微软雅黑" panose="020B0503020204020204" pitchFamily="34" charset="-122"/>
                <a:ea typeface="微软雅黑" panose="020B0503020204020204" pitchFamily="34" charset="-122"/>
              </a:rPr>
              <a:t>01</a:t>
            </a:r>
            <a:endParaRPr lang="zh-CN" altLang="en-US" sz="2800">
              <a:solidFill>
                <a:schemeClr val="bg1"/>
              </a:solidFill>
              <a:latin typeface="微软雅黑" panose="020B0503020204020204" pitchFamily="34" charset="-122"/>
              <a:ea typeface="微软雅黑" panose="020B0503020204020204" pitchFamily="34" charset="-122"/>
            </a:endParaRPr>
          </a:p>
        </p:txBody>
      </p:sp>
      <p:sp>
        <p:nvSpPr>
          <p:cNvPr id="17" name="文本框 16"/>
          <p:cNvSpPr txBox="1">
            <a:spLocks noChangeArrowheads="1"/>
          </p:cNvSpPr>
          <p:nvPr/>
        </p:nvSpPr>
        <p:spPr bwMode="auto">
          <a:xfrm>
            <a:off x="1739024" y="4248873"/>
            <a:ext cx="4897437" cy="349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a:lnSpc>
                <a:spcPct val="120000"/>
              </a:lnSpc>
              <a:defRPr sz="1800">
                <a:solidFill>
                  <a:srgbClr val="000000"/>
                </a:solidFill>
              </a:defRPr>
            </a:pPr>
            <a:r>
              <a:rPr lang="zh-CN" sz="1400">
                <a:solidFill>
                  <a:schemeClr val="tx1">
                    <a:lumMod val="85000"/>
                    <a:lumOff val="15000"/>
                  </a:schemeClr>
                </a:solidFill>
                <a:latin typeface="微软雅黑" panose="020B0503020204020204" pitchFamily="34" charset="-122"/>
                <a:ea typeface="微软雅黑" panose="020B0503020204020204" pitchFamily="34" charset="-122"/>
                <a:sym typeface="+mn-ea"/>
              </a:rPr>
              <a:t>提示注册成功页面。</a:t>
            </a:r>
            <a:endParaRPr lang="zh-CN" altLang="en-US" sz="1400">
              <a:latin typeface="微软雅黑" panose="020B0503020204020204" pitchFamily="34" charset="-122"/>
              <a:ea typeface="微软雅黑" panose="020B0503020204020204" pitchFamily="34" charset="-122"/>
            </a:endParaRPr>
          </a:p>
        </p:txBody>
      </p:sp>
      <p:sp>
        <p:nvSpPr>
          <p:cNvPr id="20" name="椭圆 19"/>
          <p:cNvSpPr/>
          <p:nvPr/>
        </p:nvSpPr>
        <p:spPr>
          <a:xfrm>
            <a:off x="685800" y="2519045"/>
            <a:ext cx="883920" cy="859155"/>
          </a:xfrm>
          <a:prstGeom prst="ellips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817797" y="2687963"/>
            <a:ext cx="599440" cy="521970"/>
          </a:xfrm>
          <a:prstGeom prst="rect">
            <a:avLst/>
          </a:prstGeom>
          <a:noFill/>
        </p:spPr>
        <p:txBody>
          <a:bodyPr wrap="none" rtlCol="0">
            <a:spAutoFit/>
          </a:bodyPr>
          <a:lstStyle/>
          <a:p>
            <a:r>
              <a:rPr lang="en-US" altLang="zh-CN" sz="2800">
                <a:solidFill>
                  <a:schemeClr val="bg1"/>
                </a:solidFill>
                <a:latin typeface="微软雅黑" panose="020B0503020204020204" pitchFamily="34" charset="-122"/>
                <a:ea typeface="微软雅黑" panose="020B0503020204020204" pitchFamily="34" charset="-122"/>
              </a:rPr>
              <a:t>02</a:t>
            </a:r>
            <a:endParaRPr lang="zh-CN" altLang="en-US" sz="2800">
              <a:solidFill>
                <a:schemeClr val="bg1"/>
              </a:solidFill>
              <a:latin typeface="微软雅黑" panose="020B0503020204020204" pitchFamily="34" charset="-122"/>
              <a:ea typeface="微软雅黑" panose="020B0503020204020204" pitchFamily="34" charset="-122"/>
            </a:endParaRPr>
          </a:p>
        </p:txBody>
      </p:sp>
      <p:sp>
        <p:nvSpPr>
          <p:cNvPr id="22" name="椭圆 21"/>
          <p:cNvSpPr/>
          <p:nvPr/>
        </p:nvSpPr>
        <p:spPr>
          <a:xfrm>
            <a:off x="675640" y="3954145"/>
            <a:ext cx="883920" cy="859155"/>
          </a:xfrm>
          <a:prstGeom prst="ellips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817797" y="4122428"/>
            <a:ext cx="599440" cy="521970"/>
          </a:xfrm>
          <a:prstGeom prst="rect">
            <a:avLst/>
          </a:prstGeom>
          <a:noFill/>
        </p:spPr>
        <p:txBody>
          <a:bodyPr wrap="none" rtlCol="0">
            <a:spAutoFit/>
          </a:bodyPr>
          <a:lstStyle/>
          <a:p>
            <a:r>
              <a:rPr lang="en-US" altLang="zh-CN" sz="2800">
                <a:solidFill>
                  <a:schemeClr val="bg1"/>
                </a:solidFill>
                <a:latin typeface="微软雅黑" panose="020B0503020204020204" pitchFamily="34" charset="-122"/>
                <a:ea typeface="微软雅黑" panose="020B0503020204020204" pitchFamily="34" charset="-122"/>
              </a:rPr>
              <a:t>03</a:t>
            </a:r>
            <a:endParaRPr lang="zh-CN" altLang="en-US" sz="2800">
              <a:solidFill>
                <a:schemeClr val="bg1"/>
              </a:solidFill>
              <a:latin typeface="微软雅黑" panose="020B0503020204020204" pitchFamily="34" charset="-122"/>
              <a:ea typeface="微软雅黑" panose="020B0503020204020204" pitchFamily="34" charset="-122"/>
            </a:endParaRPr>
          </a:p>
        </p:txBody>
      </p:sp>
      <p:sp>
        <p:nvSpPr>
          <p:cNvPr id="31" name="Title 1"/>
          <p:cNvSpPr txBox="1"/>
          <p:nvPr/>
        </p:nvSpPr>
        <p:spPr>
          <a:xfrm>
            <a:off x="817880" y="189230"/>
            <a:ext cx="4752975"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GB" sz="1800" b="1" dirty="0">
                <a:solidFill>
                  <a:schemeClr val="tx1">
                    <a:lumMod val="75000"/>
                    <a:lumOff val="25000"/>
                  </a:schemeClr>
                </a:solidFill>
                <a:latin typeface="微软雅黑" panose="020B0503020204020204" pitchFamily="34" charset="-122"/>
                <a:ea typeface="微软雅黑" panose="020B0503020204020204" pitchFamily="34" charset="-122"/>
              </a:rPr>
              <a:t>单位用户注册</a:t>
            </a:r>
            <a:r>
              <a:rPr lang="en-US" altLang="zh-CN" sz="18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线下经办窗口注册</a:t>
            </a:r>
          </a:p>
        </p:txBody>
      </p:sp>
      <p:sp>
        <p:nvSpPr>
          <p:cNvPr id="30" name="Docer Falling Dust PPT demo 16"/>
          <p:cNvSpPr/>
          <p:nvPr/>
        </p:nvSpPr>
        <p:spPr>
          <a:xfrm>
            <a:off x="1682094" y="1049020"/>
            <a:ext cx="2029068" cy="276860"/>
          </a:xfrm>
          <a:prstGeom prst="rect">
            <a:avLst/>
          </a:prstGeom>
          <a:noFill/>
          <a:ln>
            <a:noFill/>
          </a:ln>
        </p:spPr>
        <p:txBody>
          <a:bodyPr wrap="square" lIns="0" tIns="0" rIns="0" bIns="0" numCol="1" anchor="t">
            <a:spAutoFit/>
          </a:bodyPr>
          <a:lstStyle>
            <a:lvl1pPr lvl="0" algn="l" defTabSz="457200">
              <a:defRPr sz="3400">
                <a:solidFill>
                  <a:srgbClr val="828589"/>
                </a:solidFill>
                <a:latin typeface="STIXGeneral-Bold"/>
                <a:ea typeface="STIXGeneral-Bold"/>
              </a:defRPr>
            </a:lvl1pPr>
          </a:lstStyle>
          <a:p>
            <a:pPr defTabSz="685800"/>
            <a:r>
              <a:rPr lang="zh-CN" sz="1800" b="1">
                <a:solidFill>
                  <a:schemeClr val="tx1">
                    <a:lumMod val="85000"/>
                    <a:lumOff val="15000"/>
                  </a:schemeClr>
                </a:solidFill>
                <a:latin typeface="微软雅黑" panose="020B0503020204020204" pitchFamily="34" charset="-122"/>
                <a:ea typeface="微软雅黑" panose="020B0503020204020204" pitchFamily="34" charset="-122"/>
              </a:rPr>
              <a:t>所需材料</a:t>
            </a:r>
          </a:p>
        </p:txBody>
      </p:sp>
      <p:sp>
        <p:nvSpPr>
          <p:cNvPr id="8" name="Docer Falling Dust PPT demo 16"/>
          <p:cNvSpPr/>
          <p:nvPr/>
        </p:nvSpPr>
        <p:spPr>
          <a:xfrm>
            <a:off x="1682002" y="2519045"/>
            <a:ext cx="1731266" cy="276860"/>
          </a:xfrm>
          <a:prstGeom prst="rect">
            <a:avLst/>
          </a:prstGeom>
          <a:noFill/>
          <a:ln>
            <a:noFill/>
          </a:ln>
        </p:spPr>
        <p:txBody>
          <a:bodyPr wrap="square" lIns="0" tIns="0" rIns="0" bIns="0" numCol="1" anchor="t">
            <a:spAutoFit/>
          </a:bodyPr>
          <a:lstStyle>
            <a:lvl1pPr lvl="0" algn="l" defTabSz="457200">
              <a:defRPr sz="3400">
                <a:solidFill>
                  <a:srgbClr val="828589"/>
                </a:solidFill>
                <a:latin typeface="STIXGeneral-Bold"/>
                <a:ea typeface="STIXGeneral-Bold"/>
              </a:defRPr>
            </a:lvl1pPr>
          </a:lstStyle>
          <a:p>
            <a:pPr defTabSz="685800"/>
            <a:r>
              <a:rPr lang="zh-CN" sz="1800" b="1">
                <a:solidFill>
                  <a:schemeClr val="tx1">
                    <a:lumMod val="85000"/>
                    <a:lumOff val="15000"/>
                  </a:schemeClr>
                </a:solidFill>
                <a:latin typeface="微软雅黑" panose="020B0503020204020204" pitchFamily="34" charset="-122"/>
                <a:ea typeface="微软雅黑" panose="020B0503020204020204" pitchFamily="34" charset="-122"/>
              </a:rPr>
              <a:t>填写账户信息</a:t>
            </a:r>
          </a:p>
        </p:txBody>
      </p:sp>
      <p:sp>
        <p:nvSpPr>
          <p:cNvPr id="2" name="Docer Falling Dust PPT demo 16"/>
          <p:cNvSpPr/>
          <p:nvPr/>
        </p:nvSpPr>
        <p:spPr>
          <a:xfrm>
            <a:off x="1682002" y="3954145"/>
            <a:ext cx="1731266" cy="276860"/>
          </a:xfrm>
          <a:prstGeom prst="rect">
            <a:avLst/>
          </a:prstGeom>
          <a:noFill/>
          <a:ln>
            <a:noFill/>
          </a:ln>
        </p:spPr>
        <p:txBody>
          <a:bodyPr wrap="square" lIns="0" tIns="0" rIns="0" bIns="0" numCol="1" anchor="t">
            <a:spAutoFit/>
          </a:bodyPr>
          <a:lstStyle>
            <a:lvl1pPr lvl="0" algn="l" defTabSz="457200">
              <a:defRPr sz="3400">
                <a:solidFill>
                  <a:srgbClr val="828589"/>
                </a:solidFill>
                <a:latin typeface="STIXGeneral-Bold"/>
                <a:ea typeface="STIXGeneral-Bold"/>
              </a:defRPr>
            </a:lvl1pPr>
          </a:lstStyle>
          <a:p>
            <a:pPr defTabSz="685800"/>
            <a:r>
              <a:rPr lang="zh-CN" sz="1800" b="1">
                <a:solidFill>
                  <a:schemeClr val="tx1">
                    <a:lumMod val="85000"/>
                    <a:lumOff val="15000"/>
                  </a:schemeClr>
                </a:solidFill>
                <a:latin typeface="微软雅黑" panose="020B0503020204020204" pitchFamily="34" charset="-122"/>
                <a:ea typeface="微软雅黑" panose="020B0503020204020204" pitchFamily="34" charset="-122"/>
              </a:rPr>
              <a:t>完成注册</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p:cTn id="28" dur="500" fill="hold"/>
                                        <p:tgtEl>
                                          <p:spTgt spid="25"/>
                                        </p:tgtEl>
                                        <p:attrNameLst>
                                          <p:attrName>ppt_w</p:attrName>
                                        </p:attrNameLst>
                                      </p:cBhvr>
                                      <p:tavLst>
                                        <p:tav tm="0">
                                          <p:val>
                                            <p:fltVal val="0"/>
                                          </p:val>
                                        </p:tav>
                                        <p:tav tm="100000">
                                          <p:val>
                                            <p:strVal val="#ppt_w"/>
                                          </p:val>
                                        </p:tav>
                                      </p:tavLst>
                                    </p:anim>
                                    <p:anim calcmode="lin" valueType="num">
                                      <p:cBhvr>
                                        <p:cTn id="29" dur="500" fill="hold"/>
                                        <p:tgtEl>
                                          <p:spTgt spid="25"/>
                                        </p:tgtEl>
                                        <p:attrNameLst>
                                          <p:attrName>ppt_h</p:attrName>
                                        </p:attrNameLst>
                                      </p:cBhvr>
                                      <p:tavLst>
                                        <p:tav tm="0">
                                          <p:val>
                                            <p:fltVal val="0"/>
                                          </p:val>
                                        </p:tav>
                                        <p:tav tm="100000">
                                          <p:val>
                                            <p:strVal val="#ppt_h"/>
                                          </p:val>
                                        </p:tav>
                                      </p:tavLst>
                                    </p:anim>
                                    <p:animEffect transition="in" filter="fade">
                                      <p:cBhvr>
                                        <p:cTn id="30" dur="500"/>
                                        <p:tgtEl>
                                          <p:spTgt spid="25"/>
                                        </p:tgtEl>
                                      </p:cBhvr>
                                    </p:animEffect>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45"/>
                                        </p:tgtEl>
                                        <p:attrNameLst>
                                          <p:attrName>style.visibility</p:attrName>
                                        </p:attrNameLst>
                                      </p:cBhvr>
                                      <p:to>
                                        <p:strVal val="visible"/>
                                      </p:to>
                                    </p:set>
                                    <p:anim calcmode="lin" valueType="num">
                                      <p:cBhvr>
                                        <p:cTn id="34" dur="500" fill="hold"/>
                                        <p:tgtEl>
                                          <p:spTgt spid="45"/>
                                        </p:tgtEl>
                                        <p:attrNameLst>
                                          <p:attrName>ppt_w</p:attrName>
                                        </p:attrNameLst>
                                      </p:cBhvr>
                                      <p:tavLst>
                                        <p:tav tm="0">
                                          <p:val>
                                            <p:fltVal val="0"/>
                                          </p:val>
                                        </p:tav>
                                        <p:tav tm="100000">
                                          <p:val>
                                            <p:strVal val="#ppt_w"/>
                                          </p:val>
                                        </p:tav>
                                      </p:tavLst>
                                    </p:anim>
                                    <p:anim calcmode="lin" valueType="num">
                                      <p:cBhvr>
                                        <p:cTn id="35" dur="500" fill="hold"/>
                                        <p:tgtEl>
                                          <p:spTgt spid="45"/>
                                        </p:tgtEl>
                                        <p:attrNameLst>
                                          <p:attrName>ppt_h</p:attrName>
                                        </p:attrNameLst>
                                      </p:cBhvr>
                                      <p:tavLst>
                                        <p:tav tm="0">
                                          <p:val>
                                            <p:fltVal val="0"/>
                                          </p:val>
                                        </p:tav>
                                        <p:tav tm="100000">
                                          <p:val>
                                            <p:strVal val="#ppt_h"/>
                                          </p:val>
                                        </p:tav>
                                      </p:tavLst>
                                    </p:anim>
                                    <p:animEffect transition="in" filter="fade">
                                      <p:cBhvr>
                                        <p:cTn id="36" dur="500"/>
                                        <p:tgtEl>
                                          <p:spTgt spid="45"/>
                                        </p:tgtEl>
                                      </p:cBhvr>
                                    </p:animEffect>
                                  </p:childTnLst>
                                </p:cTn>
                              </p:par>
                            </p:childTnLst>
                          </p:cTn>
                        </p:par>
                        <p:par>
                          <p:cTn id="37" fill="hold">
                            <p:stCondLst>
                              <p:cond delay="2500"/>
                            </p:stCondLst>
                            <p:childTnLst>
                              <p:par>
                                <p:cTn id="38" presetID="53" presetClass="entr" presetSubtype="16" fill="hold" grpId="0"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500" fill="hold"/>
                                        <p:tgtEl>
                                          <p:spTgt spid="17"/>
                                        </p:tgtEl>
                                        <p:attrNameLst>
                                          <p:attrName>ppt_w</p:attrName>
                                        </p:attrNameLst>
                                      </p:cBhvr>
                                      <p:tavLst>
                                        <p:tav tm="0">
                                          <p:val>
                                            <p:fltVal val="0"/>
                                          </p:val>
                                        </p:tav>
                                        <p:tav tm="100000">
                                          <p:val>
                                            <p:strVal val="#ppt_w"/>
                                          </p:val>
                                        </p:tav>
                                      </p:tavLst>
                                    </p:anim>
                                    <p:anim calcmode="lin" valueType="num">
                                      <p:cBhvr>
                                        <p:cTn id="41" dur="500" fill="hold"/>
                                        <p:tgtEl>
                                          <p:spTgt spid="17"/>
                                        </p:tgtEl>
                                        <p:attrNameLst>
                                          <p:attrName>ppt_h</p:attrName>
                                        </p:attrNameLst>
                                      </p:cBhvr>
                                      <p:tavLst>
                                        <p:tav tm="0">
                                          <p:val>
                                            <p:fltVal val="0"/>
                                          </p:val>
                                        </p:tav>
                                        <p:tav tm="100000">
                                          <p:val>
                                            <p:strVal val="#ppt_h"/>
                                          </p:val>
                                        </p:tav>
                                      </p:tavLst>
                                    </p:anim>
                                    <p:animEffect transition="in" filter="fade">
                                      <p:cBhvr>
                                        <p:cTn id="42" dur="500"/>
                                        <p:tgtEl>
                                          <p:spTgt spid="17"/>
                                        </p:tgtEl>
                                      </p:cBhvr>
                                    </p:animEffect>
                                  </p:childTnLst>
                                </p:cTn>
                              </p:par>
                            </p:childTnLst>
                          </p:cTn>
                        </p:par>
                        <p:par>
                          <p:cTn id="43" fill="hold">
                            <p:stCondLst>
                              <p:cond delay="3000"/>
                            </p:stCondLst>
                            <p:childTnLst>
                              <p:par>
                                <p:cTn id="44" presetID="53" presetClass="entr" presetSubtype="16"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childTnLst>
                                </p:cTn>
                              </p:par>
                            </p:childTnLst>
                          </p:cTn>
                        </p:par>
                        <p:par>
                          <p:cTn id="55" fill="hold">
                            <p:stCondLst>
                              <p:cond delay="4000"/>
                            </p:stCondLst>
                            <p:childTnLst>
                              <p:par>
                                <p:cTn id="56" presetID="53" presetClass="entr" presetSubtype="16" fill="hold" grpId="0" nodeType="afterEffect">
                                  <p:stCondLst>
                                    <p:cond delay="0"/>
                                  </p:stCondLst>
                                  <p:childTnLst>
                                    <p:set>
                                      <p:cBhvr>
                                        <p:cTn id="57" dur="1" fill="hold">
                                          <p:stCondLst>
                                            <p:cond delay="0"/>
                                          </p:stCondLst>
                                        </p:cTn>
                                        <p:tgtEl>
                                          <p:spTgt spid="22"/>
                                        </p:tgtEl>
                                        <p:attrNameLst>
                                          <p:attrName>style.visibility</p:attrName>
                                        </p:attrNameLst>
                                      </p:cBhvr>
                                      <p:to>
                                        <p:strVal val="visible"/>
                                      </p:to>
                                    </p:set>
                                    <p:anim calcmode="lin" valueType="num">
                                      <p:cBhvr>
                                        <p:cTn id="58" dur="500" fill="hold"/>
                                        <p:tgtEl>
                                          <p:spTgt spid="22"/>
                                        </p:tgtEl>
                                        <p:attrNameLst>
                                          <p:attrName>ppt_w</p:attrName>
                                        </p:attrNameLst>
                                      </p:cBhvr>
                                      <p:tavLst>
                                        <p:tav tm="0">
                                          <p:val>
                                            <p:fltVal val="0"/>
                                          </p:val>
                                        </p:tav>
                                        <p:tav tm="100000">
                                          <p:val>
                                            <p:strVal val="#ppt_w"/>
                                          </p:val>
                                        </p:tav>
                                      </p:tavLst>
                                    </p:anim>
                                    <p:anim calcmode="lin" valueType="num">
                                      <p:cBhvr>
                                        <p:cTn id="59" dur="500" fill="hold"/>
                                        <p:tgtEl>
                                          <p:spTgt spid="22"/>
                                        </p:tgtEl>
                                        <p:attrNameLst>
                                          <p:attrName>ppt_h</p:attrName>
                                        </p:attrNameLst>
                                      </p:cBhvr>
                                      <p:tavLst>
                                        <p:tav tm="0">
                                          <p:val>
                                            <p:fltVal val="0"/>
                                          </p:val>
                                        </p:tav>
                                        <p:tav tm="100000">
                                          <p:val>
                                            <p:strVal val="#ppt_h"/>
                                          </p:val>
                                        </p:tav>
                                      </p:tavLst>
                                    </p:anim>
                                    <p:animEffect transition="in" filter="fade">
                                      <p:cBhvr>
                                        <p:cTn id="60" dur="500"/>
                                        <p:tgtEl>
                                          <p:spTgt spid="22"/>
                                        </p:tgtEl>
                                      </p:cBhvr>
                                    </p:animEffect>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p:cTn id="64" dur="500" fill="hold"/>
                                        <p:tgtEl>
                                          <p:spTgt spid="23"/>
                                        </p:tgtEl>
                                        <p:attrNameLst>
                                          <p:attrName>ppt_w</p:attrName>
                                        </p:attrNameLst>
                                      </p:cBhvr>
                                      <p:tavLst>
                                        <p:tav tm="0">
                                          <p:val>
                                            <p:fltVal val="0"/>
                                          </p:val>
                                        </p:tav>
                                        <p:tav tm="100000">
                                          <p:val>
                                            <p:strVal val="#ppt_w"/>
                                          </p:val>
                                        </p:tav>
                                      </p:tavLst>
                                    </p:anim>
                                    <p:anim calcmode="lin" valueType="num">
                                      <p:cBhvr>
                                        <p:cTn id="65" dur="500" fill="hold"/>
                                        <p:tgtEl>
                                          <p:spTgt spid="23"/>
                                        </p:tgtEl>
                                        <p:attrNameLst>
                                          <p:attrName>ppt_h</p:attrName>
                                        </p:attrNameLst>
                                      </p:cBhvr>
                                      <p:tavLst>
                                        <p:tav tm="0">
                                          <p:val>
                                            <p:fltVal val="0"/>
                                          </p:val>
                                        </p:tav>
                                        <p:tav tm="100000">
                                          <p:val>
                                            <p:strVal val="#ppt_h"/>
                                          </p:val>
                                        </p:tav>
                                      </p:tavLst>
                                    </p:anim>
                                    <p:animEffect transition="in" filter="fade">
                                      <p:cBhvr>
                                        <p:cTn id="66" dur="500"/>
                                        <p:tgtEl>
                                          <p:spTgt spid="23"/>
                                        </p:tgtEl>
                                      </p:cBhvr>
                                    </p:animEffect>
                                  </p:childTnLst>
                                </p:cTn>
                              </p:par>
                            </p:childTnLst>
                          </p:cTn>
                        </p:par>
                        <p:par>
                          <p:cTn id="67" fill="hold">
                            <p:stCondLst>
                              <p:cond delay="5000"/>
                            </p:stCondLst>
                            <p:childTnLst>
                              <p:par>
                                <p:cTn id="68" presetID="41" presetClass="entr" presetSubtype="0" fill="hold" grpId="0" nodeType="afterEffect">
                                  <p:stCondLst>
                                    <p:cond delay="0"/>
                                  </p:stCondLst>
                                  <p:iterate type="lt">
                                    <p:tmPct val="10000"/>
                                  </p:iterate>
                                  <p:childTnLst>
                                    <p:set>
                                      <p:cBhvr>
                                        <p:cTn id="69" dur="1" fill="hold">
                                          <p:stCondLst>
                                            <p:cond delay="0"/>
                                          </p:stCondLst>
                                        </p:cTn>
                                        <p:tgtEl>
                                          <p:spTgt spid="31"/>
                                        </p:tgtEl>
                                        <p:attrNameLst>
                                          <p:attrName>style.visibility</p:attrName>
                                        </p:attrNameLst>
                                      </p:cBhvr>
                                      <p:to>
                                        <p:strVal val="visible"/>
                                      </p:to>
                                    </p:set>
                                    <p:anim calcmode="lin" valueType="num">
                                      <p:cBhvr>
                                        <p:cTn id="70"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71" dur="500" fill="hold"/>
                                        <p:tgtEl>
                                          <p:spTgt spid="31"/>
                                        </p:tgtEl>
                                        <p:attrNameLst>
                                          <p:attrName>ppt_y</p:attrName>
                                        </p:attrNameLst>
                                      </p:cBhvr>
                                      <p:tavLst>
                                        <p:tav tm="0">
                                          <p:val>
                                            <p:strVal val="#ppt_y"/>
                                          </p:val>
                                        </p:tav>
                                        <p:tav tm="100000">
                                          <p:val>
                                            <p:strVal val="#ppt_y"/>
                                          </p:val>
                                        </p:tav>
                                      </p:tavLst>
                                    </p:anim>
                                    <p:anim calcmode="lin" valueType="num">
                                      <p:cBhvr>
                                        <p:cTn id="72"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73"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74"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4" grpId="0" bldLvl="0" animBg="1"/>
      <p:bldP spid="25" grpId="0"/>
      <p:bldP spid="45" grpId="0"/>
      <p:bldP spid="15" grpId="0" bldLvl="0" animBg="1"/>
      <p:bldP spid="16" grpId="0"/>
      <p:bldP spid="17" grpId="0"/>
      <p:bldP spid="20" grpId="0" bldLvl="0" animBg="1"/>
      <p:bldP spid="21" grpId="0"/>
      <p:bldP spid="22" grpId="0" bldLvl="0" animBg="1"/>
      <p:bldP spid="23" grpId="0"/>
      <p:bldP spid="31"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49" name="图片 9"/>
          <p:cNvPicPr>
            <a:picLocks noChangeAspect="1"/>
          </p:cNvPicPr>
          <p:nvPr/>
        </p:nvPicPr>
        <p:blipFill>
          <a:blip r:embed="rId3"/>
          <a:srcRect/>
          <a:stretch>
            <a:fillRect/>
          </a:stretch>
        </p:blipFill>
        <p:spPr bwMode="auto">
          <a:xfrm>
            <a:off x="0" y="0"/>
            <a:ext cx="9144000" cy="5143500"/>
          </a:xfrm>
          <a:prstGeom prst="rect">
            <a:avLst/>
          </a:prstGeom>
          <a:noFill/>
          <a:ln w="9525">
            <a:noFill/>
            <a:miter lim="800000"/>
            <a:headEnd/>
            <a:tailEnd/>
          </a:ln>
        </p:spPr>
      </p:pic>
      <p:sp>
        <p:nvSpPr>
          <p:cNvPr id="11" name="Rectangle 3"/>
          <p:cNvSpPr txBox="1">
            <a:spLocks noChangeArrowheads="1"/>
          </p:cNvSpPr>
          <p:nvPr/>
        </p:nvSpPr>
        <p:spPr bwMode="auto">
          <a:xfrm>
            <a:off x="3500430" y="1785932"/>
            <a:ext cx="5140325" cy="501650"/>
          </a:xfrm>
          <a:prstGeom prst="rect">
            <a:avLst/>
          </a:prstGeom>
          <a:noFill/>
          <a:ln w="9525">
            <a:noFill/>
            <a:miter lim="800000"/>
            <a:headEnd/>
            <a:tailEnd/>
          </a:ln>
        </p:spPr>
        <p:txBody>
          <a:bodyPr anchor="ctr"/>
          <a:lstStyle/>
          <a:p>
            <a:pPr algn="r"/>
            <a:r>
              <a:rPr lang="zh-CN" altLang="en-US" sz="3200" b="1" dirty="0">
                <a:solidFill>
                  <a:schemeClr val="accent1"/>
                </a:solidFill>
                <a:latin typeface="微软雅黑" pitchFamily="34" charset="-122"/>
                <a:ea typeface="微软雅黑" pitchFamily="34" charset="-122"/>
              </a:rPr>
              <a:t>汇报完毕 感谢观看</a:t>
            </a:r>
          </a:p>
        </p:txBody>
      </p:sp>
      <p:sp>
        <p:nvSpPr>
          <p:cNvPr id="12" name="Rectangle 4"/>
          <p:cNvSpPr txBox="1">
            <a:spLocks noChangeArrowheads="1"/>
          </p:cNvSpPr>
          <p:nvPr/>
        </p:nvSpPr>
        <p:spPr>
          <a:xfrm>
            <a:off x="3825875" y="2568575"/>
            <a:ext cx="4806950" cy="323850"/>
          </a:xfrm>
          <a:prstGeom prst="rect">
            <a:avLst/>
          </a:prstGeom>
        </p:spPr>
        <p:txBody>
          <a:bodyPr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fontAlgn="auto">
              <a:spcAft>
                <a:spcPts val="0"/>
              </a:spcAft>
              <a:buFont typeface="Arial" panose="020B0604020202020204" pitchFamily="34" charset="0"/>
              <a:buNone/>
              <a:defRPr/>
            </a:pP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13" name="直接连接符 5"/>
          <p:cNvCxnSpPr>
            <a:cxnSpLocks noChangeShapeType="1"/>
          </p:cNvCxnSpPr>
          <p:nvPr/>
        </p:nvCxnSpPr>
        <p:spPr bwMode="auto">
          <a:xfrm flipH="1">
            <a:off x="3929058" y="2357436"/>
            <a:ext cx="4618038" cy="0"/>
          </a:xfrm>
          <a:prstGeom prst="line">
            <a:avLst/>
          </a:prstGeom>
          <a:noFill/>
          <a:ln w="12700">
            <a:solidFill>
              <a:schemeClr val="accent1"/>
            </a:solidFill>
            <a:round/>
            <a:headEnd/>
            <a:tailEnd/>
          </a:ln>
        </p:spPr>
      </p:cxnSp>
      <p:sp>
        <p:nvSpPr>
          <p:cNvPr id="14" name="矩形 9"/>
          <p:cNvSpPr>
            <a:spLocks noChangeArrowheads="1"/>
          </p:cNvSpPr>
          <p:nvPr/>
        </p:nvSpPr>
        <p:spPr bwMode="auto">
          <a:xfrm>
            <a:off x="8728075" y="1643056"/>
            <a:ext cx="415925" cy="1609725"/>
          </a:xfrm>
          <a:prstGeom prst="rect">
            <a:avLst/>
          </a:prstGeom>
          <a:solidFill>
            <a:schemeClr val="accent1"/>
          </a:solidFill>
          <a:ln w="9525">
            <a:noFill/>
            <a:miter lim="800000"/>
            <a:headEnd/>
            <a:tailEnd/>
          </a:ln>
        </p:spPr>
        <p:txBody>
          <a:bodyPr lIns="68557" tIns="34279" rIns="68557" bIns="34279"/>
          <a:lstStyle/>
          <a:p>
            <a:endParaRPr lang="zh-CN" altLang="en-US">
              <a:latin typeface="微软雅黑" pitchFamily="34" charset="-122"/>
              <a:ea typeface="微软雅黑" pitchFamily="34" charset="-122"/>
            </a:endParaRPr>
          </a:p>
        </p:txBody>
      </p:sp>
      <p:grpSp>
        <p:nvGrpSpPr>
          <p:cNvPr id="104454" name="组合 24"/>
          <p:cNvGrpSpPr>
            <a:grpSpLocks/>
          </p:cNvGrpSpPr>
          <p:nvPr/>
        </p:nvGrpSpPr>
        <p:grpSpPr bwMode="auto">
          <a:xfrm>
            <a:off x="5357818" y="3071816"/>
            <a:ext cx="3024187" cy="433387"/>
            <a:chOff x="5528562" y="3071925"/>
            <a:chExt cx="3024336" cy="432834"/>
          </a:xfrm>
        </p:grpSpPr>
        <p:grpSp>
          <p:nvGrpSpPr>
            <p:cNvPr id="104456" name="组合 15"/>
            <p:cNvGrpSpPr>
              <a:grpSpLocks/>
            </p:cNvGrpSpPr>
            <p:nvPr/>
          </p:nvGrpSpPr>
          <p:grpSpPr bwMode="auto">
            <a:xfrm>
              <a:off x="8120850" y="3071925"/>
              <a:ext cx="432048" cy="432834"/>
              <a:chOff x="6084168" y="1274820"/>
              <a:chExt cx="432048" cy="432834"/>
            </a:xfrm>
          </p:grpSpPr>
          <p:sp>
            <p:nvSpPr>
              <p:cNvPr id="104469" name="椭圆 22"/>
              <p:cNvSpPr>
                <a:spLocks noChangeArrowheads="1"/>
              </p:cNvSpPr>
              <p:nvPr/>
            </p:nvSpPr>
            <p:spPr bwMode="auto">
              <a:xfrm>
                <a:off x="6084168" y="1274820"/>
                <a:ext cx="432048" cy="432834"/>
              </a:xfrm>
              <a:prstGeom prst="ellipse">
                <a:avLst/>
              </a:prstGeom>
              <a:solidFill>
                <a:schemeClr val="accent1"/>
              </a:solidFill>
              <a:ln w="9525">
                <a:noFill/>
                <a:round/>
                <a:headEnd/>
                <a:tailEnd/>
              </a:ln>
            </p:spPr>
            <p:txBody>
              <a:bodyPr anchor="ctr"/>
              <a:lstStyle/>
              <a:p>
                <a:pPr algn="ctr"/>
                <a:endParaRPr lang="zh-CN" altLang="en-US">
                  <a:solidFill>
                    <a:srgbClr val="FFFFFF"/>
                  </a:solidFill>
                  <a:latin typeface="Calibri" pitchFamily="34" charset="0"/>
                </a:endParaRPr>
              </a:p>
            </p:txBody>
          </p:sp>
          <p:sp>
            <p:nvSpPr>
              <p:cNvPr id="104470" name="Freeform 59"/>
              <p:cNvSpPr>
                <a:spLocks noChangeArrowheads="1"/>
              </p:cNvSpPr>
              <p:nvPr/>
            </p:nvSpPr>
            <p:spPr bwMode="auto">
              <a:xfrm>
                <a:off x="6180302" y="1365898"/>
                <a:ext cx="239780" cy="250679"/>
              </a:xfrm>
              <a:custGeom>
                <a:avLst/>
                <a:gdLst>
                  <a:gd name="T0" fmla="*/ 2147483647 w 581"/>
                  <a:gd name="T1" fmla="*/ 2147483647 h 609"/>
                  <a:gd name="T2" fmla="*/ 2147483647 w 581"/>
                  <a:gd name="T3" fmla="*/ 2147483647 h 609"/>
                  <a:gd name="T4" fmla="*/ 2147483647 w 581"/>
                  <a:gd name="T5" fmla="*/ 2147483647 h 609"/>
                  <a:gd name="T6" fmla="*/ 2147483647 w 581"/>
                  <a:gd name="T7" fmla="*/ 2147483647 h 609"/>
                  <a:gd name="T8" fmla="*/ 2147483647 w 581"/>
                  <a:gd name="T9" fmla="*/ 2147483647 h 609"/>
                  <a:gd name="T10" fmla="*/ 2147483647 w 581"/>
                  <a:gd name="T11" fmla="*/ 2147483647 h 609"/>
                  <a:gd name="T12" fmla="*/ 2147483647 w 581"/>
                  <a:gd name="T13" fmla="*/ 2147483647 h 609"/>
                  <a:gd name="T14" fmla="*/ 2147483647 w 581"/>
                  <a:gd name="T15" fmla="*/ 2147483647 h 609"/>
                  <a:gd name="T16" fmla="*/ 2147483647 w 581"/>
                  <a:gd name="T17" fmla="*/ 2147483647 h 609"/>
                  <a:gd name="T18" fmla="*/ 2147483647 w 581"/>
                  <a:gd name="T19" fmla="*/ 2147483647 h 609"/>
                  <a:gd name="T20" fmla="*/ 2147483647 w 581"/>
                  <a:gd name="T21" fmla="*/ 2147483647 h 609"/>
                  <a:gd name="T22" fmla="*/ 0 w 581"/>
                  <a:gd name="T23" fmla="*/ 2147483647 h 609"/>
                  <a:gd name="T24" fmla="*/ 2147483647 w 581"/>
                  <a:gd name="T25" fmla="*/ 2147483647 h 609"/>
                  <a:gd name="T26" fmla="*/ 2147483647 w 581"/>
                  <a:gd name="T27" fmla="*/ 2147483647 h 609"/>
                  <a:gd name="T28" fmla="*/ 2147483647 w 581"/>
                  <a:gd name="T29" fmla="*/ 2147483647 h 609"/>
                  <a:gd name="T30" fmla="*/ 2147483647 w 581"/>
                  <a:gd name="T31" fmla="*/ 2147483647 h 609"/>
                  <a:gd name="T32" fmla="*/ 2147483647 w 581"/>
                  <a:gd name="T33" fmla="*/ 2147483647 h 609"/>
                  <a:gd name="T34" fmla="*/ 2147483647 w 581"/>
                  <a:gd name="T35" fmla="*/ 2147483647 h 609"/>
                  <a:gd name="T36" fmla="*/ 2147483647 w 581"/>
                  <a:gd name="T37" fmla="*/ 2147483647 h 609"/>
                  <a:gd name="T38" fmla="*/ 2147483647 w 581"/>
                  <a:gd name="T39" fmla="*/ 2147483647 h 609"/>
                  <a:gd name="T40" fmla="*/ 2147483647 w 581"/>
                  <a:gd name="T41" fmla="*/ 2147483647 h 609"/>
                  <a:gd name="T42" fmla="*/ 2147483647 w 581"/>
                  <a:gd name="T43" fmla="*/ 2147483647 h 609"/>
                  <a:gd name="T44" fmla="*/ 2147483647 w 581"/>
                  <a:gd name="T45" fmla="*/ 2147483647 h 609"/>
                  <a:gd name="T46" fmla="*/ 2147483647 w 581"/>
                  <a:gd name="T47" fmla="*/ 2147483647 h 609"/>
                  <a:gd name="T48" fmla="*/ 2147483647 w 581"/>
                  <a:gd name="T49" fmla="*/ 2147483647 h 609"/>
                  <a:gd name="T50" fmla="*/ 2147483647 w 581"/>
                  <a:gd name="T51" fmla="*/ 2147483647 h 609"/>
                  <a:gd name="T52" fmla="*/ 2147483647 w 581"/>
                  <a:gd name="T53" fmla="*/ 2147483647 h 609"/>
                  <a:gd name="T54" fmla="*/ 2147483647 w 581"/>
                  <a:gd name="T55" fmla="*/ 2147483647 h 609"/>
                  <a:gd name="T56" fmla="*/ 2147483647 w 581"/>
                  <a:gd name="T57" fmla="*/ 2147483647 h 609"/>
                  <a:gd name="T58" fmla="*/ 2147483647 w 581"/>
                  <a:gd name="T59" fmla="*/ 2147483647 h 609"/>
                  <a:gd name="T60" fmla="*/ 2147483647 w 581"/>
                  <a:gd name="T61" fmla="*/ 2147483647 h 609"/>
                  <a:gd name="T62" fmla="*/ 2147483647 w 581"/>
                  <a:gd name="T63" fmla="*/ 2147483647 h 609"/>
                  <a:gd name="T64" fmla="*/ 2147483647 w 581"/>
                  <a:gd name="T65" fmla="*/ 2147483647 h 609"/>
                  <a:gd name="T66" fmla="*/ 2147483647 w 581"/>
                  <a:gd name="T67" fmla="*/ 2147483647 h 609"/>
                  <a:gd name="T68" fmla="*/ 2147483647 w 581"/>
                  <a:gd name="T69" fmla="*/ 2147483647 h 609"/>
                  <a:gd name="T70" fmla="*/ 2147483647 w 581"/>
                  <a:gd name="T71" fmla="*/ 2147483647 h 609"/>
                  <a:gd name="T72" fmla="*/ 2147483647 w 581"/>
                  <a:gd name="T73" fmla="*/ 2147483647 h 609"/>
                  <a:gd name="T74" fmla="*/ 2147483647 w 581"/>
                  <a:gd name="T75" fmla="*/ 2147483647 h 609"/>
                  <a:gd name="T76" fmla="*/ 2147483647 w 581"/>
                  <a:gd name="T77" fmla="*/ 2147483647 h 609"/>
                  <a:gd name="T78" fmla="*/ 2147483647 w 581"/>
                  <a:gd name="T79" fmla="*/ 2147483647 h 609"/>
                  <a:gd name="T80" fmla="*/ 2147483647 w 581"/>
                  <a:gd name="T81" fmla="*/ 0 h 609"/>
                  <a:gd name="T82" fmla="*/ 2147483647 w 581"/>
                  <a:gd name="T83" fmla="*/ 2147483647 h 609"/>
                  <a:gd name="T84" fmla="*/ 2147483647 w 581"/>
                  <a:gd name="T85" fmla="*/ 2147483647 h 609"/>
                  <a:gd name="T86" fmla="*/ 2147483647 w 581"/>
                  <a:gd name="T87" fmla="*/ 2147483647 h 609"/>
                  <a:gd name="T88" fmla="*/ 2147483647 w 581"/>
                  <a:gd name="T89" fmla="*/ 0 h 609"/>
                  <a:gd name="T90" fmla="*/ 2147483647 w 581"/>
                  <a:gd name="T91" fmla="*/ 2147483647 h 609"/>
                  <a:gd name="T92" fmla="*/ 2147483647 w 581"/>
                  <a:gd name="T93" fmla="*/ 2147483647 h 609"/>
                  <a:gd name="T94" fmla="*/ 2147483647 w 581"/>
                  <a:gd name="T95" fmla="*/ 2147483647 h 609"/>
                  <a:gd name="T96" fmla="*/ 2147483647 w 581"/>
                  <a:gd name="T97" fmla="*/ 0 h 609"/>
                  <a:gd name="T98" fmla="*/ 2147483647 w 581"/>
                  <a:gd name="T99" fmla="*/ 2147483647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81"/>
                  <a:gd name="T151" fmla="*/ 0 h 609"/>
                  <a:gd name="T152" fmla="*/ 581 w 581"/>
                  <a:gd name="T153" fmla="*/ 609 h 60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w="9525">
                <a:noFill/>
                <a:round/>
                <a:headEnd/>
                <a:tailEnd/>
              </a:ln>
            </p:spPr>
            <p:txBody>
              <a:bodyPr wrap="none" lIns="34290" tIns="17145" rIns="34290" bIns="17145" anchor="ctr"/>
              <a:lstStyle/>
              <a:p>
                <a:endParaRPr lang="zh-CN" altLang="en-US"/>
              </a:p>
            </p:txBody>
          </p:sp>
        </p:grpSp>
        <p:grpSp>
          <p:nvGrpSpPr>
            <p:cNvPr id="104457" name="组合 26"/>
            <p:cNvGrpSpPr>
              <a:grpSpLocks/>
            </p:cNvGrpSpPr>
            <p:nvPr/>
          </p:nvGrpSpPr>
          <p:grpSpPr bwMode="auto">
            <a:xfrm>
              <a:off x="6824706" y="3072318"/>
              <a:ext cx="432048" cy="432048"/>
              <a:chOff x="4788024" y="1275213"/>
              <a:chExt cx="432048" cy="432048"/>
            </a:xfrm>
          </p:grpSpPr>
          <p:sp>
            <p:nvSpPr>
              <p:cNvPr id="104467" name="椭圆 65"/>
              <p:cNvSpPr>
                <a:spLocks noChangeArrowheads="1"/>
              </p:cNvSpPr>
              <p:nvPr/>
            </p:nvSpPr>
            <p:spPr bwMode="auto">
              <a:xfrm>
                <a:off x="4788024" y="1275213"/>
                <a:ext cx="432048" cy="432048"/>
              </a:xfrm>
              <a:prstGeom prst="ellipse">
                <a:avLst/>
              </a:prstGeom>
              <a:solidFill>
                <a:srgbClr val="F79600"/>
              </a:solidFill>
              <a:ln w="9525">
                <a:noFill/>
                <a:round/>
                <a:headEnd/>
                <a:tailEnd/>
              </a:ln>
            </p:spPr>
            <p:txBody>
              <a:bodyPr anchor="ctr"/>
              <a:lstStyle/>
              <a:p>
                <a:pPr algn="ctr"/>
                <a:endParaRPr lang="zh-CN" altLang="en-US">
                  <a:solidFill>
                    <a:srgbClr val="FFFFFF"/>
                  </a:solidFill>
                  <a:latin typeface="Calibri" pitchFamily="34" charset="0"/>
                </a:endParaRPr>
              </a:p>
            </p:txBody>
          </p:sp>
          <p:sp>
            <p:nvSpPr>
              <p:cNvPr id="104468" name="Freeform 110"/>
              <p:cNvSpPr>
                <a:spLocks noChangeArrowheads="1"/>
              </p:cNvSpPr>
              <p:nvPr/>
            </p:nvSpPr>
            <p:spPr bwMode="auto">
              <a:xfrm>
                <a:off x="4891102" y="1366806"/>
                <a:ext cx="250679" cy="248862"/>
              </a:xfrm>
              <a:custGeom>
                <a:avLst/>
                <a:gdLst>
                  <a:gd name="T0" fmla="*/ 2147483647 w 609"/>
                  <a:gd name="T1" fmla="*/ 2147483647 h 602"/>
                  <a:gd name="T2" fmla="*/ 2147483647 w 609"/>
                  <a:gd name="T3" fmla="*/ 2147483647 h 602"/>
                  <a:gd name="T4" fmla="*/ 2147483647 w 609"/>
                  <a:gd name="T5" fmla="*/ 2147483647 h 602"/>
                  <a:gd name="T6" fmla="*/ 2147483647 w 609"/>
                  <a:gd name="T7" fmla="*/ 2147483647 h 602"/>
                  <a:gd name="T8" fmla="*/ 2147483647 w 609"/>
                  <a:gd name="T9" fmla="*/ 2147483647 h 602"/>
                  <a:gd name="T10" fmla="*/ 2147483647 w 609"/>
                  <a:gd name="T11" fmla="*/ 2147483647 h 602"/>
                  <a:gd name="T12" fmla="*/ 0 w 609"/>
                  <a:gd name="T13" fmla="*/ 2147483647 h 602"/>
                  <a:gd name="T14" fmla="*/ 2147483647 w 609"/>
                  <a:gd name="T15" fmla="*/ 0 h 602"/>
                  <a:gd name="T16" fmla="*/ 2147483647 w 609"/>
                  <a:gd name="T17" fmla="*/ 2147483647 h 602"/>
                  <a:gd name="T18" fmla="*/ 2147483647 w 609"/>
                  <a:gd name="T19" fmla="*/ 2147483647 h 602"/>
                  <a:gd name="T20" fmla="*/ 2147483647 w 609"/>
                  <a:gd name="T21" fmla="*/ 2147483647 h 602"/>
                  <a:gd name="T22" fmla="*/ 2147483647 w 609"/>
                  <a:gd name="T23" fmla="*/ 2147483647 h 602"/>
                  <a:gd name="T24" fmla="*/ 2147483647 w 609"/>
                  <a:gd name="T25" fmla="*/ 2147483647 h 602"/>
                  <a:gd name="T26" fmla="*/ 2147483647 w 609"/>
                  <a:gd name="T27" fmla="*/ 2147483647 h 602"/>
                  <a:gd name="T28" fmla="*/ 2147483647 w 609"/>
                  <a:gd name="T29" fmla="*/ 2147483647 h 602"/>
                  <a:gd name="T30" fmla="*/ 2147483647 w 609"/>
                  <a:gd name="T31" fmla="*/ 2147483647 h 602"/>
                  <a:gd name="T32" fmla="*/ 2147483647 w 609"/>
                  <a:gd name="T33" fmla="*/ 2147483647 h 602"/>
                  <a:gd name="T34" fmla="*/ 2147483647 w 609"/>
                  <a:gd name="T35" fmla="*/ 2147483647 h 602"/>
                  <a:gd name="T36" fmla="*/ 2147483647 w 609"/>
                  <a:gd name="T37" fmla="*/ 2147483647 h 602"/>
                  <a:gd name="T38" fmla="*/ 2147483647 w 609"/>
                  <a:gd name="T39" fmla="*/ 2147483647 h 602"/>
                  <a:gd name="T40" fmla="*/ 2147483647 w 609"/>
                  <a:gd name="T41" fmla="*/ 2147483647 h 602"/>
                  <a:gd name="T42" fmla="*/ 2147483647 w 609"/>
                  <a:gd name="T43" fmla="*/ 2147483647 h 602"/>
                  <a:gd name="T44" fmla="*/ 2147483647 w 609"/>
                  <a:gd name="T45" fmla="*/ 2147483647 h 602"/>
                  <a:gd name="T46" fmla="*/ 2147483647 w 609"/>
                  <a:gd name="T47" fmla="*/ 2147483647 h 602"/>
                  <a:gd name="T48" fmla="*/ 2147483647 w 609"/>
                  <a:gd name="T49" fmla="*/ 2147483647 h 602"/>
                  <a:gd name="T50" fmla="*/ 2147483647 w 609"/>
                  <a:gd name="T51" fmla="*/ 2147483647 h 602"/>
                  <a:gd name="T52" fmla="*/ 2147483647 w 609"/>
                  <a:gd name="T53" fmla="*/ 2147483647 h 602"/>
                  <a:gd name="T54" fmla="*/ 2147483647 w 609"/>
                  <a:gd name="T55" fmla="*/ 2147483647 h 602"/>
                  <a:gd name="T56" fmla="*/ 2147483647 w 609"/>
                  <a:gd name="T57" fmla="*/ 2147483647 h 602"/>
                  <a:gd name="T58" fmla="*/ 2147483647 w 609"/>
                  <a:gd name="T59" fmla="*/ 2147483647 h 602"/>
                  <a:gd name="T60" fmla="*/ 2147483647 w 609"/>
                  <a:gd name="T61" fmla="*/ 2147483647 h 602"/>
                  <a:gd name="T62" fmla="*/ 2147483647 w 609"/>
                  <a:gd name="T63" fmla="*/ 2147483647 h 602"/>
                  <a:gd name="T64" fmla="*/ 2147483647 w 609"/>
                  <a:gd name="T65" fmla="*/ 2147483647 h 602"/>
                  <a:gd name="T66" fmla="*/ 2147483647 w 609"/>
                  <a:gd name="T67" fmla="*/ 2147483647 h 602"/>
                  <a:gd name="T68" fmla="*/ 2147483647 w 609"/>
                  <a:gd name="T69" fmla="*/ 2147483647 h 602"/>
                  <a:gd name="T70" fmla="*/ 2147483647 w 609"/>
                  <a:gd name="T71" fmla="*/ 214748364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09"/>
                  <a:gd name="T109" fmla="*/ 0 h 602"/>
                  <a:gd name="T110" fmla="*/ 609 w 609"/>
                  <a:gd name="T111" fmla="*/ 602 h 60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w="9525">
                <a:noFill/>
                <a:round/>
                <a:headEnd/>
                <a:tailEnd/>
              </a:ln>
            </p:spPr>
            <p:txBody>
              <a:bodyPr wrap="none" lIns="34290" tIns="17145" rIns="34290" bIns="17145" anchor="ctr"/>
              <a:lstStyle/>
              <a:p>
                <a:endParaRPr lang="zh-CN" altLang="en-US"/>
              </a:p>
            </p:txBody>
          </p:sp>
        </p:grpSp>
        <p:grpSp>
          <p:nvGrpSpPr>
            <p:cNvPr id="104458" name="组合 29"/>
            <p:cNvGrpSpPr>
              <a:grpSpLocks/>
            </p:cNvGrpSpPr>
            <p:nvPr/>
          </p:nvGrpSpPr>
          <p:grpSpPr bwMode="auto">
            <a:xfrm>
              <a:off x="7472778" y="3071925"/>
              <a:ext cx="432833" cy="432834"/>
              <a:chOff x="5436096" y="1274820"/>
              <a:chExt cx="432833" cy="432834"/>
            </a:xfrm>
          </p:grpSpPr>
          <p:sp>
            <p:nvSpPr>
              <p:cNvPr id="31" name="椭圆 16"/>
              <p:cNvSpPr>
                <a:spLocks noChangeArrowheads="1"/>
              </p:cNvSpPr>
              <p:nvPr/>
            </p:nvSpPr>
            <p:spPr bwMode="auto">
              <a:xfrm>
                <a:off x="5436663" y="1274820"/>
                <a:ext cx="431821" cy="432834"/>
              </a:xfrm>
              <a:prstGeom prst="ellipse">
                <a:avLst/>
              </a:prstGeom>
              <a:solidFill>
                <a:schemeClr val="accent3"/>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defRPr/>
                </a:pPr>
                <a:endParaRPr lang="zh-CN" altLang="en-US">
                  <a:solidFill>
                    <a:srgbClr val="FFFFFF"/>
                  </a:solidFill>
                  <a:latin typeface="Calibri" panose="020F0502020204030204" pitchFamily="34" charset="0"/>
                </a:endParaRPr>
              </a:p>
            </p:txBody>
          </p:sp>
          <p:sp>
            <p:nvSpPr>
              <p:cNvPr id="104466" name="Freeform 16"/>
              <p:cNvSpPr>
                <a:spLocks noChangeArrowheads="1"/>
              </p:cNvSpPr>
              <p:nvPr/>
            </p:nvSpPr>
            <p:spPr bwMode="auto">
              <a:xfrm>
                <a:off x="5554420" y="1377705"/>
                <a:ext cx="196183" cy="227065"/>
              </a:xfrm>
              <a:custGeom>
                <a:avLst/>
                <a:gdLst>
                  <a:gd name="T0" fmla="*/ 2147483647 w 475"/>
                  <a:gd name="T1" fmla="*/ 2147483647 h 552"/>
                  <a:gd name="T2" fmla="*/ 2147483647 w 475"/>
                  <a:gd name="T3" fmla="*/ 2147483647 h 552"/>
                  <a:gd name="T4" fmla="*/ 2147483647 w 475"/>
                  <a:gd name="T5" fmla="*/ 2147483647 h 552"/>
                  <a:gd name="T6" fmla="*/ 2147483647 w 475"/>
                  <a:gd name="T7" fmla="*/ 0 h 552"/>
                  <a:gd name="T8" fmla="*/ 2147483647 w 475"/>
                  <a:gd name="T9" fmla="*/ 0 h 552"/>
                  <a:gd name="T10" fmla="*/ 2147483647 w 475"/>
                  <a:gd name="T11" fmla="*/ 2147483647 h 552"/>
                  <a:gd name="T12" fmla="*/ 2147483647 w 475"/>
                  <a:gd name="T13" fmla="*/ 2147483647 h 552"/>
                  <a:gd name="T14" fmla="*/ 2147483647 w 475"/>
                  <a:gd name="T15" fmla="*/ 2147483647 h 552"/>
                  <a:gd name="T16" fmla="*/ 2147483647 w 475"/>
                  <a:gd name="T17" fmla="*/ 2147483647 h 552"/>
                  <a:gd name="T18" fmla="*/ 2147483647 w 475"/>
                  <a:gd name="T19" fmla="*/ 2147483647 h 552"/>
                  <a:gd name="T20" fmla="*/ 2147483647 w 475"/>
                  <a:gd name="T21" fmla="*/ 2147483647 h 552"/>
                  <a:gd name="T22" fmla="*/ 2147483647 w 475"/>
                  <a:gd name="T23" fmla="*/ 2147483647 h 552"/>
                  <a:gd name="T24" fmla="*/ 2147483647 w 475"/>
                  <a:gd name="T25" fmla="*/ 2147483647 h 552"/>
                  <a:gd name="T26" fmla="*/ 2147483647 w 475"/>
                  <a:gd name="T27" fmla="*/ 2147483647 h 552"/>
                  <a:gd name="T28" fmla="*/ 2147483647 w 475"/>
                  <a:gd name="T29" fmla="*/ 2147483647 h 552"/>
                  <a:gd name="T30" fmla="*/ 2147483647 w 475"/>
                  <a:gd name="T31" fmla="*/ 2147483647 h 552"/>
                  <a:gd name="T32" fmla="*/ 2147483647 w 475"/>
                  <a:gd name="T33" fmla="*/ 2147483647 h 552"/>
                  <a:gd name="T34" fmla="*/ 2147483647 w 475"/>
                  <a:gd name="T35" fmla="*/ 2147483647 h 552"/>
                  <a:gd name="T36" fmla="*/ 2147483647 w 475"/>
                  <a:gd name="T37" fmla="*/ 2147483647 h 552"/>
                  <a:gd name="T38" fmla="*/ 2147483647 w 475"/>
                  <a:gd name="T39" fmla="*/ 2147483647 h 552"/>
                  <a:gd name="T40" fmla="*/ 2147483647 w 475"/>
                  <a:gd name="T41" fmla="*/ 2147483647 h 552"/>
                  <a:gd name="T42" fmla="*/ 2147483647 w 475"/>
                  <a:gd name="T43" fmla="*/ 2147483647 h 552"/>
                  <a:gd name="T44" fmla="*/ 2147483647 w 475"/>
                  <a:gd name="T45" fmla="*/ 2147483647 h 552"/>
                  <a:gd name="T46" fmla="*/ 2147483647 w 475"/>
                  <a:gd name="T47" fmla="*/ 2147483647 h 552"/>
                  <a:gd name="T48" fmla="*/ 2147483647 w 475"/>
                  <a:gd name="T49" fmla="*/ 2147483647 h 552"/>
                  <a:gd name="T50" fmla="*/ 2147483647 w 475"/>
                  <a:gd name="T51" fmla="*/ 2147483647 h 552"/>
                  <a:gd name="T52" fmla="*/ 2147483647 w 475"/>
                  <a:gd name="T53" fmla="*/ 0 h 552"/>
                  <a:gd name="T54" fmla="*/ 2147483647 w 475"/>
                  <a:gd name="T55" fmla="*/ 0 h 552"/>
                  <a:gd name="T56" fmla="*/ 2147483647 w 475"/>
                  <a:gd name="T57" fmla="*/ 2147483647 h 552"/>
                  <a:gd name="T58" fmla="*/ 2147483647 w 475"/>
                  <a:gd name="T59" fmla="*/ 2147483647 h 552"/>
                  <a:gd name="T60" fmla="*/ 2147483647 w 475"/>
                  <a:gd name="T61" fmla="*/ 2147483647 h 552"/>
                  <a:gd name="T62" fmla="*/ 2147483647 w 475"/>
                  <a:gd name="T63" fmla="*/ 2147483647 h 552"/>
                  <a:gd name="T64" fmla="*/ 2147483647 w 475"/>
                  <a:gd name="T65" fmla="*/ 2147483647 h 552"/>
                  <a:gd name="T66" fmla="*/ 2147483647 w 475"/>
                  <a:gd name="T67" fmla="*/ 2147483647 h 552"/>
                  <a:gd name="T68" fmla="*/ 2147483647 w 475"/>
                  <a:gd name="T69" fmla="*/ 2147483647 h 552"/>
                  <a:gd name="T70" fmla="*/ 0 w 475"/>
                  <a:gd name="T71" fmla="*/ 2147483647 h 552"/>
                  <a:gd name="T72" fmla="*/ 2147483647 w 475"/>
                  <a:gd name="T73" fmla="*/ 2147483647 h 552"/>
                  <a:gd name="T74" fmla="*/ 2147483647 w 475"/>
                  <a:gd name="T75" fmla="*/ 2147483647 h 552"/>
                  <a:gd name="T76" fmla="*/ 2147483647 w 475"/>
                  <a:gd name="T77" fmla="*/ 2147483647 h 552"/>
                  <a:gd name="T78" fmla="*/ 2147483647 w 475"/>
                  <a:gd name="T79" fmla="*/ 2147483647 h 552"/>
                  <a:gd name="T80" fmla="*/ 2147483647 w 475"/>
                  <a:gd name="T81" fmla="*/ 2147483647 h 552"/>
                  <a:gd name="T82" fmla="*/ 2147483647 w 475"/>
                  <a:gd name="T83" fmla="*/ 2147483647 h 552"/>
                  <a:gd name="T84" fmla="*/ 2147483647 w 475"/>
                  <a:gd name="T85" fmla="*/ 2147483647 h 552"/>
                  <a:gd name="T86" fmla="*/ 2147483647 w 475"/>
                  <a:gd name="T87" fmla="*/ 2147483647 h 552"/>
                  <a:gd name="T88" fmla="*/ 2147483647 w 475"/>
                  <a:gd name="T89" fmla="*/ 2147483647 h 552"/>
                  <a:gd name="T90" fmla="*/ 0 w 475"/>
                  <a:gd name="T91" fmla="*/ 2147483647 h 552"/>
                  <a:gd name="T92" fmla="*/ 2147483647 w 475"/>
                  <a:gd name="T93" fmla="*/ 2147483647 h 552"/>
                  <a:gd name="T94" fmla="*/ 2147483647 w 475"/>
                  <a:gd name="T95" fmla="*/ 2147483647 h 552"/>
                  <a:gd name="T96" fmla="*/ 2147483647 w 475"/>
                  <a:gd name="T97" fmla="*/ 2147483647 h 552"/>
                  <a:gd name="T98" fmla="*/ 2147483647 w 475"/>
                  <a:gd name="T99" fmla="*/ 2147483647 h 552"/>
                  <a:gd name="T100" fmla="*/ 2147483647 w 475"/>
                  <a:gd name="T101" fmla="*/ 2147483647 h 552"/>
                  <a:gd name="T102" fmla="*/ 2147483647 w 475"/>
                  <a:gd name="T103" fmla="*/ 2147483647 h 552"/>
                  <a:gd name="T104" fmla="*/ 2147483647 w 475"/>
                  <a:gd name="T105" fmla="*/ 2147483647 h 552"/>
                  <a:gd name="T106" fmla="*/ 0 w 475"/>
                  <a:gd name="T107" fmla="*/ 2147483647 h 552"/>
                  <a:gd name="T108" fmla="*/ 2147483647 w 475"/>
                  <a:gd name="T109" fmla="*/ 2147483647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75"/>
                  <a:gd name="T166" fmla="*/ 0 h 552"/>
                  <a:gd name="T167" fmla="*/ 475 w 475"/>
                  <a:gd name="T168" fmla="*/ 552 h 5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w="9525">
                <a:noFill/>
                <a:round/>
                <a:headEnd/>
                <a:tailEnd/>
              </a:ln>
            </p:spPr>
            <p:txBody>
              <a:bodyPr wrap="none" lIns="34290" tIns="17145" rIns="34290" bIns="17145" anchor="ctr"/>
              <a:lstStyle/>
              <a:p>
                <a:endParaRPr lang="zh-CN" altLang="en-US"/>
              </a:p>
            </p:txBody>
          </p:sp>
        </p:grpSp>
        <p:grpSp>
          <p:nvGrpSpPr>
            <p:cNvPr id="104459" name="组合 32"/>
            <p:cNvGrpSpPr>
              <a:grpSpLocks/>
            </p:cNvGrpSpPr>
            <p:nvPr/>
          </p:nvGrpSpPr>
          <p:grpSpPr bwMode="auto">
            <a:xfrm>
              <a:off x="5528562" y="3071925"/>
              <a:ext cx="432833" cy="432834"/>
              <a:chOff x="3491880" y="1274820"/>
              <a:chExt cx="432833" cy="432834"/>
            </a:xfrm>
          </p:grpSpPr>
          <p:sp>
            <p:nvSpPr>
              <p:cNvPr id="104463" name="椭圆 16"/>
              <p:cNvSpPr>
                <a:spLocks noChangeArrowheads="1"/>
              </p:cNvSpPr>
              <p:nvPr/>
            </p:nvSpPr>
            <p:spPr bwMode="auto">
              <a:xfrm>
                <a:off x="3491880" y="1274820"/>
                <a:ext cx="432833" cy="432834"/>
              </a:xfrm>
              <a:prstGeom prst="ellipse">
                <a:avLst/>
              </a:prstGeom>
              <a:solidFill>
                <a:schemeClr val="accent1"/>
              </a:solidFill>
              <a:ln w="9525">
                <a:noFill/>
                <a:round/>
                <a:headEnd/>
                <a:tailEnd/>
              </a:ln>
            </p:spPr>
            <p:txBody>
              <a:bodyPr anchor="ctr"/>
              <a:lstStyle/>
              <a:p>
                <a:pPr algn="ctr"/>
                <a:endParaRPr lang="zh-CN" altLang="en-US">
                  <a:solidFill>
                    <a:srgbClr val="FFFFFF"/>
                  </a:solidFill>
                  <a:latin typeface="Calibri" pitchFamily="34" charset="0"/>
                </a:endParaRPr>
              </a:p>
            </p:txBody>
          </p:sp>
          <p:sp>
            <p:nvSpPr>
              <p:cNvPr id="104464" name="Freeform 75"/>
              <p:cNvSpPr>
                <a:spLocks noChangeArrowheads="1"/>
              </p:cNvSpPr>
              <p:nvPr/>
            </p:nvSpPr>
            <p:spPr bwMode="auto">
              <a:xfrm>
                <a:off x="3583864" y="1385879"/>
                <a:ext cx="248863" cy="210716"/>
              </a:xfrm>
              <a:custGeom>
                <a:avLst/>
                <a:gdLst>
                  <a:gd name="T0" fmla="*/ 2147483647 w 602"/>
                  <a:gd name="T1" fmla="*/ 2147483647 h 510"/>
                  <a:gd name="T2" fmla="*/ 2147483647 w 602"/>
                  <a:gd name="T3" fmla="*/ 2147483647 h 510"/>
                  <a:gd name="T4" fmla="*/ 2147483647 w 602"/>
                  <a:gd name="T5" fmla="*/ 2147483647 h 510"/>
                  <a:gd name="T6" fmla="*/ 0 w 602"/>
                  <a:gd name="T7" fmla="*/ 2147483647 h 510"/>
                  <a:gd name="T8" fmla="*/ 0 w 602"/>
                  <a:gd name="T9" fmla="*/ 2147483647 h 510"/>
                  <a:gd name="T10" fmla="*/ 2147483647 w 602"/>
                  <a:gd name="T11" fmla="*/ 0 h 510"/>
                  <a:gd name="T12" fmla="*/ 2147483647 w 602"/>
                  <a:gd name="T13" fmla="*/ 2147483647 h 510"/>
                  <a:gd name="T14" fmla="*/ 2147483647 w 602"/>
                  <a:gd name="T15" fmla="*/ 2147483647 h 510"/>
                  <a:gd name="T16" fmla="*/ 2147483647 w 602"/>
                  <a:gd name="T17" fmla="*/ 2147483647 h 510"/>
                  <a:gd name="T18" fmla="*/ 2147483647 w 602"/>
                  <a:gd name="T19" fmla="*/ 2147483647 h 510"/>
                  <a:gd name="T20" fmla="*/ 2147483647 w 602"/>
                  <a:gd name="T21" fmla="*/ 2147483647 h 510"/>
                  <a:gd name="T22" fmla="*/ 2147483647 w 602"/>
                  <a:gd name="T23" fmla="*/ 2147483647 h 510"/>
                  <a:gd name="T24" fmla="*/ 2147483647 w 602"/>
                  <a:gd name="T25" fmla="*/ 2147483647 h 510"/>
                  <a:gd name="T26" fmla="*/ 2147483647 w 602"/>
                  <a:gd name="T27" fmla="*/ 2147483647 h 510"/>
                  <a:gd name="T28" fmla="*/ 2147483647 w 602"/>
                  <a:gd name="T29" fmla="*/ 2147483647 h 510"/>
                  <a:gd name="T30" fmla="*/ 2147483647 w 602"/>
                  <a:gd name="T31" fmla="*/ 2147483647 h 510"/>
                  <a:gd name="T32" fmla="*/ 2147483647 w 602"/>
                  <a:gd name="T33" fmla="*/ 2147483647 h 510"/>
                  <a:gd name="T34" fmla="*/ 2147483647 w 602"/>
                  <a:gd name="T35" fmla="*/ 2147483647 h 510"/>
                  <a:gd name="T36" fmla="*/ 2147483647 w 602"/>
                  <a:gd name="T37" fmla="*/ 2147483647 h 510"/>
                  <a:gd name="T38" fmla="*/ 2147483647 w 602"/>
                  <a:gd name="T39" fmla="*/ 2147483647 h 510"/>
                  <a:gd name="T40" fmla="*/ 2147483647 w 602"/>
                  <a:gd name="T41" fmla="*/ 2147483647 h 510"/>
                  <a:gd name="T42" fmla="*/ 2147483647 w 602"/>
                  <a:gd name="T43" fmla="*/ 2147483647 h 510"/>
                  <a:gd name="T44" fmla="*/ 2147483647 w 602"/>
                  <a:gd name="T45" fmla="*/ 2147483647 h 510"/>
                  <a:gd name="T46" fmla="*/ 2147483647 w 602"/>
                  <a:gd name="T47" fmla="*/ 2147483647 h 510"/>
                  <a:gd name="T48" fmla="*/ 2147483647 w 602"/>
                  <a:gd name="T49" fmla="*/ 2147483647 h 510"/>
                  <a:gd name="T50" fmla="*/ 2147483647 w 602"/>
                  <a:gd name="T51" fmla="*/ 2147483647 h 510"/>
                  <a:gd name="T52" fmla="*/ 2147483647 w 602"/>
                  <a:gd name="T53" fmla="*/ 2147483647 h 510"/>
                  <a:gd name="T54" fmla="*/ 2147483647 w 602"/>
                  <a:gd name="T55" fmla="*/ 2147483647 h 510"/>
                  <a:gd name="T56" fmla="*/ 2147483647 w 602"/>
                  <a:gd name="T57" fmla="*/ 2147483647 h 510"/>
                  <a:gd name="T58" fmla="*/ 2147483647 w 602"/>
                  <a:gd name="T59" fmla="*/ 2147483647 h 510"/>
                  <a:gd name="T60" fmla="*/ 2147483647 w 602"/>
                  <a:gd name="T61" fmla="*/ 2147483647 h 510"/>
                  <a:gd name="T62" fmla="*/ 2147483647 w 602"/>
                  <a:gd name="T63" fmla="*/ 2147483647 h 510"/>
                  <a:gd name="T64" fmla="*/ 2147483647 w 602"/>
                  <a:gd name="T65" fmla="*/ 2147483647 h 510"/>
                  <a:gd name="T66" fmla="*/ 2147483647 w 602"/>
                  <a:gd name="T67" fmla="*/ 2147483647 h 510"/>
                  <a:gd name="T68" fmla="*/ 2147483647 w 602"/>
                  <a:gd name="T69" fmla="*/ 2147483647 h 510"/>
                  <a:gd name="T70" fmla="*/ 2147483647 w 602"/>
                  <a:gd name="T71" fmla="*/ 2147483647 h 510"/>
                  <a:gd name="T72" fmla="*/ 2147483647 w 602"/>
                  <a:gd name="T73" fmla="*/ 2147483647 h 510"/>
                  <a:gd name="T74" fmla="*/ 2147483647 w 602"/>
                  <a:gd name="T75" fmla="*/ 2147483647 h 510"/>
                  <a:gd name="T76" fmla="*/ 2147483647 w 602"/>
                  <a:gd name="T77" fmla="*/ 2147483647 h 510"/>
                  <a:gd name="T78" fmla="*/ 2147483647 w 602"/>
                  <a:gd name="T79" fmla="*/ 2147483647 h 510"/>
                  <a:gd name="T80" fmla="*/ 2147483647 w 602"/>
                  <a:gd name="T81" fmla="*/ 2147483647 h 510"/>
                  <a:gd name="T82" fmla="*/ 2147483647 w 602"/>
                  <a:gd name="T83" fmla="*/ 2147483647 h 510"/>
                  <a:gd name="T84" fmla="*/ 2147483647 w 602"/>
                  <a:gd name="T85" fmla="*/ 2147483647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02"/>
                  <a:gd name="T130" fmla="*/ 0 h 510"/>
                  <a:gd name="T131" fmla="*/ 602 w 602"/>
                  <a:gd name="T132" fmla="*/ 510 h 51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w="9525">
                <a:noFill/>
                <a:round/>
                <a:headEnd/>
                <a:tailEnd/>
              </a:ln>
            </p:spPr>
            <p:txBody>
              <a:bodyPr wrap="none" lIns="34290" tIns="17145" rIns="34290" bIns="17145" anchor="ctr"/>
              <a:lstStyle/>
              <a:p>
                <a:endParaRPr lang="zh-CN" altLang="en-US"/>
              </a:p>
            </p:txBody>
          </p:sp>
        </p:grpSp>
        <p:grpSp>
          <p:nvGrpSpPr>
            <p:cNvPr id="104460" name="组合 35"/>
            <p:cNvGrpSpPr>
              <a:grpSpLocks/>
            </p:cNvGrpSpPr>
            <p:nvPr/>
          </p:nvGrpSpPr>
          <p:grpSpPr bwMode="auto">
            <a:xfrm>
              <a:off x="6176634" y="3071925"/>
              <a:ext cx="432833" cy="432834"/>
              <a:chOff x="4139952" y="1274820"/>
              <a:chExt cx="432833" cy="432834"/>
            </a:xfrm>
          </p:grpSpPr>
          <p:sp>
            <p:nvSpPr>
              <p:cNvPr id="104461" name="椭圆 16"/>
              <p:cNvSpPr>
                <a:spLocks noChangeArrowheads="1"/>
              </p:cNvSpPr>
              <p:nvPr/>
            </p:nvSpPr>
            <p:spPr bwMode="auto">
              <a:xfrm>
                <a:off x="4139952" y="1274820"/>
                <a:ext cx="432833" cy="432834"/>
              </a:xfrm>
              <a:prstGeom prst="ellipse">
                <a:avLst/>
              </a:prstGeom>
              <a:solidFill>
                <a:srgbClr val="3992DB"/>
              </a:solidFill>
              <a:ln w="9525">
                <a:noFill/>
                <a:round/>
                <a:headEnd/>
                <a:tailEnd/>
              </a:ln>
            </p:spPr>
            <p:txBody>
              <a:bodyPr anchor="ctr"/>
              <a:lstStyle/>
              <a:p>
                <a:pPr algn="ctr"/>
                <a:endParaRPr lang="zh-CN" altLang="en-US">
                  <a:solidFill>
                    <a:srgbClr val="FFFFFF"/>
                  </a:solidFill>
                  <a:latin typeface="Calibri" pitchFamily="34" charset="0"/>
                </a:endParaRPr>
              </a:p>
            </p:txBody>
          </p:sp>
          <p:sp>
            <p:nvSpPr>
              <p:cNvPr id="104462" name="Freeform 84"/>
              <p:cNvSpPr>
                <a:spLocks noChangeArrowheads="1"/>
              </p:cNvSpPr>
              <p:nvPr/>
            </p:nvSpPr>
            <p:spPr bwMode="auto">
              <a:xfrm>
                <a:off x="4241546" y="1366806"/>
                <a:ext cx="248863" cy="248863"/>
              </a:xfrm>
              <a:custGeom>
                <a:avLst/>
                <a:gdLst>
                  <a:gd name="T0" fmla="*/ 2147483647 w 602"/>
                  <a:gd name="T1" fmla="*/ 2147483647 h 602"/>
                  <a:gd name="T2" fmla="*/ 2147483647 w 602"/>
                  <a:gd name="T3" fmla="*/ 2147483647 h 602"/>
                  <a:gd name="T4" fmla="*/ 2147483647 w 602"/>
                  <a:gd name="T5" fmla="*/ 0 h 602"/>
                  <a:gd name="T6" fmla="*/ 2147483647 w 602"/>
                  <a:gd name="T7" fmla="*/ 2147483647 h 602"/>
                  <a:gd name="T8" fmla="*/ 2147483647 w 602"/>
                  <a:gd name="T9" fmla="*/ 2147483647 h 602"/>
                  <a:gd name="T10" fmla="*/ 2147483647 w 602"/>
                  <a:gd name="T11" fmla="*/ 2147483647 h 602"/>
                  <a:gd name="T12" fmla="*/ 2147483647 w 602"/>
                  <a:gd name="T13" fmla="*/ 2147483647 h 602"/>
                  <a:gd name="T14" fmla="*/ 0 w 602"/>
                  <a:gd name="T15" fmla="*/ 2147483647 h 602"/>
                  <a:gd name="T16" fmla="*/ 2147483647 w 602"/>
                  <a:gd name="T17" fmla="*/ 2147483647 h 602"/>
                  <a:gd name="T18" fmla="*/ 2147483647 w 602"/>
                  <a:gd name="T19" fmla="*/ 2147483647 h 602"/>
                  <a:gd name="T20" fmla="*/ 2147483647 w 602"/>
                  <a:gd name="T21" fmla="*/ 2147483647 h 602"/>
                  <a:gd name="T22" fmla="*/ 2147483647 w 602"/>
                  <a:gd name="T23" fmla="*/ 2147483647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2"/>
                  <a:gd name="T37" fmla="*/ 0 h 602"/>
                  <a:gd name="T38" fmla="*/ 602 w 602"/>
                  <a:gd name="T39" fmla="*/ 602 h 6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w="9525">
                <a:noFill/>
                <a:round/>
                <a:headEnd/>
                <a:tailEnd/>
              </a:ln>
            </p:spPr>
            <p:txBody>
              <a:bodyPr wrap="none" lIns="34290" tIns="17145" rIns="34290" bIns="17145" anchor="ctr"/>
              <a:lstStyle/>
              <a:p>
                <a:endParaRPr lang="zh-CN" altLang="en-US"/>
              </a:p>
            </p:txBody>
          </p:sp>
        </p:grpSp>
      </p:grpSp>
      <p:sp>
        <p:nvSpPr>
          <p:cNvPr id="23" name="TextBox 22"/>
          <p:cNvSpPr txBox="1"/>
          <p:nvPr/>
        </p:nvSpPr>
        <p:spPr>
          <a:xfrm>
            <a:off x="5786446" y="2500312"/>
            <a:ext cx="2500330" cy="461665"/>
          </a:xfrm>
          <a:prstGeom prst="rect">
            <a:avLst/>
          </a:prstGeom>
          <a:noFill/>
        </p:spPr>
        <p:txBody>
          <a:bodyPr wrap="square" rtlCol="0">
            <a:spAutoFit/>
          </a:bodyPr>
          <a:lstStyle/>
          <a:p>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咨询电话：企业征缴：</a:t>
            </a: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63950262</a:t>
            </a:r>
          </a:p>
          <a:p>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工伤待遇：</a:t>
            </a: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63950257</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5000628" y="3857634"/>
            <a:ext cx="3929090" cy="584775"/>
          </a:xfrm>
          <a:prstGeom prst="rect">
            <a:avLst/>
          </a:prstGeom>
          <a:noFill/>
        </p:spPr>
        <p:txBody>
          <a:bodyPr wrap="square" rtlCol="0">
            <a:spAutoFit/>
          </a:bodyPr>
          <a:lstStyle/>
          <a:p>
            <a:pPr algn="ctr"/>
            <a:r>
              <a:rPr lang="zh-CN" altLang="en-US" sz="1600" b="1" dirty="0" smtClean="0">
                <a:solidFill>
                  <a:schemeClr val="tx1">
                    <a:lumMod val="75000"/>
                    <a:lumOff val="25000"/>
                  </a:schemeClr>
                </a:solidFill>
                <a:latin typeface="微软雅黑" panose="020B0503020204020204" pitchFamily="34" charset="-122"/>
                <a:ea typeface="微软雅黑" panose="020B0503020204020204" pitchFamily="34" charset="-122"/>
              </a:rPr>
              <a:t>苏州市吴江区社会保险基金管理中心</a:t>
            </a:r>
            <a:endParaRPr lang="en-US" altLang="zh-CN" sz="16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en-US" altLang="zh-CN" sz="1600" b="1" dirty="0" smtClean="0">
                <a:solidFill>
                  <a:schemeClr val="tx1">
                    <a:lumMod val="75000"/>
                    <a:lumOff val="25000"/>
                  </a:schemeClr>
                </a:solidFill>
                <a:latin typeface="微软雅黑" panose="020B0503020204020204" pitchFamily="34" charset="-122"/>
                <a:ea typeface="微软雅黑" panose="020B0503020204020204" pitchFamily="34" charset="-122"/>
              </a:rPr>
              <a:t>2021</a:t>
            </a:r>
            <a:r>
              <a:rPr lang="zh-CN" altLang="en-US" sz="1600" b="1" dirty="0" smtClean="0">
                <a:solidFill>
                  <a:schemeClr val="tx1">
                    <a:lumMod val="75000"/>
                    <a:lumOff val="25000"/>
                  </a:schemeClr>
                </a:solidFill>
                <a:latin typeface="微软雅黑" panose="020B0503020204020204" pitchFamily="34" charset="-122"/>
                <a:ea typeface="微软雅黑" panose="020B0503020204020204" pitchFamily="34" charset="-122"/>
              </a:rPr>
              <a:t>年</a:t>
            </a:r>
            <a:r>
              <a:rPr lang="en-US" altLang="zh-CN" sz="1600" b="1" dirty="0" smtClean="0">
                <a:solidFill>
                  <a:schemeClr val="tx1">
                    <a:lumMod val="75000"/>
                    <a:lumOff val="25000"/>
                  </a:schemeClr>
                </a:solidFill>
                <a:latin typeface="微软雅黑" panose="020B0503020204020204" pitchFamily="34" charset="-122"/>
                <a:ea typeface="微软雅黑" panose="020B0503020204020204" pitchFamily="34" charset="-122"/>
              </a:rPr>
              <a:t>9</a:t>
            </a:r>
            <a:r>
              <a:rPr lang="zh-CN" altLang="en-US" sz="1600" b="1" dirty="0" smtClean="0">
                <a:solidFill>
                  <a:schemeClr val="tx1">
                    <a:lumMod val="75000"/>
                    <a:lumOff val="25000"/>
                  </a:schemeClr>
                </a:solidFill>
                <a:latin typeface="微软雅黑" panose="020B0503020204020204" pitchFamily="34" charset="-122"/>
                <a:ea typeface="微软雅黑" panose="020B0503020204020204" pitchFamily="34" charset="-122"/>
              </a:rPr>
              <a:t>月</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1"/>
                                        </p:tgtEl>
                                        <p:attrNameLst>
                                          <p:attrName>ppt_y</p:attrName>
                                        </p:attrNameLst>
                                      </p:cBhvr>
                                      <p:tavLst>
                                        <p:tav tm="0">
                                          <p:val>
                                            <p:strVal val="#ppt_y"/>
                                          </p:val>
                                        </p:tav>
                                        <p:tav tm="100000">
                                          <p:val>
                                            <p:strVal val="#ppt_y"/>
                                          </p:val>
                                        </p:tav>
                                      </p:tavLst>
                                    </p:anim>
                                    <p:anim calcmode="lin" valueType="num">
                                      <p:cBhvr>
                                        <p:cTn id="13"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1"/>
                                        </p:tgtEl>
                                      </p:cBhvr>
                                    </p:animEffect>
                                  </p:childTnLst>
                                </p:cTn>
                              </p:par>
                            </p:childTnLst>
                          </p:cTn>
                        </p:par>
                        <p:par>
                          <p:cTn id="16" fill="hold">
                            <p:stCondLst>
                              <p:cond delay="1399"/>
                            </p:stCondLst>
                            <p:childTnLst>
                              <p:par>
                                <p:cTn id="17" presetID="22" presetClass="entr" presetSubtype="2"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right)">
                                      <p:cBhvr>
                                        <p:cTn id="19" dur="1000"/>
                                        <p:tgtEl>
                                          <p:spTgt spid="13"/>
                                        </p:tgtEl>
                                      </p:cBhvr>
                                    </p:animEffect>
                                  </p:childTnLst>
                                </p:cTn>
                              </p:par>
                            </p:childTnLst>
                          </p:cTn>
                        </p:par>
                        <p:par>
                          <p:cTn id="20" fill="hold">
                            <p:stCondLst>
                              <p:cond delay="2399"/>
                            </p:stCondLst>
                            <p:childTnLst>
                              <p:par>
                                <p:cTn id="21" presetID="53" presetClass="entr" presetSubtype="16" fill="hold" grpId="0" nodeType="afterEffect">
                                  <p:stCondLst>
                                    <p:cond delay="0"/>
                                  </p:stCondLst>
                                  <p:iterate type="lt">
                                    <p:tmPct val="7000"/>
                                  </p:iterate>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Effect transition="in" filter="fade">
                                      <p:cBhvr>
                                        <p:cTn id="25" dur="500"/>
                                        <p:tgtEl>
                                          <p:spTgt spid="12"/>
                                        </p:tgtEl>
                                      </p:cBhvr>
                                    </p:animEffect>
                                  </p:childTnLst>
                                </p:cTn>
                              </p:par>
                              <p:par>
                                <p:cTn id="26" presetID="2" presetClass="entr" presetSubtype="4"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ppt_x"/>
                                          </p:val>
                                        </p:tav>
                                        <p:tav tm="100000">
                                          <p:val>
                                            <p:strVal val="#ppt_x"/>
                                          </p:val>
                                        </p:tav>
                                      </p:tavLst>
                                    </p:anim>
                                    <p:anim calcmode="lin" valueType="num">
                                      <p:cBhvr additive="base">
                                        <p:cTn id="29"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P spid="12" grpId="0"/>
      <p:bldP spid="14" grpId="0" animBg="1" autoUpdateAnimBg="0"/>
      <p:bldP spid="2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Write Your Title Here"/>
</p:tagLst>
</file>

<file path=ppt/tags/tag2.xml><?xml version="1.0" encoding="utf-8"?>
<p:tagLst xmlns:a="http://schemas.openxmlformats.org/drawingml/2006/main" xmlns:r="http://schemas.openxmlformats.org/officeDocument/2006/relationships" xmlns:p="http://schemas.openxmlformats.org/presentationml/2006/main">
  <p:tag name="KSO_WM_UNIT_TABLE_BEAUTIFY" val="smartTable{c7eff9f9-81cf-476b-9286-130dc6858388}"/>
</p:tagLst>
</file>

<file path=ppt/tags/tag3.xml><?xml version="1.0" encoding="utf-8"?>
<p:tagLst xmlns:a="http://schemas.openxmlformats.org/drawingml/2006/main" xmlns:r="http://schemas.openxmlformats.org/officeDocument/2006/relationships" xmlns:p="http://schemas.openxmlformats.org/presentationml/2006/main">
  <p:tag name="KSO_WM_UNIT_TABLE_BEAUTIFY" val="smartTable{c7eff9f9-81cf-476b-9286-130dc6858388}"/>
</p:tagLst>
</file>

<file path=ppt/theme/theme1.xml><?xml version="1.0" encoding="utf-8"?>
<a:theme xmlns:a="http://schemas.openxmlformats.org/drawingml/2006/main" name="Office 主题">
  <a:themeElements>
    <a:clrScheme name="自定义 237">
      <a:dk1>
        <a:sysClr val="windowText" lastClr="000000"/>
      </a:dk1>
      <a:lt1>
        <a:sysClr val="window" lastClr="FFFFFF"/>
      </a:lt1>
      <a:dk2>
        <a:srgbClr val="1F497D"/>
      </a:dk2>
      <a:lt2>
        <a:srgbClr val="EEECE1"/>
      </a:lt2>
      <a:accent1>
        <a:srgbClr val="005DA2"/>
      </a:accent1>
      <a:accent2>
        <a:srgbClr val="C4C7CB"/>
      </a:accent2>
      <a:accent3>
        <a:srgbClr val="7F7F7F"/>
      </a:accent3>
      <a:accent4>
        <a:srgbClr val="7F7F7F"/>
      </a:accent4>
      <a:accent5>
        <a:srgbClr val="7F7F7F"/>
      </a:accent5>
      <a:accent6>
        <a:srgbClr val="7F7F7F"/>
      </a:accent6>
      <a:hlink>
        <a:srgbClr val="17365D"/>
      </a:hlink>
      <a:folHlink>
        <a:srgbClr val="548DD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1304</TotalTime>
  <Words>4328</Words>
  <Application>Microsoft Office PowerPoint</Application>
  <PresentationFormat>全屏显示(16:9)</PresentationFormat>
  <Paragraphs>908</Paragraphs>
  <Slides>90</Slides>
  <Notes>9</Notes>
  <HiddenSlides>0</HiddenSlides>
  <MMClips>0</MMClips>
  <ScaleCrop>false</ScaleCrop>
  <HeadingPairs>
    <vt:vector size="4" baseType="variant">
      <vt:variant>
        <vt:lpstr>主题</vt:lpstr>
      </vt:variant>
      <vt:variant>
        <vt:i4>1</vt:i4>
      </vt:variant>
      <vt:variant>
        <vt:lpstr>幻灯片标题</vt:lpstr>
      </vt:variant>
      <vt:variant>
        <vt:i4>90</vt:i4>
      </vt:variant>
    </vt:vector>
  </HeadingPairs>
  <TitlesOfParts>
    <vt:vector size="91"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幻灯片 50</vt:lpstr>
      <vt:lpstr>幻灯片 51</vt:lpstr>
      <vt:lpstr>幻灯片 52</vt:lpstr>
      <vt:lpstr>幻灯片 53</vt:lpstr>
      <vt:lpstr>幻灯片 54</vt:lpstr>
      <vt:lpstr>幻灯片 55</vt:lpstr>
      <vt:lpstr>幻灯片 56</vt:lpstr>
      <vt:lpstr>幻灯片 57</vt:lpstr>
      <vt:lpstr>幻灯片 58</vt:lpstr>
      <vt:lpstr>幻灯片 59</vt:lpstr>
      <vt:lpstr>幻灯片 60</vt:lpstr>
      <vt:lpstr>幻灯片 61</vt:lpstr>
      <vt:lpstr>幻灯片 62</vt:lpstr>
      <vt:lpstr>幻灯片 63</vt:lpstr>
      <vt:lpstr>幻灯片 64</vt:lpstr>
      <vt:lpstr>幻灯片 65</vt:lpstr>
      <vt:lpstr>幻灯片 66</vt:lpstr>
      <vt:lpstr>幻灯片 67</vt:lpstr>
      <vt:lpstr>幻灯片 68</vt:lpstr>
      <vt:lpstr>幻灯片 69</vt:lpstr>
      <vt:lpstr>幻灯片 70</vt:lpstr>
      <vt:lpstr>幻灯片 71</vt:lpstr>
      <vt:lpstr>幻灯片 72</vt:lpstr>
      <vt:lpstr>幻灯片 73</vt:lpstr>
      <vt:lpstr>幻灯片 74</vt:lpstr>
      <vt:lpstr>幻灯片 75</vt:lpstr>
      <vt:lpstr>幻灯片 76</vt:lpstr>
      <vt:lpstr>幻灯片 77</vt:lpstr>
      <vt:lpstr>幻灯片 78</vt:lpstr>
      <vt:lpstr>幻灯片 79</vt:lpstr>
      <vt:lpstr>幻灯片 80</vt:lpstr>
      <vt:lpstr>幻灯片 81</vt:lpstr>
      <vt:lpstr>幻灯片 82</vt:lpstr>
      <vt:lpstr>幻灯片 83</vt:lpstr>
      <vt:lpstr>幻灯片 84</vt:lpstr>
      <vt:lpstr>幻灯片 85</vt:lpstr>
      <vt:lpstr>幻灯片 86</vt:lpstr>
      <vt:lpstr>幻灯片 87</vt:lpstr>
      <vt:lpstr>幻灯片 88</vt:lpstr>
      <vt:lpstr>幻灯片 89</vt:lpstr>
      <vt:lpstr>幻灯片 90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熊猫办公PPT</dc:title>
  <dc:creator>熊猫办公</dc:creator>
  <cp:keywords>www.tukuppt.com</cp:keywords>
  <cp:lastModifiedBy>吴江社保中心</cp:lastModifiedBy>
  <cp:revision>224</cp:revision>
  <dcterms:created xsi:type="dcterms:W3CDTF">2015-12-11T17:46:00Z</dcterms:created>
  <dcterms:modified xsi:type="dcterms:W3CDTF">2021-09-17T10:53:11Z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